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1" r:id="rId3"/>
    <p:sldId id="310" r:id="rId4"/>
    <p:sldId id="294" r:id="rId5"/>
    <p:sldId id="258" r:id="rId6"/>
    <p:sldId id="316" r:id="rId7"/>
    <p:sldId id="313" r:id="rId8"/>
    <p:sldId id="317" r:id="rId9"/>
    <p:sldId id="315" r:id="rId10"/>
    <p:sldId id="314" r:id="rId11"/>
    <p:sldId id="311" r:id="rId12"/>
    <p:sldId id="318" r:id="rId13"/>
    <p:sldId id="319" r:id="rId14"/>
    <p:sldId id="320" r:id="rId15"/>
    <p:sldId id="260" r:id="rId16"/>
  </p:sldIdLst>
  <p:sldSz cx="12192000" cy="6858000"/>
  <p:notesSz cx="20104100" cy="11309350"/>
  <p:defaultTex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8" userDrawn="1">
          <p15:clr>
            <a:srgbClr val="A4A3A4"/>
          </p15:clr>
        </p15:guide>
        <p15:guide id="2" pos="13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173F68"/>
    <a:srgbClr val="263645"/>
    <a:srgbClr val="E4E163"/>
    <a:srgbClr val="635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4534"/>
  </p:normalViewPr>
  <p:slideViewPr>
    <p:cSldViewPr>
      <p:cViewPr varScale="1">
        <p:scale>
          <a:sx n="103" d="100"/>
          <a:sy n="103" d="100"/>
        </p:scale>
        <p:origin x="120" y="210"/>
      </p:cViewPr>
      <p:guideLst>
        <p:guide orient="horz" pos="2888"/>
        <p:guide pos="131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EF8CE409-629D-4DC3-BFDF-957028017681}" type="datetimeFigureOut">
              <a:rPr lang="en-US" smtClean="0"/>
              <a:t>6/6/2023</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7FB32BD-E00C-4CD9-988D-92EB05140BB4}" type="slidenum">
              <a:rPr lang="en-US" smtClean="0"/>
              <a:t>‹#›</a:t>
            </a:fld>
            <a:endParaRPr lang="en-US"/>
          </a:p>
        </p:txBody>
      </p:sp>
    </p:spTree>
    <p:extLst>
      <p:ext uri="{BB962C8B-B14F-4D97-AF65-F5344CB8AC3E}">
        <p14:creationId xmlns:p14="http://schemas.microsoft.com/office/powerpoint/2010/main" val="1957917355"/>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kff.org/medicaid/issue-brief/medicaid-provisions-in-the-american-rescue-plan-act/"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kff.org/medicaid/issue-brief/demographics-and-health-insurance-coverage-of-nonelderly-adults-with-mental-illness-and-substance-use-disorders-in-2020/" TargetMode="External"/><Relationship Id="rId4" Type="http://schemas.openxmlformats.org/officeDocument/2006/relationships/hyperlink" Target="https://www.macpac.gov/publication/behavioral-health-in-the-medicaid-program%E2%80%95people-use-and-expenditur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r>
              <a:rPr lang="en-US" dirty="0"/>
              <a:t>Sometimes trying to create new programs; sometimes trying to reduce existing barriers to achieve something. Sometimes trying to expand existing programming/funding like CCBHCs</a:t>
            </a:r>
          </a:p>
        </p:txBody>
      </p:sp>
      <p:sp>
        <p:nvSpPr>
          <p:cNvPr id="57348" name="Slide Number Placeholder 3"/>
          <p:cNvSpPr>
            <a:spLocks noGrp="1"/>
          </p:cNvSpPr>
          <p:nvPr>
            <p:ph type="sldNum" sz="quarter" idx="5"/>
          </p:nvPr>
        </p:nvSpPr>
        <p:spPr>
          <a:noFill/>
        </p:spPr>
        <p:txBody>
          <a:bodyPr/>
          <a:lstStyle/>
          <a:p>
            <a:fld id="{5184BA68-E427-49FC-A16B-A9BFB845B67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an exhaustive 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Legislative Change = Consolidated </a:t>
            </a:r>
            <a:r>
              <a:rPr lang="en-US" dirty="0" err="1"/>
              <a:t>Approp</a:t>
            </a:r>
            <a:r>
              <a:rPr lang="en-US" dirty="0"/>
              <a:t> Act 2022 - </a:t>
            </a:r>
            <a:r>
              <a:rPr lang="en-US" b="0" i="0" dirty="0">
                <a:solidFill>
                  <a:srgbClr val="393D40"/>
                </a:solidFill>
                <a:effectLst/>
                <a:latin typeface="Open Sans" panose="020B0606030504020204" pitchFamily="34" charset="0"/>
              </a:rPr>
              <a:t>enhancing and evaluating the behavioral health crisis continuum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Bipartisan Safer Communities Act – signed into law June 2022, includes support largely for children and adolescent BH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CCBHC = Certified Community BH Clinics (review our issue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Executive Branch Action = 2022 HHS Roadmap for BH Integration – this is advancing the president’s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Exec Branch has SAMHSA, HRSA, ASPE office of BH, CMS for payment policy, </a:t>
            </a:r>
          </a:p>
          <a:p>
            <a:endParaRPr lang="en-US" b="0" i="0" dirty="0">
              <a:solidFill>
                <a:srgbClr val="0A2458"/>
              </a:solidFill>
              <a:effectLst/>
              <a:latin typeface="MercurySSm-Book-Pro_Web"/>
            </a:endParaRPr>
          </a:p>
          <a:p>
            <a:r>
              <a:rPr lang="en-US" b="0" i="0" dirty="0">
                <a:solidFill>
                  <a:srgbClr val="0A2458"/>
                </a:solidFill>
                <a:effectLst/>
                <a:latin typeface="MercurySSm-Book-Pro_Web"/>
              </a:rPr>
              <a:t>9-8-8 Hotline - create a national network of local crisis centers fortified by national back up centers to answer calls and texts. Through the American Rescue Plan, the Administration has provided $180 million to support local capacity to answer crisis calls, and establish more community-based mobile crisis response and crisis stabilizing facilities to minimize unnecessary emergency department visits. The President’s FY23 budget will build on this investment with an additional nearly $700 million to staff up and shore up local crisis centers while also building out the broader crisis care continuum: someone to call, someone to respond, and somewhere for every American in crisis to go.</a:t>
            </a:r>
          </a:p>
          <a:p>
            <a:endParaRPr lang="en-US" b="0" i="0" dirty="0">
              <a:solidFill>
                <a:srgbClr val="0A2458"/>
              </a:solidFill>
              <a:effectLst/>
              <a:latin typeface="MercurySSm-Book-Pro_Web"/>
            </a:endParaRPr>
          </a:p>
          <a:p>
            <a:r>
              <a:rPr lang="en-US" b="0" i="0" dirty="0">
                <a:solidFill>
                  <a:srgbClr val="393D40"/>
                </a:solidFill>
                <a:effectLst/>
                <a:latin typeface="Open Sans" panose="020B0606030504020204" pitchFamily="34" charset="0"/>
              </a:rPr>
              <a:t>an initiative for states to use Medicaid funding for </a:t>
            </a:r>
            <a:r>
              <a:rPr lang="en-US" b="0" i="0" u="none" strike="noStrike" dirty="0">
                <a:solidFill>
                  <a:srgbClr val="0075C9"/>
                </a:solidFill>
                <a:effectLst/>
                <a:latin typeface="Open Sans" panose="020B0606030504020204" pitchFamily="34" charset="0"/>
                <a:hlinkClick r:id="rId3"/>
              </a:rPr>
              <a:t>mobile crisis services</a:t>
            </a:r>
            <a:r>
              <a:rPr lang="en-US" b="0" i="0" dirty="0">
                <a:solidFill>
                  <a:srgbClr val="393D40"/>
                </a:solidFill>
                <a:effectLst/>
                <a:latin typeface="Open Sans" panose="020B0606030504020204" pitchFamily="34" charset="0"/>
              </a:rPr>
              <a:t> through the American Rescue Plan Act (ARPA) in 2021. Creates state option to cover community-based mobile crisis intervention services with 85% federal matching funds thru 2027</a:t>
            </a:r>
            <a:endParaRPr lang="en-US" b="0" i="0" dirty="0">
              <a:solidFill>
                <a:srgbClr val="0A2458"/>
              </a:solidFill>
              <a:effectLst/>
              <a:latin typeface="MercurySSm-Book-Pro_Web"/>
            </a:endParaRPr>
          </a:p>
          <a:p>
            <a:endParaRPr lang="en-US" b="0" i="0" dirty="0">
              <a:solidFill>
                <a:srgbClr val="0A2458"/>
              </a:solidFill>
              <a:effectLst/>
              <a:latin typeface="MercurySSm-Book-Pro_Web"/>
            </a:endParaRPr>
          </a:p>
          <a:p>
            <a:r>
              <a:rPr lang="en-US" b="0" i="0" dirty="0">
                <a:solidFill>
                  <a:srgbClr val="0A2458"/>
                </a:solidFill>
                <a:effectLst/>
                <a:latin typeface="MercurySSm-Book-Pro_Web"/>
              </a:rPr>
              <a:t>Crisis guidelines: C</a:t>
            </a:r>
            <a:r>
              <a:rPr lang="en-US" dirty="0"/>
              <a:t>risis services include (1) crisis lines accepting all calls and dispatching support based on the assessed need of the caller, (2) mobile crisis teams dispatched to wherever the need is in the community (not hospital emergency departments) and (3) crisis receiving and stabilization facilities that serve everyone that comes through their doors from all referral sources. These services are for anyone, anywhere and anytime.</a:t>
            </a:r>
            <a:endParaRPr lang="en-US" b="0" i="0" dirty="0">
              <a:solidFill>
                <a:srgbClr val="0A2458"/>
              </a:solidFill>
              <a:effectLst/>
              <a:latin typeface="MercurySSm-Book-Pro_Web"/>
            </a:endParaRPr>
          </a:p>
          <a:p>
            <a:endParaRPr lang="en-US" b="0" i="0" dirty="0">
              <a:solidFill>
                <a:srgbClr val="0A2458"/>
              </a:solidFill>
              <a:effectLst/>
              <a:latin typeface="MercurySSm-Book-Pro_Web"/>
            </a:endParaRPr>
          </a:p>
          <a:p>
            <a:r>
              <a:rPr lang="en-US" b="0" i="0" dirty="0">
                <a:solidFill>
                  <a:srgbClr val="393D40"/>
                </a:solidFill>
                <a:effectLst/>
                <a:latin typeface="Open Sans" panose="020B0606030504020204" pitchFamily="34" charset="0"/>
              </a:rPr>
              <a:t>Medicaid – the single </a:t>
            </a:r>
            <a:r>
              <a:rPr lang="en-US" b="0" i="0" u="none" strike="noStrike" dirty="0">
                <a:solidFill>
                  <a:srgbClr val="0075C9"/>
                </a:solidFill>
                <a:effectLst/>
                <a:latin typeface="Open Sans" panose="020B0606030504020204" pitchFamily="34" charset="0"/>
                <a:hlinkClick r:id="rId4"/>
              </a:rPr>
              <a:t>largest payer</a:t>
            </a:r>
            <a:r>
              <a:rPr lang="en-US" b="0" i="0" dirty="0">
                <a:solidFill>
                  <a:srgbClr val="393D40"/>
                </a:solidFill>
                <a:effectLst/>
                <a:latin typeface="Open Sans" panose="020B0606030504020204" pitchFamily="34" charset="0"/>
              </a:rPr>
              <a:t> of behavioral health services in the country – is particularly well positioned to partner with state behavioral health authorities and other stakeholders to plan, implement, and monitor the behavioral health crisis response systems.  Further, the Medicaid population may be </a:t>
            </a:r>
            <a:r>
              <a:rPr lang="en-US" b="0" i="0" u="none" strike="noStrike" dirty="0">
                <a:solidFill>
                  <a:srgbClr val="0075C9"/>
                </a:solidFill>
                <a:effectLst/>
                <a:latin typeface="Open Sans" panose="020B0606030504020204" pitchFamily="34" charset="0"/>
                <a:hlinkClick r:id="rId5"/>
              </a:rPr>
              <a:t>particularly impacted</a:t>
            </a:r>
            <a:r>
              <a:rPr lang="en-US" b="0" i="0" dirty="0">
                <a:solidFill>
                  <a:srgbClr val="393D40"/>
                </a:solidFill>
                <a:effectLst/>
                <a:latin typeface="Open Sans" panose="020B0606030504020204" pitchFamily="34" charset="0"/>
              </a:rPr>
              <a:t> by these changes, as 39% have mild, moderate, or severe mental health or substance use disorder conditions.</a:t>
            </a:r>
          </a:p>
          <a:p>
            <a:endParaRPr lang="en-US" b="0" i="0" dirty="0">
              <a:solidFill>
                <a:srgbClr val="0A2458"/>
              </a:solidFill>
              <a:effectLst/>
              <a:latin typeface="MercurySSm-Book-Pro_Web"/>
            </a:endParaRPr>
          </a:p>
          <a:p>
            <a:r>
              <a:rPr lang="en-US" b="0" i="0" dirty="0">
                <a:solidFill>
                  <a:srgbClr val="0A2458"/>
                </a:solidFill>
                <a:effectLst/>
                <a:latin typeface="MercurySSm-Book-Pro_Web"/>
              </a:rPr>
              <a:t>MH parity laws that you’ve all heard about for the last 15-20yrs required health plans to cover BH services on par with physical h services, so they can’t charge higher copays or deductibles for BH services for ex. But there are subtler ways that insurers have not been meeting the spirit of the law, and in December ’22 federal govt appropriations included funding for states increase state enforcement of these laws. You’ll hear them referred to as “Non-quantitative Treatment Limits” or NQTL - </a:t>
            </a:r>
            <a:r>
              <a:rPr lang="en-US" dirty="0"/>
              <a:t>processes, strategies, evidentiary standards, and other factors must be comparable. An example would be prior authorization requirements, or formulary designs, or the way a payer determines provider reimbursement rates – might lag those paid for other providers.</a:t>
            </a:r>
          </a:p>
        </p:txBody>
      </p:sp>
      <p:sp>
        <p:nvSpPr>
          <p:cNvPr id="4" name="Slide Number Placeholder 3"/>
          <p:cNvSpPr>
            <a:spLocks noGrp="1"/>
          </p:cNvSpPr>
          <p:nvPr>
            <p:ph type="sldNum" sz="quarter" idx="5"/>
          </p:nvPr>
        </p:nvSpPr>
        <p:spPr/>
        <p:txBody>
          <a:bodyPr/>
          <a:lstStyle/>
          <a:p>
            <a:fld id="{6FAF982B-D909-48AA-A379-1E6D714E5D0F}" type="slidenum">
              <a:rPr lang="en-US" smtClean="0"/>
              <a:t>11</a:t>
            </a:fld>
            <a:endParaRPr lang="en-US"/>
          </a:p>
        </p:txBody>
      </p:sp>
    </p:spTree>
    <p:extLst>
      <p:ext uri="{BB962C8B-B14F-4D97-AF65-F5344CB8AC3E}">
        <p14:creationId xmlns:p14="http://schemas.microsoft.com/office/powerpoint/2010/main" val="3494075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363636"/>
                </a:solidFill>
                <a:effectLst/>
                <a:latin typeface="Arial" panose="020B0604020202020204" pitchFamily="34" charset="0"/>
              </a:rPr>
              <a:t>Fee-For-Service (FFS) Medicaid Coverage of Core Crisis Services, as of 7/1/2022</a:t>
            </a:r>
          </a:p>
          <a:p>
            <a:pPr algn="l"/>
            <a:r>
              <a:rPr lang="en-US" b="0" i="1" u="none" strike="noStrike" dirty="0">
                <a:solidFill>
                  <a:srgbClr val="363636"/>
                </a:solidFill>
                <a:effectLst/>
                <a:latin typeface="Arial" panose="020B0604020202020204" pitchFamily="34" charset="0"/>
              </a:rPr>
              <a:t>n=45 responding states</a:t>
            </a:r>
            <a:br>
              <a:rPr lang="en-US" b="0" i="0" u="none" strike="noStrike" dirty="0">
                <a:solidFill>
                  <a:srgbClr val="363636"/>
                </a:solidFill>
                <a:effectLst/>
                <a:latin typeface="Arial" panose="020B0604020202020204" pitchFamily="34" charset="0"/>
              </a:rPr>
            </a:br>
            <a:r>
              <a:rPr lang="en-US" b="0" i="0" u="none" strike="noStrike" dirty="0">
                <a:solidFill>
                  <a:srgbClr val="363636"/>
                </a:solidFill>
                <a:effectLst/>
                <a:latin typeface="Arial" panose="020B0604020202020204" pitchFamily="34" charset="0"/>
              </a:rPr>
              <a:t>3 Core Crisis Services = Crisis Hotline, Mobile Crisis Units, and Crisis Stabilization</a:t>
            </a:r>
          </a:p>
          <a:p>
            <a:pPr algn="l"/>
            <a:r>
              <a:rPr lang="en-US" b="1" i="0" dirty="0">
                <a:solidFill>
                  <a:srgbClr val="363636"/>
                </a:solidFill>
                <a:effectLst/>
                <a:latin typeface="Arial" panose="020B0604020202020204" pitchFamily="34" charset="0"/>
              </a:rPr>
              <a:t># of Core Crisis Services Covered</a:t>
            </a:r>
          </a:p>
          <a:p>
            <a:pPr algn="l" fontAlgn="ctr"/>
            <a:r>
              <a:rPr lang="en-US" b="0" i="0" dirty="0">
                <a:solidFill>
                  <a:srgbClr val="363636"/>
                </a:solidFill>
                <a:effectLst/>
                <a:latin typeface="Arial" panose="020B0604020202020204" pitchFamily="34" charset="0"/>
              </a:rPr>
              <a:t>All</a:t>
            </a:r>
          </a:p>
          <a:p>
            <a:pPr algn="l" fontAlgn="ctr"/>
            <a:r>
              <a:rPr lang="en-US" b="0" i="0" dirty="0">
                <a:solidFill>
                  <a:srgbClr val="363636"/>
                </a:solidFill>
                <a:effectLst/>
                <a:latin typeface="Arial" panose="020B0604020202020204" pitchFamily="34" charset="0"/>
              </a:rPr>
              <a:t> Three Core Crisis (12 states including D.C.)</a:t>
            </a:r>
          </a:p>
          <a:p>
            <a:pPr algn="l" fontAlgn="ctr"/>
            <a:r>
              <a:rPr lang="en-US" b="0" i="0" dirty="0">
                <a:solidFill>
                  <a:srgbClr val="363636"/>
                </a:solidFill>
                <a:effectLst/>
                <a:latin typeface="Arial" panose="020B0604020202020204" pitchFamily="34" charset="0"/>
              </a:rPr>
              <a:t>Two</a:t>
            </a:r>
          </a:p>
          <a:p>
            <a:pPr algn="l" fontAlgn="ctr"/>
            <a:r>
              <a:rPr lang="en-US" b="0" i="0" dirty="0">
                <a:solidFill>
                  <a:srgbClr val="363636"/>
                </a:solidFill>
                <a:effectLst/>
                <a:latin typeface="Arial" panose="020B0604020202020204" pitchFamily="34" charset="0"/>
              </a:rPr>
              <a:t> Core Crisis (18 states)</a:t>
            </a:r>
          </a:p>
          <a:p>
            <a:pPr algn="l" fontAlgn="ctr"/>
            <a:r>
              <a:rPr lang="en-US" b="0" i="0" dirty="0">
                <a:solidFill>
                  <a:srgbClr val="363636"/>
                </a:solidFill>
                <a:effectLst/>
                <a:latin typeface="Arial" panose="020B0604020202020204" pitchFamily="34" charset="0"/>
              </a:rPr>
              <a:t>One</a:t>
            </a:r>
          </a:p>
          <a:p>
            <a:pPr algn="l" fontAlgn="ctr"/>
            <a:r>
              <a:rPr lang="en-US" b="0" i="0" dirty="0">
                <a:solidFill>
                  <a:srgbClr val="363636"/>
                </a:solidFill>
                <a:effectLst/>
                <a:latin typeface="Arial" panose="020B0604020202020204" pitchFamily="34" charset="0"/>
              </a:rPr>
              <a:t> Core Crisis (11 states)</a:t>
            </a:r>
            <a:br>
              <a:rPr lang="en-US" b="0" i="0" dirty="0">
                <a:solidFill>
                  <a:srgbClr val="363636"/>
                </a:solidFill>
                <a:effectLst/>
                <a:latin typeface="Arial" panose="020B0604020202020204" pitchFamily="34" charset="0"/>
              </a:rPr>
            </a:br>
            <a:endParaRPr lang="en-US" b="0" i="0" dirty="0">
              <a:solidFill>
                <a:srgbClr val="363636"/>
              </a:solidFill>
              <a:effectLst/>
              <a:latin typeface="Arial" panose="020B0604020202020204" pitchFamily="34" charset="0"/>
            </a:endParaRPr>
          </a:p>
          <a:p>
            <a:pPr algn="l" fontAlgn="ctr"/>
            <a:r>
              <a:rPr lang="en-US" b="0" i="0" dirty="0">
                <a:solidFill>
                  <a:srgbClr val="363636"/>
                </a:solidFill>
                <a:effectLst/>
                <a:latin typeface="Arial" panose="020B0604020202020204" pitchFamily="34" charset="0"/>
              </a:rPr>
              <a:t>None</a:t>
            </a:r>
          </a:p>
          <a:p>
            <a:pPr algn="l" fontAlgn="ctr"/>
            <a:r>
              <a:rPr lang="en-US" b="0" i="0" dirty="0">
                <a:solidFill>
                  <a:srgbClr val="363636"/>
                </a:solidFill>
                <a:effectLst/>
                <a:latin typeface="Arial" panose="020B0604020202020204" pitchFamily="34" charset="0"/>
              </a:rPr>
              <a:t> (4 states)</a:t>
            </a:r>
          </a:p>
          <a:p>
            <a:endParaRPr lang="en-US" dirty="0"/>
          </a:p>
        </p:txBody>
      </p:sp>
      <p:sp>
        <p:nvSpPr>
          <p:cNvPr id="4" name="Slide Number Placeholder 3"/>
          <p:cNvSpPr>
            <a:spLocks noGrp="1"/>
          </p:cNvSpPr>
          <p:nvPr>
            <p:ph type="sldNum" sz="quarter" idx="5"/>
          </p:nvPr>
        </p:nvSpPr>
        <p:spPr/>
        <p:txBody>
          <a:bodyPr/>
          <a:lstStyle/>
          <a:p>
            <a:fld id="{6FAF982B-D909-48AA-A379-1E6D714E5D0F}" type="slidenum">
              <a:rPr lang="en-US" smtClean="0"/>
              <a:t>12</a:t>
            </a:fld>
            <a:endParaRPr lang="en-US"/>
          </a:p>
        </p:txBody>
      </p:sp>
    </p:spTree>
    <p:extLst>
      <p:ext uri="{BB962C8B-B14F-4D97-AF65-F5344CB8AC3E}">
        <p14:creationId xmlns:p14="http://schemas.microsoft.com/office/powerpoint/2010/main" val="195746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F982B-D909-48AA-A379-1E6D714E5D0F}" type="slidenum">
              <a:rPr lang="en-US" smtClean="0"/>
              <a:t>13</a:t>
            </a:fld>
            <a:endParaRPr lang="en-US"/>
          </a:p>
        </p:txBody>
      </p:sp>
    </p:spTree>
    <p:extLst>
      <p:ext uri="{BB962C8B-B14F-4D97-AF65-F5344CB8AC3E}">
        <p14:creationId xmlns:p14="http://schemas.microsoft.com/office/powerpoint/2010/main" val="835698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FB32BD-E00C-4CD9-988D-92EB05140BB4}" type="slidenum">
              <a:rPr lang="en-US" smtClean="0"/>
              <a:t>14</a:t>
            </a:fld>
            <a:endParaRPr lang="en-US"/>
          </a:p>
        </p:txBody>
      </p:sp>
    </p:spTree>
    <p:extLst>
      <p:ext uri="{BB962C8B-B14F-4D97-AF65-F5344CB8AC3E}">
        <p14:creationId xmlns:p14="http://schemas.microsoft.com/office/powerpoint/2010/main" val="1059974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FB32BD-E00C-4CD9-988D-92EB05140BB4}" type="slidenum">
              <a:rPr lang="en-US" smtClean="0"/>
              <a:t>15</a:t>
            </a:fld>
            <a:endParaRPr lang="en-US"/>
          </a:p>
        </p:txBody>
      </p:sp>
    </p:spTree>
    <p:extLst>
      <p:ext uri="{BB962C8B-B14F-4D97-AF65-F5344CB8AC3E}">
        <p14:creationId xmlns:p14="http://schemas.microsoft.com/office/powerpoint/2010/main" val="2990929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fontAlgn="auto" hangingPunct="1">
              <a:lnSpc>
                <a:spcPct val="90000"/>
              </a:lnSpc>
              <a:spcAft>
                <a:spcPts val="0"/>
              </a:spcAft>
              <a:buClr>
                <a:schemeClr val="accent3"/>
              </a:buClr>
              <a:buFont typeface="Wingdings 2"/>
              <a:buChar char=""/>
              <a:defRPr/>
            </a:pPr>
            <a:r>
              <a:rPr lang="en-US" sz="2400" dirty="0"/>
              <a:t>Statute/Law</a:t>
            </a:r>
          </a:p>
          <a:p>
            <a:pPr marL="640080" lvl="1" indent="-246888" eaLnBrk="1" fontAlgn="auto" hangingPunct="1">
              <a:lnSpc>
                <a:spcPct val="90000"/>
              </a:lnSpc>
              <a:spcAft>
                <a:spcPts val="0"/>
              </a:spcAft>
              <a:buFont typeface="Wingdings 2"/>
              <a:buChar char=""/>
              <a:defRPr/>
            </a:pPr>
            <a:r>
              <a:rPr lang="en-US" sz="2200" dirty="0"/>
              <a:t>Passed by the legislature</a:t>
            </a:r>
          </a:p>
          <a:p>
            <a:pPr marL="640080" lvl="1" indent="-246888" eaLnBrk="1" fontAlgn="auto" hangingPunct="1">
              <a:lnSpc>
                <a:spcPct val="90000"/>
              </a:lnSpc>
              <a:spcAft>
                <a:spcPts val="0"/>
              </a:spcAft>
              <a:buFont typeface="Wingdings 2"/>
              <a:buChar char=""/>
              <a:defRPr/>
            </a:pPr>
            <a:r>
              <a:rPr lang="en-US" sz="2200" dirty="0"/>
              <a:t>Signed into law by governor or the President</a:t>
            </a:r>
          </a:p>
          <a:p>
            <a:pPr marL="640080" lvl="1" indent="-246888" eaLnBrk="1" fontAlgn="auto" hangingPunct="1">
              <a:lnSpc>
                <a:spcPct val="90000"/>
              </a:lnSpc>
              <a:spcAft>
                <a:spcPts val="0"/>
              </a:spcAft>
              <a:buFont typeface="Wingdings 2"/>
              <a:buNone/>
              <a:defRPr/>
            </a:pPr>
            <a:endParaRPr lang="en-US" sz="2000" dirty="0"/>
          </a:p>
          <a:p>
            <a:pPr marL="274320" indent="-274320" eaLnBrk="1" fontAlgn="auto" hangingPunct="1">
              <a:lnSpc>
                <a:spcPct val="90000"/>
              </a:lnSpc>
              <a:spcAft>
                <a:spcPts val="0"/>
              </a:spcAft>
              <a:buClr>
                <a:schemeClr val="accent3"/>
              </a:buClr>
              <a:buFont typeface="Wingdings 2"/>
              <a:buChar char=""/>
              <a:defRPr/>
            </a:pPr>
            <a:r>
              <a:rPr lang="en-US" sz="2400" dirty="0"/>
              <a:t>Regulation</a:t>
            </a:r>
          </a:p>
          <a:p>
            <a:pPr marL="640080" lvl="1" indent="-246888" eaLnBrk="1" fontAlgn="auto" hangingPunct="1">
              <a:lnSpc>
                <a:spcPct val="90000"/>
              </a:lnSpc>
              <a:spcAft>
                <a:spcPts val="0"/>
              </a:spcAft>
              <a:buFont typeface="Wingdings 2"/>
              <a:buChar char=""/>
              <a:defRPr/>
            </a:pPr>
            <a:r>
              <a:rPr lang="en-US" sz="2000" dirty="0"/>
              <a:t>Legal restriction promulgated by government administrative agencies through rulemaking, supported by threat of sanction or fine</a:t>
            </a:r>
          </a:p>
          <a:p>
            <a:pPr marL="640080" lvl="1" indent="-246888" eaLnBrk="1" fontAlgn="auto" hangingPunct="1">
              <a:lnSpc>
                <a:spcPct val="90000"/>
              </a:lnSpc>
              <a:spcAft>
                <a:spcPts val="0"/>
              </a:spcAft>
              <a:buFont typeface="Wingdings 2"/>
              <a:buChar char=""/>
              <a:defRPr/>
            </a:pPr>
            <a:r>
              <a:rPr lang="en-US" sz="2000" dirty="0"/>
              <a:t>Rule created by an administration or administrative agency or body that is charged with interpreting statues</a:t>
            </a:r>
          </a:p>
          <a:p>
            <a:pPr marL="640080" lvl="1" indent="-246888" eaLnBrk="1" fontAlgn="auto" hangingPunct="1">
              <a:lnSpc>
                <a:spcPct val="90000"/>
              </a:lnSpc>
              <a:spcAft>
                <a:spcPts val="0"/>
              </a:spcAft>
              <a:buFont typeface="Wingdings 2"/>
              <a:buChar char=""/>
              <a:defRPr/>
            </a:pPr>
            <a:r>
              <a:rPr lang="en-US" sz="2000" dirty="0"/>
              <a:t>Form of “secondary legislation” used to implement a primary piece of legislation appropriately, or take into account circumstances or factors emerging during implementation of primary legislation</a:t>
            </a:r>
          </a:p>
          <a:p>
            <a:endParaRPr lang="en-US" dirty="0"/>
          </a:p>
        </p:txBody>
      </p:sp>
      <p:sp>
        <p:nvSpPr>
          <p:cNvPr id="4" name="Slide Number Placeholder 3"/>
          <p:cNvSpPr>
            <a:spLocks noGrp="1"/>
          </p:cNvSpPr>
          <p:nvPr>
            <p:ph type="sldNum" sz="quarter" idx="5"/>
          </p:nvPr>
        </p:nvSpPr>
        <p:spPr/>
        <p:txBody>
          <a:bodyPr/>
          <a:lstStyle/>
          <a:p>
            <a:fld id="{6FAF982B-D909-48AA-A379-1E6D714E5D0F}" type="slidenum">
              <a:rPr lang="en-US" smtClean="0"/>
              <a:t>3</a:t>
            </a:fld>
            <a:endParaRPr lang="en-US"/>
          </a:p>
        </p:txBody>
      </p:sp>
    </p:spTree>
    <p:extLst>
      <p:ext uri="{BB962C8B-B14F-4D97-AF65-F5344CB8AC3E}">
        <p14:creationId xmlns:p14="http://schemas.microsoft.com/office/powerpoint/2010/main" val="3358493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spcBef>
                <a:spcPct val="0"/>
              </a:spcBef>
            </a:pPr>
            <a:r>
              <a:rPr lang="en-US" dirty="0"/>
              <a:t>Carrie and I have discussed this typology. I suspect many of you have been exposed to it before, but I wanted to raise it as another way to think through what policy realm you are working in at different points in your work with TBTs.</a:t>
            </a:r>
          </a:p>
        </p:txBody>
      </p:sp>
      <p:sp>
        <p:nvSpPr>
          <p:cNvPr id="84996" name="Slide Number Placeholder 3"/>
          <p:cNvSpPr>
            <a:spLocks noGrp="1"/>
          </p:cNvSpPr>
          <p:nvPr>
            <p:ph type="sldNum" sz="quarter" idx="5"/>
          </p:nvPr>
        </p:nvSpPr>
        <p:spPr>
          <a:noFill/>
        </p:spPr>
        <p:txBody>
          <a:bodyPr/>
          <a:lstStyle/>
          <a:p>
            <a:fld id="{1AFCE8C5-DEF6-489C-BAAD-D10356F45DB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bellied up to solve a really big problem. That means its hard, it also means it is worthwhile. </a:t>
            </a:r>
          </a:p>
          <a:p>
            <a:endParaRPr lang="en-US" dirty="0"/>
          </a:p>
          <a:p>
            <a:r>
              <a:rPr lang="en-US" dirty="0"/>
              <a:t>A very high proportion of people with BH needs are NOT getting any services. Some estimates that only 20% </a:t>
            </a:r>
          </a:p>
          <a:p>
            <a:endParaRPr lang="en-US" dirty="0"/>
          </a:p>
          <a:p>
            <a:r>
              <a:rPr lang="en-US" dirty="0"/>
              <a:t>Higher prev. of all kinds of BH problems, including suicidality. Pandemic increased stressors and </a:t>
            </a:r>
            <a:r>
              <a:rPr lang="en-US" dirty="0" err="1"/>
              <a:t>prev</a:t>
            </a:r>
            <a:r>
              <a:rPr lang="en-US" dirty="0"/>
              <a:t> rates estimated to be much higher</a:t>
            </a:r>
          </a:p>
          <a:p>
            <a:r>
              <a:rPr lang="en-US" dirty="0"/>
              <a:t>High levels of ED boarding</a:t>
            </a:r>
          </a:p>
          <a:p>
            <a:endParaRPr lang="en-US" dirty="0"/>
          </a:p>
          <a:p>
            <a:r>
              <a:rPr lang="en-US" dirty="0"/>
              <a:t>Next slide:  some BH stats for Fla/Tampa Bay area</a:t>
            </a:r>
          </a:p>
          <a:p>
            <a:endParaRPr lang="en-US" dirty="0"/>
          </a:p>
        </p:txBody>
      </p:sp>
      <p:sp>
        <p:nvSpPr>
          <p:cNvPr id="4" name="Slide Number Placeholder 3"/>
          <p:cNvSpPr>
            <a:spLocks noGrp="1"/>
          </p:cNvSpPr>
          <p:nvPr>
            <p:ph type="sldNum" sz="quarter" idx="5"/>
          </p:nvPr>
        </p:nvSpPr>
        <p:spPr/>
        <p:txBody>
          <a:bodyPr/>
          <a:lstStyle/>
          <a:p>
            <a:fld id="{6FAF982B-D909-48AA-A379-1E6D714E5D0F}" type="slidenum">
              <a:rPr lang="en-US" smtClean="0"/>
              <a:t>5</a:t>
            </a:fld>
            <a:endParaRPr lang="en-US"/>
          </a:p>
        </p:txBody>
      </p:sp>
    </p:spTree>
    <p:extLst>
      <p:ext uri="{BB962C8B-B14F-4D97-AF65-F5344CB8AC3E}">
        <p14:creationId xmlns:p14="http://schemas.microsoft.com/office/powerpoint/2010/main" val="107229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Behavioral health and quality of life measures from the County health rankings countyhealthrankings.org</a:t>
            </a:r>
          </a:p>
          <a:p>
            <a:endParaRPr lang="en-US" dirty="0"/>
          </a:p>
          <a:p>
            <a:r>
              <a:rPr lang="en-US" dirty="0"/>
              <a:t>Last time I showed you 2022 info – this is 2023 but that doesn’t mean the data are from 2023, These are mainly from 2020</a:t>
            </a:r>
          </a:p>
          <a:p>
            <a:endParaRPr lang="en-US" dirty="0"/>
          </a:p>
          <a:p>
            <a:r>
              <a:rPr lang="en-US" dirty="0"/>
              <a:t>Unfortunately the Poor Mental Health days data in Florida looks quite a bit worse than it did in the 2022. That is very likely because these reflect first year of the pandemic.</a:t>
            </a:r>
          </a:p>
          <a:p>
            <a:endParaRPr lang="en-US" dirty="0"/>
          </a:p>
          <a:p>
            <a:r>
              <a:rPr lang="en-US" dirty="0"/>
              <a:t>One positive – the % reporting poor or fair health decreased quite a bit from the year before. Interesting.</a:t>
            </a:r>
          </a:p>
          <a:p>
            <a:r>
              <a:rPr lang="en-US" dirty="0"/>
              <a:t>Another one that is baffling to me is that the % reporting excessive drinking decreased a lot too, but everything I read tells me that alcohol consumption was way up, especially early in the pandemic. So who knows..</a:t>
            </a:r>
          </a:p>
          <a:p>
            <a:endParaRPr lang="en-US" dirty="0"/>
          </a:p>
          <a:p>
            <a:r>
              <a:rPr lang="en-US" dirty="0"/>
              <a:t>A couple new measures I wasn’t able to share before – MH providers ratios. Most counties worse than the state average except Hillsborough and Pinellas.</a:t>
            </a:r>
          </a:p>
          <a:p>
            <a:r>
              <a:rPr lang="en-US" dirty="0"/>
              <a:t>Drug OD deaths – this is a rate per 100,000 people. Some higher and some lower than the state rate of 27/100,000</a:t>
            </a:r>
          </a:p>
        </p:txBody>
      </p:sp>
      <p:sp>
        <p:nvSpPr>
          <p:cNvPr id="4" name="Slide Number Placeholder 3"/>
          <p:cNvSpPr>
            <a:spLocks noGrp="1"/>
          </p:cNvSpPr>
          <p:nvPr>
            <p:ph type="sldNum" sz="quarter" idx="5"/>
          </p:nvPr>
        </p:nvSpPr>
        <p:spPr/>
        <p:txBody>
          <a:bodyPr/>
          <a:lstStyle/>
          <a:p>
            <a:fld id="{6FAF982B-D909-48AA-A379-1E6D714E5D0F}" type="slidenum">
              <a:rPr lang="en-US" smtClean="0"/>
              <a:t>6</a:t>
            </a:fld>
            <a:endParaRPr lang="en-US"/>
          </a:p>
        </p:txBody>
      </p:sp>
    </p:spTree>
    <p:extLst>
      <p:ext uri="{BB962C8B-B14F-4D97-AF65-F5344CB8AC3E}">
        <p14:creationId xmlns:p14="http://schemas.microsoft.com/office/powerpoint/2010/main" val="398020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reminder of the many approaches to strengthening the BH workforce that are happening all over the country</a:t>
            </a:r>
          </a:p>
          <a:p>
            <a:endParaRPr lang="en-US" dirty="0"/>
          </a:p>
          <a:p>
            <a:r>
              <a:rPr lang="en-US" dirty="0"/>
              <a:t>Changes to scopes of work</a:t>
            </a:r>
          </a:p>
          <a:p>
            <a:pPr lvl="1"/>
            <a:r>
              <a:rPr lang="en-US" dirty="0"/>
              <a:t>Tiered certification</a:t>
            </a:r>
          </a:p>
          <a:p>
            <a:pPr lvl="1"/>
            <a:r>
              <a:rPr lang="en-US" dirty="0"/>
              <a:t>Psychologists prescribing medication</a:t>
            </a:r>
          </a:p>
          <a:p>
            <a:pPr lvl="1"/>
            <a:r>
              <a:rPr lang="en-US" dirty="0"/>
              <a:t>NPs and PAs prescribe Medication Assisted Treatment (MAT)</a:t>
            </a:r>
          </a:p>
          <a:p>
            <a:endParaRPr lang="en-US" dirty="0"/>
          </a:p>
          <a:p>
            <a:r>
              <a:rPr lang="en-US" dirty="0"/>
              <a:t>Longer term: </a:t>
            </a:r>
          </a:p>
          <a:p>
            <a:r>
              <a:rPr lang="en-US" sz="1200" dirty="0"/>
              <a:t>Professional support for primary care providers delivering  behavioral health services – “curbside consultations”</a:t>
            </a:r>
          </a:p>
          <a:p>
            <a:r>
              <a:rPr lang="en-US" sz="1200" dirty="0"/>
              <a:t>Increase residency slots</a:t>
            </a:r>
          </a:p>
          <a:p>
            <a:r>
              <a:rPr lang="en-US" sz="1200" dirty="0"/>
              <a:t>Pipeline programs</a:t>
            </a:r>
          </a:p>
          <a:p>
            <a:r>
              <a:rPr lang="en-US" sz="1200" dirty="0"/>
              <a:t>Scholarships</a:t>
            </a:r>
          </a:p>
          <a:p>
            <a:r>
              <a:rPr lang="en-US" sz="1200" dirty="0"/>
              <a:t>Tailored data collection</a:t>
            </a:r>
          </a:p>
          <a:p>
            <a:endParaRPr lang="en-US" dirty="0"/>
          </a:p>
        </p:txBody>
      </p:sp>
      <p:sp>
        <p:nvSpPr>
          <p:cNvPr id="4" name="Slide Number Placeholder 3"/>
          <p:cNvSpPr>
            <a:spLocks noGrp="1"/>
          </p:cNvSpPr>
          <p:nvPr>
            <p:ph type="sldNum" sz="quarter" idx="5"/>
          </p:nvPr>
        </p:nvSpPr>
        <p:spPr/>
        <p:txBody>
          <a:bodyPr/>
          <a:lstStyle/>
          <a:p>
            <a:fld id="{6FAF982B-D909-48AA-A379-1E6D714E5D0F}" type="slidenum">
              <a:rPr lang="en-US" smtClean="0"/>
              <a:t>7</a:t>
            </a:fld>
            <a:endParaRPr lang="en-US"/>
          </a:p>
        </p:txBody>
      </p:sp>
    </p:spTree>
    <p:extLst>
      <p:ext uri="{BB962C8B-B14F-4D97-AF65-F5344CB8AC3E}">
        <p14:creationId xmlns:p14="http://schemas.microsoft.com/office/powerpoint/2010/main" val="155970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Complex systems modeling – uses community-specific data to assess how system changes could impact ER boarding time and other factors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Financial incentives for physicians to get waivered to deliver MAT (BCBSM Michigan)</a:t>
            </a:r>
          </a:p>
          <a:p>
            <a:endParaRPr lang="en-US" dirty="0"/>
          </a:p>
        </p:txBody>
      </p:sp>
      <p:sp>
        <p:nvSpPr>
          <p:cNvPr id="4" name="Slide Number Placeholder 3"/>
          <p:cNvSpPr>
            <a:spLocks noGrp="1"/>
          </p:cNvSpPr>
          <p:nvPr>
            <p:ph type="sldNum" sz="quarter" idx="5"/>
          </p:nvPr>
        </p:nvSpPr>
        <p:spPr/>
        <p:txBody>
          <a:bodyPr/>
          <a:lstStyle/>
          <a:p>
            <a:fld id="{6FAF982B-D909-48AA-A379-1E6D714E5D0F}" type="slidenum">
              <a:rPr lang="en-US" smtClean="0"/>
              <a:t>8</a:t>
            </a:fld>
            <a:endParaRPr lang="en-US"/>
          </a:p>
        </p:txBody>
      </p:sp>
    </p:spTree>
    <p:extLst>
      <p:ext uri="{BB962C8B-B14F-4D97-AF65-F5344CB8AC3E}">
        <p14:creationId xmlns:p14="http://schemas.microsoft.com/office/powerpoint/2010/main" val="2130133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Public Sans Web"/>
              </a:rPr>
              <a:t>took a range of administrative steps to expedite the adoption and awareness of telehealth during the COVID-19 public health emergency. Some of these telehealth flexibilities have been made permanent while others are temporary.</a:t>
            </a:r>
            <a:endParaRPr lang="en-US" dirty="0"/>
          </a:p>
        </p:txBody>
      </p:sp>
      <p:sp>
        <p:nvSpPr>
          <p:cNvPr id="4" name="Slide Number Placeholder 3"/>
          <p:cNvSpPr>
            <a:spLocks noGrp="1"/>
          </p:cNvSpPr>
          <p:nvPr>
            <p:ph type="sldNum" sz="quarter" idx="5"/>
          </p:nvPr>
        </p:nvSpPr>
        <p:spPr/>
        <p:txBody>
          <a:bodyPr/>
          <a:lstStyle/>
          <a:p>
            <a:fld id="{6FAF982B-D909-48AA-A379-1E6D714E5D0F}" type="slidenum">
              <a:rPr lang="en-US" smtClean="0"/>
              <a:t>9</a:t>
            </a:fld>
            <a:endParaRPr lang="en-US"/>
          </a:p>
        </p:txBody>
      </p:sp>
    </p:spTree>
    <p:extLst>
      <p:ext uri="{BB962C8B-B14F-4D97-AF65-F5344CB8AC3E}">
        <p14:creationId xmlns:p14="http://schemas.microsoft.com/office/powerpoint/2010/main" val="285729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reminder of the approaches that I think are generally underutilized:</a:t>
            </a:r>
          </a:p>
          <a:p>
            <a:endParaRPr lang="en-US" dirty="0"/>
          </a:p>
        </p:txBody>
      </p:sp>
      <p:sp>
        <p:nvSpPr>
          <p:cNvPr id="4" name="Slide Number Placeholder 3"/>
          <p:cNvSpPr>
            <a:spLocks noGrp="1"/>
          </p:cNvSpPr>
          <p:nvPr>
            <p:ph type="sldNum" sz="quarter" idx="5"/>
          </p:nvPr>
        </p:nvSpPr>
        <p:spPr/>
        <p:txBody>
          <a:bodyPr/>
          <a:lstStyle/>
          <a:p>
            <a:fld id="{6FAF982B-D909-48AA-A379-1E6D714E5D0F}" type="slidenum">
              <a:rPr lang="en-US" smtClean="0"/>
              <a:t>10</a:t>
            </a:fld>
            <a:endParaRPr lang="en-US"/>
          </a:p>
        </p:txBody>
      </p:sp>
    </p:spTree>
    <p:extLst>
      <p:ext uri="{BB962C8B-B14F-4D97-AF65-F5344CB8AC3E}">
        <p14:creationId xmlns:p14="http://schemas.microsoft.com/office/powerpoint/2010/main" val="3808453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AF7420-D659-441C-AB41-FBB41E2807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2"/>
            <a:ext cx="12192000" cy="6857056"/>
          </a:xfrm>
          <a:prstGeom prst="rect">
            <a:avLst/>
          </a:prstGeom>
        </p:spPr>
      </p:pic>
      <p:sp>
        <p:nvSpPr>
          <p:cNvPr id="2" name="Holder 2"/>
          <p:cNvSpPr>
            <a:spLocks noGrp="1"/>
          </p:cNvSpPr>
          <p:nvPr>
            <p:ph type="ctrTitle"/>
          </p:nvPr>
        </p:nvSpPr>
        <p:spPr>
          <a:xfrm>
            <a:off x="875060" y="3460161"/>
            <a:ext cx="5449541" cy="615553"/>
          </a:xfrm>
          <a:prstGeom prst="rect">
            <a:avLst/>
          </a:prstGeom>
        </p:spPr>
        <p:txBody>
          <a:bodyPr wrap="square" lIns="0" tIns="0" rIns="0" bIns="0">
            <a:spAutoFit/>
          </a:bodyPr>
          <a:lstStyle>
            <a:lvl1pPr algn="ctr">
              <a:defRPr lang="en-US" sz="4000" u="sng" kern="1200" smtClean="0">
                <a:solidFill>
                  <a:srgbClr val="FFFFFF"/>
                </a:solidFill>
                <a:uFill>
                  <a:solidFill>
                    <a:srgbClr val="E4E247"/>
                  </a:solidFill>
                </a:uFill>
                <a:latin typeface="Arial"/>
                <a:cs typeface="Arial"/>
              </a:defRPr>
            </a:lvl1pPr>
          </a:lstStyle>
          <a:p>
            <a:endParaRPr dirty="0"/>
          </a:p>
        </p:txBody>
      </p:sp>
      <p:sp>
        <p:nvSpPr>
          <p:cNvPr id="8" name="object 8">
            <a:extLst>
              <a:ext uri="{FF2B5EF4-FFF2-40B4-BE49-F238E27FC236}">
                <a16:creationId xmlns:a16="http://schemas.microsoft.com/office/drawing/2014/main" id="{D8839FB6-17A5-4C87-9287-43C6292BDC8F}"/>
              </a:ext>
            </a:extLst>
          </p:cNvPr>
          <p:cNvSpPr/>
          <p:nvPr userDrawn="1"/>
        </p:nvSpPr>
        <p:spPr>
          <a:xfrm>
            <a:off x="10134597" y="3"/>
            <a:ext cx="2057544" cy="2057399"/>
          </a:xfrm>
          <a:custGeom>
            <a:avLst/>
            <a:gdLst/>
            <a:ahLst/>
            <a:cxnLst/>
            <a:rect l="l" t="t" r="r" b="b"/>
            <a:pathLst>
              <a:path w="3392805" h="3392804">
                <a:moveTo>
                  <a:pt x="3392566" y="0"/>
                </a:moveTo>
                <a:lnTo>
                  <a:pt x="0" y="0"/>
                </a:lnTo>
                <a:lnTo>
                  <a:pt x="3392566" y="3392566"/>
                </a:lnTo>
                <a:lnTo>
                  <a:pt x="3392566" y="0"/>
                </a:lnTo>
                <a:close/>
              </a:path>
            </a:pathLst>
          </a:custGeom>
          <a:solidFill>
            <a:srgbClr val="E4E247"/>
          </a:solidFill>
        </p:spPr>
        <p:txBody>
          <a:bodyPr wrap="square" lIns="0" tIns="0" rIns="0" bIns="0" rtlCol="0"/>
          <a:lstStyle/>
          <a:p>
            <a:endParaRPr sz="1092"/>
          </a:p>
        </p:txBody>
      </p:sp>
      <p:pic>
        <p:nvPicPr>
          <p:cNvPr id="7" name="Picture 6">
            <a:extLst>
              <a:ext uri="{FF2B5EF4-FFF2-40B4-BE49-F238E27FC236}">
                <a16:creationId xmlns:a16="http://schemas.microsoft.com/office/drawing/2014/main" id="{48C7B1AA-A245-447D-BB63-06CF0BCDE5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059" y="1207824"/>
            <a:ext cx="2195720" cy="1026146"/>
          </a:xfrm>
          <a:prstGeom prst="rect">
            <a:avLst/>
          </a:prstGeom>
        </p:spPr>
      </p:pic>
    </p:spTree>
    <p:extLst>
      <p:ext uri="{BB962C8B-B14F-4D97-AF65-F5344CB8AC3E}">
        <p14:creationId xmlns:p14="http://schemas.microsoft.com/office/powerpoint/2010/main" val="105001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998F977-75B3-429E-89F5-44277AE7753B}"/>
              </a:ext>
            </a:extLst>
          </p:cNvPr>
          <p:cNvSpPr>
            <a:spLocks noGrp="1"/>
          </p:cNvSpPr>
          <p:nvPr>
            <p:ph type="body" sz="quarter" idx="13"/>
          </p:nvPr>
        </p:nvSpPr>
        <p:spPr>
          <a:xfrm>
            <a:off x="4210977" y="2464786"/>
            <a:ext cx="1561547" cy="212376"/>
          </a:xfrm>
          <a:prstGeom prst="rect">
            <a:avLst/>
          </a:prstGeom>
          <a:solidFill>
            <a:schemeClr val="accent2"/>
          </a:solidFill>
        </p:spPr>
        <p:txBody>
          <a:bodyPr>
            <a:normAutofit/>
          </a:bodyPr>
          <a:lstStyle>
            <a:lvl1pPr marL="0" indent="0">
              <a:buNone/>
              <a:defRPr sz="849">
                <a:latin typeface="+mn-lt"/>
                <a:cs typeface="Times New Roman" panose="02020603050405020304" pitchFamily="18" charset="0"/>
              </a:defRPr>
            </a:lvl1pPr>
            <a:lvl2pPr marL="277240" indent="0">
              <a:buNone/>
              <a:defRPr/>
            </a:lvl2pPr>
            <a:lvl3pPr marL="554478" indent="0">
              <a:buNone/>
              <a:defRPr/>
            </a:lvl3pPr>
            <a:lvl4pPr marL="831718" indent="0">
              <a:buNone/>
              <a:defRPr/>
            </a:lvl4pPr>
            <a:lvl5pPr marL="1108956"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7188E966-66CB-4993-A95A-E9ADA775A44F}"/>
              </a:ext>
            </a:extLst>
          </p:cNvPr>
          <p:cNvSpPr>
            <a:spLocks noGrp="1"/>
          </p:cNvSpPr>
          <p:nvPr>
            <p:ph type="title"/>
          </p:nvPr>
        </p:nvSpPr>
        <p:spPr/>
        <p:txBody>
          <a:bodyPr>
            <a:normAutofit/>
          </a:bodyPr>
          <a:lstStyle>
            <a:lvl1pPr>
              <a:defRPr sz="3200"/>
            </a:lvl1pPr>
          </a:lstStyle>
          <a:p>
            <a:r>
              <a:rPr lang="en-US" dirty="0"/>
              <a:t>Click to edit Master title style</a:t>
            </a:r>
          </a:p>
        </p:txBody>
      </p:sp>
      <p:sp>
        <p:nvSpPr>
          <p:cNvPr id="11" name="Text Placeholder 13">
            <a:extLst>
              <a:ext uri="{FF2B5EF4-FFF2-40B4-BE49-F238E27FC236}">
                <a16:creationId xmlns:a16="http://schemas.microsoft.com/office/drawing/2014/main" id="{92AC89A1-365B-4378-B35A-903B4014CEC5}"/>
              </a:ext>
            </a:extLst>
          </p:cNvPr>
          <p:cNvSpPr>
            <a:spLocks noGrp="1"/>
          </p:cNvSpPr>
          <p:nvPr>
            <p:ph type="body" sz="quarter" idx="12"/>
          </p:nvPr>
        </p:nvSpPr>
        <p:spPr>
          <a:xfrm>
            <a:off x="1021458" y="2463827"/>
            <a:ext cx="2532940" cy="1017199"/>
          </a:xfrm>
          <a:prstGeom prst="rect">
            <a:avLst/>
          </a:prstGeom>
        </p:spPr>
        <p:txBody>
          <a:bodyPr>
            <a:noAutofit/>
          </a:bodyPr>
          <a:lstStyle>
            <a:lvl1pPr marL="0" indent="0">
              <a:lnSpc>
                <a:spcPct val="100000"/>
              </a:lnSpc>
              <a:buNone/>
              <a:defRPr sz="1699">
                <a:solidFill>
                  <a:schemeClr val="tx2">
                    <a:lumMod val="75000"/>
                  </a:schemeClr>
                </a:solidFill>
                <a:latin typeface="+mj-lt"/>
              </a:defRPr>
            </a:lvl1pPr>
            <a:lvl2pPr marL="277240" indent="0">
              <a:buNone/>
              <a:defRPr sz="1699"/>
            </a:lvl2pPr>
            <a:lvl3pPr marL="554478" indent="0">
              <a:buNone/>
              <a:defRPr sz="1699"/>
            </a:lvl3pPr>
            <a:lvl4pPr marL="831718" indent="0">
              <a:buNone/>
              <a:defRPr sz="1699"/>
            </a:lvl4pPr>
            <a:lvl5pPr marL="1108956" indent="0">
              <a:buNone/>
              <a:defRPr sz="1699"/>
            </a:lvl5pPr>
          </a:lstStyle>
          <a:p>
            <a:pPr lvl="0"/>
            <a:r>
              <a:rPr lang="en-US" dirty="0"/>
              <a:t>Click to edit Master text styles</a:t>
            </a:r>
          </a:p>
        </p:txBody>
      </p:sp>
      <p:sp>
        <p:nvSpPr>
          <p:cNvPr id="15" name="Chart Placeholder 14">
            <a:extLst>
              <a:ext uri="{FF2B5EF4-FFF2-40B4-BE49-F238E27FC236}">
                <a16:creationId xmlns:a16="http://schemas.microsoft.com/office/drawing/2014/main" id="{F3E45F0A-A5A9-40E7-AAAC-6438F9465C4A}"/>
              </a:ext>
            </a:extLst>
          </p:cNvPr>
          <p:cNvSpPr>
            <a:spLocks noGrp="1"/>
          </p:cNvSpPr>
          <p:nvPr>
            <p:ph type="chart" sz="quarter" idx="14"/>
          </p:nvPr>
        </p:nvSpPr>
        <p:spPr>
          <a:xfrm>
            <a:off x="4210977" y="2730865"/>
            <a:ext cx="7245499" cy="3465581"/>
          </a:xfrm>
          <a:prstGeom prst="rect">
            <a:avLst/>
          </a:prstGeom>
        </p:spPr>
        <p:txBody>
          <a:bodyPr/>
          <a:lstStyle>
            <a:lvl1pPr>
              <a:defRPr>
                <a:latin typeface="+mj-lt"/>
              </a:defRPr>
            </a:lvl1pPr>
          </a:lstStyle>
          <a:p>
            <a:endParaRPr lang="en-US"/>
          </a:p>
        </p:txBody>
      </p:sp>
      <p:sp>
        <p:nvSpPr>
          <p:cNvPr id="16" name="Text Placeholder 11">
            <a:extLst>
              <a:ext uri="{FF2B5EF4-FFF2-40B4-BE49-F238E27FC236}">
                <a16:creationId xmlns:a16="http://schemas.microsoft.com/office/drawing/2014/main" id="{217B927D-6D30-42B4-9644-9FE98EAC87C0}"/>
              </a:ext>
            </a:extLst>
          </p:cNvPr>
          <p:cNvSpPr>
            <a:spLocks noGrp="1"/>
          </p:cNvSpPr>
          <p:nvPr>
            <p:ph type="body" sz="quarter" idx="15" hasCustomPrompt="1"/>
          </p:nvPr>
        </p:nvSpPr>
        <p:spPr>
          <a:xfrm>
            <a:off x="4210981" y="6260831"/>
            <a:ext cx="3872095" cy="184831"/>
          </a:xfrm>
          <a:prstGeom prst="rect">
            <a:avLst/>
          </a:prstGeom>
        </p:spPr>
        <p:txBody>
          <a:bodyPr>
            <a:normAutofit/>
          </a:bodyPr>
          <a:lstStyle>
            <a:lvl1pPr marL="0" indent="0">
              <a:lnSpc>
                <a:spcPct val="100000"/>
              </a:lnSpc>
              <a:buNone/>
              <a:defRPr sz="728">
                <a:solidFill>
                  <a:schemeClr val="tx2"/>
                </a:solidFill>
                <a:latin typeface="Arial" panose="020B0604020202020204" pitchFamily="34" charset="0"/>
                <a:cs typeface="Arial" panose="020B0604020202020204" pitchFamily="34" charset="0"/>
              </a:defRPr>
            </a:lvl1pPr>
            <a:lvl2pPr marL="277240" indent="0">
              <a:buNone/>
              <a:defRPr/>
            </a:lvl2pPr>
            <a:lvl3pPr marL="554478" indent="0">
              <a:buNone/>
              <a:defRPr/>
            </a:lvl3pPr>
            <a:lvl4pPr marL="831718" indent="0">
              <a:buNone/>
              <a:defRPr/>
            </a:lvl4pPr>
            <a:lvl5pPr marL="1108956" indent="0">
              <a:buNone/>
              <a:defRPr/>
            </a:lvl5pPr>
          </a:lstStyle>
          <a:p>
            <a:pPr lvl="0"/>
            <a:r>
              <a:rPr lang="en-US" dirty="0"/>
              <a:t>SOURCE: Click to edit Master text styles</a:t>
            </a:r>
          </a:p>
        </p:txBody>
      </p:sp>
      <p:sp>
        <p:nvSpPr>
          <p:cNvPr id="17" name="Slide Number Placeholder 21">
            <a:extLst>
              <a:ext uri="{FF2B5EF4-FFF2-40B4-BE49-F238E27FC236}">
                <a16:creationId xmlns:a16="http://schemas.microsoft.com/office/drawing/2014/main" id="{ADC3D514-4516-4E3D-811A-E623B3F8652E}"/>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dirty="0"/>
          </a:p>
        </p:txBody>
      </p:sp>
    </p:spTree>
    <p:extLst>
      <p:ext uri="{BB962C8B-B14F-4D97-AF65-F5344CB8AC3E}">
        <p14:creationId xmlns:p14="http://schemas.microsoft.com/office/powerpoint/2010/main" val="63300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998F977-75B3-429E-89F5-44277AE7753B}"/>
              </a:ext>
            </a:extLst>
          </p:cNvPr>
          <p:cNvSpPr>
            <a:spLocks noGrp="1"/>
          </p:cNvSpPr>
          <p:nvPr>
            <p:ph type="body" sz="quarter" idx="13"/>
          </p:nvPr>
        </p:nvSpPr>
        <p:spPr>
          <a:xfrm>
            <a:off x="1012792" y="2487408"/>
            <a:ext cx="1654208" cy="212376"/>
          </a:xfrm>
          <a:prstGeom prst="rect">
            <a:avLst/>
          </a:prstGeom>
          <a:solidFill>
            <a:schemeClr val="accent2"/>
          </a:solidFill>
        </p:spPr>
        <p:txBody>
          <a:bodyPr>
            <a:normAutofit/>
          </a:bodyPr>
          <a:lstStyle>
            <a:lvl1pPr marL="0" indent="0">
              <a:buNone/>
              <a:defRPr sz="849">
                <a:latin typeface="+mn-lt"/>
                <a:cs typeface="Times New Roman" panose="02020603050405020304" pitchFamily="18" charset="0"/>
              </a:defRPr>
            </a:lvl1pPr>
            <a:lvl2pPr marL="277240" indent="0">
              <a:buNone/>
              <a:defRPr/>
            </a:lvl2pPr>
            <a:lvl3pPr marL="554478" indent="0">
              <a:buNone/>
              <a:defRPr/>
            </a:lvl3pPr>
            <a:lvl4pPr marL="831718" indent="0">
              <a:buNone/>
              <a:defRPr/>
            </a:lvl4pPr>
            <a:lvl5pPr marL="1108956"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7188E966-66CB-4993-A95A-E9ADA775A44F}"/>
              </a:ext>
            </a:extLst>
          </p:cNvPr>
          <p:cNvSpPr>
            <a:spLocks noGrp="1"/>
          </p:cNvSpPr>
          <p:nvPr>
            <p:ph type="title"/>
          </p:nvPr>
        </p:nvSpPr>
        <p:spPr/>
        <p:txBody>
          <a:bodyPr>
            <a:normAutofit/>
          </a:bodyPr>
          <a:lstStyle>
            <a:lvl1pPr>
              <a:defRPr sz="3200">
                <a:solidFill>
                  <a:schemeClr val="tx2">
                    <a:lumMod val="75000"/>
                  </a:schemeClr>
                </a:solidFill>
              </a:defRPr>
            </a:lvl1pPr>
          </a:lstStyle>
          <a:p>
            <a:r>
              <a:rPr lang="en-US" dirty="0"/>
              <a:t>Click to edit Master title style</a:t>
            </a:r>
          </a:p>
        </p:txBody>
      </p:sp>
      <p:sp>
        <p:nvSpPr>
          <p:cNvPr id="15" name="Chart Placeholder 14">
            <a:extLst>
              <a:ext uri="{FF2B5EF4-FFF2-40B4-BE49-F238E27FC236}">
                <a16:creationId xmlns:a16="http://schemas.microsoft.com/office/drawing/2014/main" id="{F3E45F0A-A5A9-40E7-AAAC-6438F9465C4A}"/>
              </a:ext>
            </a:extLst>
          </p:cNvPr>
          <p:cNvSpPr>
            <a:spLocks noGrp="1"/>
          </p:cNvSpPr>
          <p:nvPr>
            <p:ph type="chart" sz="quarter" idx="14"/>
          </p:nvPr>
        </p:nvSpPr>
        <p:spPr>
          <a:xfrm>
            <a:off x="1012794" y="2695170"/>
            <a:ext cx="10407583" cy="3465581"/>
          </a:xfrm>
          <a:prstGeom prst="rect">
            <a:avLst/>
          </a:prstGeom>
        </p:spPr>
        <p:txBody>
          <a:bodyPr/>
          <a:lstStyle>
            <a:lvl1pPr>
              <a:defRPr>
                <a:latin typeface="+mj-lt"/>
              </a:defRPr>
            </a:lvl1pPr>
          </a:lstStyle>
          <a:p>
            <a:endParaRPr lang="en-US" dirty="0"/>
          </a:p>
        </p:txBody>
      </p:sp>
      <p:sp>
        <p:nvSpPr>
          <p:cNvPr id="16" name="Text Placeholder 11">
            <a:extLst>
              <a:ext uri="{FF2B5EF4-FFF2-40B4-BE49-F238E27FC236}">
                <a16:creationId xmlns:a16="http://schemas.microsoft.com/office/drawing/2014/main" id="{217B927D-6D30-42B4-9644-9FE98EAC87C0}"/>
              </a:ext>
            </a:extLst>
          </p:cNvPr>
          <p:cNvSpPr>
            <a:spLocks noGrp="1"/>
          </p:cNvSpPr>
          <p:nvPr>
            <p:ph type="body" sz="quarter" idx="15" hasCustomPrompt="1"/>
          </p:nvPr>
        </p:nvSpPr>
        <p:spPr>
          <a:xfrm>
            <a:off x="1012791" y="6252648"/>
            <a:ext cx="2532940" cy="184831"/>
          </a:xfrm>
          <a:prstGeom prst="rect">
            <a:avLst/>
          </a:prstGeom>
        </p:spPr>
        <p:txBody>
          <a:bodyPr>
            <a:normAutofit/>
          </a:bodyPr>
          <a:lstStyle>
            <a:lvl1pPr marL="0" indent="0">
              <a:lnSpc>
                <a:spcPct val="100000"/>
              </a:lnSpc>
              <a:buNone/>
              <a:defRPr sz="728">
                <a:solidFill>
                  <a:schemeClr val="tx2"/>
                </a:solidFill>
                <a:latin typeface="Arial" panose="020B0604020202020204" pitchFamily="34" charset="0"/>
                <a:cs typeface="Arial" panose="020B0604020202020204" pitchFamily="34" charset="0"/>
              </a:defRPr>
            </a:lvl1pPr>
            <a:lvl2pPr marL="277240" indent="0">
              <a:buNone/>
              <a:defRPr/>
            </a:lvl2pPr>
            <a:lvl3pPr marL="554478" indent="0">
              <a:buNone/>
              <a:defRPr/>
            </a:lvl3pPr>
            <a:lvl4pPr marL="831718" indent="0">
              <a:buNone/>
              <a:defRPr/>
            </a:lvl4pPr>
            <a:lvl5pPr marL="1108956" indent="0">
              <a:buNone/>
              <a:defRPr/>
            </a:lvl5pPr>
          </a:lstStyle>
          <a:p>
            <a:pPr lvl="0"/>
            <a:r>
              <a:rPr lang="en-US" dirty="0"/>
              <a:t>SOURCE: Click to edit Master text styles</a:t>
            </a:r>
          </a:p>
        </p:txBody>
      </p:sp>
      <p:sp>
        <p:nvSpPr>
          <p:cNvPr id="9" name="Slide Number Placeholder 21">
            <a:extLst>
              <a:ext uri="{FF2B5EF4-FFF2-40B4-BE49-F238E27FC236}">
                <a16:creationId xmlns:a16="http://schemas.microsoft.com/office/drawing/2014/main" id="{07257AC4-A5F9-4A6A-8E7F-494362CADF6E}"/>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dirty="0"/>
          </a:p>
        </p:txBody>
      </p:sp>
    </p:spTree>
    <p:extLst>
      <p:ext uri="{BB962C8B-B14F-4D97-AF65-F5344CB8AC3E}">
        <p14:creationId xmlns:p14="http://schemas.microsoft.com/office/powerpoint/2010/main" val="427124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998F977-75B3-429E-89F5-44277AE7753B}"/>
              </a:ext>
            </a:extLst>
          </p:cNvPr>
          <p:cNvSpPr>
            <a:spLocks noGrp="1"/>
          </p:cNvSpPr>
          <p:nvPr>
            <p:ph type="body" sz="quarter" idx="13"/>
          </p:nvPr>
        </p:nvSpPr>
        <p:spPr>
          <a:xfrm>
            <a:off x="4210977" y="2464786"/>
            <a:ext cx="1561547" cy="212376"/>
          </a:xfrm>
          <a:prstGeom prst="rect">
            <a:avLst/>
          </a:prstGeom>
          <a:solidFill>
            <a:schemeClr val="accent2"/>
          </a:solidFill>
        </p:spPr>
        <p:txBody>
          <a:bodyPr>
            <a:normAutofit/>
          </a:bodyPr>
          <a:lstStyle>
            <a:lvl1pPr marL="0" indent="0">
              <a:buNone/>
              <a:defRPr sz="849">
                <a:latin typeface="+mn-lt"/>
                <a:cs typeface="Times New Roman" panose="02020603050405020304" pitchFamily="18" charset="0"/>
              </a:defRPr>
            </a:lvl1pPr>
            <a:lvl2pPr marL="277240" indent="0">
              <a:buNone/>
              <a:defRPr/>
            </a:lvl2pPr>
            <a:lvl3pPr marL="554478" indent="0">
              <a:buNone/>
              <a:defRPr/>
            </a:lvl3pPr>
            <a:lvl4pPr marL="831718" indent="0">
              <a:buNone/>
              <a:defRPr/>
            </a:lvl4pPr>
            <a:lvl5pPr marL="1108956"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7188E966-66CB-4993-A95A-E9ADA775A44F}"/>
              </a:ext>
            </a:extLst>
          </p:cNvPr>
          <p:cNvSpPr>
            <a:spLocks noGrp="1"/>
          </p:cNvSpPr>
          <p:nvPr>
            <p:ph type="title"/>
          </p:nvPr>
        </p:nvSpPr>
        <p:spPr/>
        <p:txBody>
          <a:bodyPr>
            <a:normAutofit/>
          </a:bodyPr>
          <a:lstStyle>
            <a:lvl1pPr>
              <a:defRPr sz="3200"/>
            </a:lvl1pPr>
          </a:lstStyle>
          <a:p>
            <a:r>
              <a:rPr lang="en-US" dirty="0"/>
              <a:t>Click to edit Master title style</a:t>
            </a:r>
          </a:p>
        </p:txBody>
      </p:sp>
      <p:sp>
        <p:nvSpPr>
          <p:cNvPr id="11" name="Text Placeholder 13">
            <a:extLst>
              <a:ext uri="{FF2B5EF4-FFF2-40B4-BE49-F238E27FC236}">
                <a16:creationId xmlns:a16="http://schemas.microsoft.com/office/drawing/2014/main" id="{92AC89A1-365B-4378-B35A-903B4014CEC5}"/>
              </a:ext>
            </a:extLst>
          </p:cNvPr>
          <p:cNvSpPr>
            <a:spLocks noGrp="1"/>
          </p:cNvSpPr>
          <p:nvPr>
            <p:ph type="body" sz="quarter" idx="12"/>
          </p:nvPr>
        </p:nvSpPr>
        <p:spPr>
          <a:xfrm>
            <a:off x="1021458" y="2463827"/>
            <a:ext cx="2532940" cy="1017199"/>
          </a:xfrm>
          <a:prstGeom prst="rect">
            <a:avLst/>
          </a:prstGeom>
        </p:spPr>
        <p:txBody>
          <a:bodyPr>
            <a:noAutofit/>
          </a:bodyPr>
          <a:lstStyle>
            <a:lvl1pPr marL="0" indent="0">
              <a:lnSpc>
                <a:spcPct val="100000"/>
              </a:lnSpc>
              <a:buNone/>
              <a:defRPr sz="1699">
                <a:solidFill>
                  <a:schemeClr val="tx2">
                    <a:lumMod val="75000"/>
                  </a:schemeClr>
                </a:solidFill>
                <a:latin typeface="+mj-lt"/>
              </a:defRPr>
            </a:lvl1pPr>
            <a:lvl2pPr marL="277240" indent="0">
              <a:buNone/>
              <a:defRPr sz="1699"/>
            </a:lvl2pPr>
            <a:lvl3pPr marL="554478" indent="0">
              <a:buNone/>
              <a:defRPr sz="1699"/>
            </a:lvl3pPr>
            <a:lvl4pPr marL="831718" indent="0">
              <a:buNone/>
              <a:defRPr sz="1699"/>
            </a:lvl4pPr>
            <a:lvl5pPr marL="1108956" indent="0">
              <a:buNone/>
              <a:defRPr sz="1699"/>
            </a:lvl5pPr>
          </a:lstStyle>
          <a:p>
            <a:pPr lvl="0"/>
            <a:r>
              <a:rPr lang="en-US" dirty="0"/>
              <a:t>Click to edit Master text styles</a:t>
            </a:r>
          </a:p>
        </p:txBody>
      </p:sp>
      <p:sp>
        <p:nvSpPr>
          <p:cNvPr id="16" name="Text Placeholder 11">
            <a:extLst>
              <a:ext uri="{FF2B5EF4-FFF2-40B4-BE49-F238E27FC236}">
                <a16:creationId xmlns:a16="http://schemas.microsoft.com/office/drawing/2014/main" id="{217B927D-6D30-42B4-9644-9FE98EAC87C0}"/>
              </a:ext>
            </a:extLst>
          </p:cNvPr>
          <p:cNvSpPr>
            <a:spLocks noGrp="1"/>
          </p:cNvSpPr>
          <p:nvPr>
            <p:ph type="body" sz="quarter" idx="15" hasCustomPrompt="1"/>
          </p:nvPr>
        </p:nvSpPr>
        <p:spPr>
          <a:xfrm>
            <a:off x="4210980" y="6252648"/>
            <a:ext cx="4056939" cy="184831"/>
          </a:xfrm>
          <a:prstGeom prst="rect">
            <a:avLst/>
          </a:prstGeom>
        </p:spPr>
        <p:txBody>
          <a:bodyPr>
            <a:normAutofit/>
          </a:bodyPr>
          <a:lstStyle>
            <a:lvl1pPr marL="0" indent="0">
              <a:lnSpc>
                <a:spcPct val="100000"/>
              </a:lnSpc>
              <a:buNone/>
              <a:defRPr sz="728">
                <a:solidFill>
                  <a:schemeClr val="tx2"/>
                </a:solidFill>
                <a:latin typeface="Arial" panose="020B0604020202020204" pitchFamily="34" charset="0"/>
                <a:cs typeface="Arial" panose="020B0604020202020204" pitchFamily="34" charset="0"/>
              </a:defRPr>
            </a:lvl1pPr>
            <a:lvl2pPr marL="277240" indent="0">
              <a:buNone/>
              <a:defRPr/>
            </a:lvl2pPr>
            <a:lvl3pPr marL="554478" indent="0">
              <a:buNone/>
              <a:defRPr/>
            </a:lvl3pPr>
            <a:lvl4pPr marL="831718" indent="0">
              <a:buNone/>
              <a:defRPr/>
            </a:lvl4pPr>
            <a:lvl5pPr marL="1108956" indent="0">
              <a:buNone/>
              <a:defRPr/>
            </a:lvl5pPr>
          </a:lstStyle>
          <a:p>
            <a:pPr lvl="0"/>
            <a:r>
              <a:rPr lang="en-US" dirty="0"/>
              <a:t>SOURCE: Click to edit Master text styles</a:t>
            </a:r>
          </a:p>
        </p:txBody>
      </p:sp>
      <p:sp>
        <p:nvSpPr>
          <p:cNvPr id="5" name="Table Placeholder 4">
            <a:extLst>
              <a:ext uri="{FF2B5EF4-FFF2-40B4-BE49-F238E27FC236}">
                <a16:creationId xmlns:a16="http://schemas.microsoft.com/office/drawing/2014/main" id="{7266D5CB-6B8F-42C9-B29F-553787DDAB29}"/>
              </a:ext>
            </a:extLst>
          </p:cNvPr>
          <p:cNvSpPr>
            <a:spLocks noGrp="1"/>
          </p:cNvSpPr>
          <p:nvPr>
            <p:ph type="tbl" sz="quarter" idx="16"/>
          </p:nvPr>
        </p:nvSpPr>
        <p:spPr>
          <a:xfrm>
            <a:off x="4210977" y="2677167"/>
            <a:ext cx="7199288" cy="3478095"/>
          </a:xfrm>
          <a:prstGeom prst="rect">
            <a:avLst/>
          </a:prstGeom>
        </p:spPr>
        <p:txBody>
          <a:bodyPr/>
          <a:lstStyle>
            <a:lvl1pPr>
              <a:defRPr>
                <a:latin typeface="+mj-lt"/>
              </a:defRPr>
            </a:lvl1pPr>
          </a:lstStyle>
          <a:p>
            <a:endParaRPr lang="en-US" dirty="0"/>
          </a:p>
        </p:txBody>
      </p:sp>
      <p:sp>
        <p:nvSpPr>
          <p:cNvPr id="12" name="Slide Number Placeholder 21">
            <a:extLst>
              <a:ext uri="{FF2B5EF4-FFF2-40B4-BE49-F238E27FC236}">
                <a16:creationId xmlns:a16="http://schemas.microsoft.com/office/drawing/2014/main" id="{14A1D114-33F3-4C51-8385-64411D62078E}"/>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dirty="0"/>
          </a:p>
        </p:txBody>
      </p:sp>
    </p:spTree>
    <p:extLst>
      <p:ext uri="{BB962C8B-B14F-4D97-AF65-F5344CB8AC3E}">
        <p14:creationId xmlns:p14="http://schemas.microsoft.com/office/powerpoint/2010/main" val="1935105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_2">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998F977-75B3-429E-89F5-44277AE7753B}"/>
              </a:ext>
            </a:extLst>
          </p:cNvPr>
          <p:cNvSpPr>
            <a:spLocks noGrp="1"/>
          </p:cNvSpPr>
          <p:nvPr>
            <p:ph type="body" sz="quarter" idx="13"/>
          </p:nvPr>
        </p:nvSpPr>
        <p:spPr>
          <a:xfrm>
            <a:off x="1012792" y="2464786"/>
            <a:ext cx="1561547" cy="212376"/>
          </a:xfrm>
          <a:prstGeom prst="rect">
            <a:avLst/>
          </a:prstGeom>
          <a:solidFill>
            <a:schemeClr val="accent2"/>
          </a:solidFill>
        </p:spPr>
        <p:txBody>
          <a:bodyPr>
            <a:normAutofit/>
          </a:bodyPr>
          <a:lstStyle>
            <a:lvl1pPr marL="0" indent="0">
              <a:buNone/>
              <a:defRPr sz="849">
                <a:latin typeface="+mn-lt"/>
                <a:cs typeface="Times New Roman" panose="02020603050405020304" pitchFamily="18" charset="0"/>
              </a:defRPr>
            </a:lvl1pPr>
            <a:lvl2pPr marL="277240" indent="0">
              <a:buNone/>
              <a:defRPr/>
            </a:lvl2pPr>
            <a:lvl3pPr marL="554478" indent="0">
              <a:buNone/>
              <a:defRPr/>
            </a:lvl3pPr>
            <a:lvl4pPr marL="831718" indent="0">
              <a:buNone/>
              <a:defRPr/>
            </a:lvl4pPr>
            <a:lvl5pPr marL="1108956"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7188E966-66CB-4993-A95A-E9ADA775A44F}"/>
              </a:ext>
            </a:extLst>
          </p:cNvPr>
          <p:cNvSpPr>
            <a:spLocks noGrp="1"/>
          </p:cNvSpPr>
          <p:nvPr>
            <p:ph type="title"/>
          </p:nvPr>
        </p:nvSpPr>
        <p:spPr/>
        <p:txBody>
          <a:bodyPr>
            <a:normAutofit/>
          </a:bodyPr>
          <a:lstStyle>
            <a:lvl1pPr>
              <a:defRPr sz="3200"/>
            </a:lvl1pPr>
          </a:lstStyle>
          <a:p>
            <a:r>
              <a:rPr lang="en-US" dirty="0"/>
              <a:t>Click to edit Master title style</a:t>
            </a:r>
          </a:p>
        </p:txBody>
      </p:sp>
      <p:sp>
        <p:nvSpPr>
          <p:cNvPr id="16" name="Text Placeholder 11">
            <a:extLst>
              <a:ext uri="{FF2B5EF4-FFF2-40B4-BE49-F238E27FC236}">
                <a16:creationId xmlns:a16="http://schemas.microsoft.com/office/drawing/2014/main" id="{217B927D-6D30-42B4-9644-9FE98EAC87C0}"/>
              </a:ext>
            </a:extLst>
          </p:cNvPr>
          <p:cNvSpPr>
            <a:spLocks noGrp="1"/>
          </p:cNvSpPr>
          <p:nvPr>
            <p:ph type="body" sz="quarter" idx="15" hasCustomPrompt="1"/>
          </p:nvPr>
        </p:nvSpPr>
        <p:spPr>
          <a:xfrm>
            <a:off x="1012793" y="6252648"/>
            <a:ext cx="6839227" cy="184831"/>
          </a:xfrm>
          <a:prstGeom prst="rect">
            <a:avLst/>
          </a:prstGeom>
        </p:spPr>
        <p:txBody>
          <a:bodyPr>
            <a:normAutofit/>
          </a:bodyPr>
          <a:lstStyle>
            <a:lvl1pPr marL="0" indent="0">
              <a:lnSpc>
                <a:spcPct val="100000"/>
              </a:lnSpc>
              <a:buNone/>
              <a:defRPr sz="728">
                <a:solidFill>
                  <a:schemeClr val="tx2"/>
                </a:solidFill>
                <a:latin typeface="Arial" panose="020B0604020202020204" pitchFamily="34" charset="0"/>
                <a:cs typeface="Arial" panose="020B0604020202020204" pitchFamily="34" charset="0"/>
              </a:defRPr>
            </a:lvl1pPr>
            <a:lvl2pPr marL="277240" indent="0">
              <a:buNone/>
              <a:defRPr/>
            </a:lvl2pPr>
            <a:lvl3pPr marL="554478" indent="0">
              <a:buNone/>
              <a:defRPr/>
            </a:lvl3pPr>
            <a:lvl4pPr marL="831718" indent="0">
              <a:buNone/>
              <a:defRPr/>
            </a:lvl4pPr>
            <a:lvl5pPr marL="1108956" indent="0">
              <a:buNone/>
              <a:defRPr/>
            </a:lvl5pPr>
          </a:lstStyle>
          <a:p>
            <a:pPr lvl="0"/>
            <a:r>
              <a:rPr lang="en-US" dirty="0"/>
              <a:t>SOURCE: Click to edit Master text styles</a:t>
            </a:r>
          </a:p>
        </p:txBody>
      </p:sp>
      <p:sp>
        <p:nvSpPr>
          <p:cNvPr id="5" name="Table Placeholder 4">
            <a:extLst>
              <a:ext uri="{FF2B5EF4-FFF2-40B4-BE49-F238E27FC236}">
                <a16:creationId xmlns:a16="http://schemas.microsoft.com/office/drawing/2014/main" id="{7266D5CB-6B8F-42C9-B29F-553787DDAB29}"/>
              </a:ext>
            </a:extLst>
          </p:cNvPr>
          <p:cNvSpPr>
            <a:spLocks noGrp="1"/>
          </p:cNvSpPr>
          <p:nvPr>
            <p:ph type="tbl" sz="quarter" idx="16"/>
          </p:nvPr>
        </p:nvSpPr>
        <p:spPr>
          <a:xfrm>
            <a:off x="1012794" y="2677167"/>
            <a:ext cx="10073996" cy="3478095"/>
          </a:xfrm>
          <a:prstGeom prst="rect">
            <a:avLst/>
          </a:prstGeom>
        </p:spPr>
        <p:txBody>
          <a:bodyPr/>
          <a:lstStyle>
            <a:lvl1pPr>
              <a:defRPr>
                <a:latin typeface="+mj-lt"/>
              </a:defRPr>
            </a:lvl1pPr>
          </a:lstStyle>
          <a:p>
            <a:endParaRPr lang="en-US" dirty="0"/>
          </a:p>
        </p:txBody>
      </p:sp>
      <p:sp>
        <p:nvSpPr>
          <p:cNvPr id="12" name="Slide Number Placeholder 21">
            <a:extLst>
              <a:ext uri="{FF2B5EF4-FFF2-40B4-BE49-F238E27FC236}">
                <a16:creationId xmlns:a16="http://schemas.microsoft.com/office/drawing/2014/main" id="{14A1D114-33F3-4C51-8385-64411D62078E}"/>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dirty="0"/>
          </a:p>
        </p:txBody>
      </p:sp>
    </p:spTree>
    <p:extLst>
      <p:ext uri="{BB962C8B-B14F-4D97-AF65-F5344CB8AC3E}">
        <p14:creationId xmlns:p14="http://schemas.microsoft.com/office/powerpoint/2010/main" val="1557393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age &amp; Quot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2D3AFE48-80A0-4788-8477-B05523E97521}"/>
              </a:ext>
            </a:extLst>
          </p:cNvPr>
          <p:cNvSpPr/>
          <p:nvPr userDrawn="1"/>
        </p:nvSpPr>
        <p:spPr>
          <a:xfrm>
            <a:off x="6096000" y="5"/>
            <a:ext cx="6096000" cy="6857615"/>
          </a:xfrm>
          <a:custGeom>
            <a:avLst/>
            <a:gdLst/>
            <a:ahLst/>
            <a:cxnLst/>
            <a:rect l="l" t="t" r="r" b="b"/>
            <a:pathLst>
              <a:path w="10052050" h="11308715">
                <a:moveTo>
                  <a:pt x="0" y="11308556"/>
                </a:moveTo>
                <a:lnTo>
                  <a:pt x="10052039" y="11308556"/>
                </a:lnTo>
                <a:lnTo>
                  <a:pt x="10052039" y="0"/>
                </a:lnTo>
                <a:lnTo>
                  <a:pt x="0" y="0"/>
                </a:lnTo>
                <a:lnTo>
                  <a:pt x="0" y="11308556"/>
                </a:lnTo>
                <a:close/>
              </a:path>
            </a:pathLst>
          </a:custGeom>
          <a:solidFill>
            <a:schemeClr val="accent2"/>
          </a:solidFill>
        </p:spPr>
        <p:txBody>
          <a:bodyPr wrap="square" lIns="0" tIns="0" rIns="0" bIns="0" rtlCol="0"/>
          <a:lstStyle/>
          <a:p>
            <a:endParaRPr sz="1092"/>
          </a:p>
        </p:txBody>
      </p:sp>
      <p:sp>
        <p:nvSpPr>
          <p:cNvPr id="11" name="Picture Placeholder 10">
            <a:extLst>
              <a:ext uri="{FF2B5EF4-FFF2-40B4-BE49-F238E27FC236}">
                <a16:creationId xmlns:a16="http://schemas.microsoft.com/office/drawing/2014/main" id="{E0E172E1-5F89-4C4C-8229-190871957B2D}"/>
              </a:ext>
            </a:extLst>
          </p:cNvPr>
          <p:cNvSpPr>
            <a:spLocks noGrp="1"/>
          </p:cNvSpPr>
          <p:nvPr>
            <p:ph type="pic" sz="quarter" idx="11"/>
          </p:nvPr>
        </p:nvSpPr>
        <p:spPr>
          <a:xfrm>
            <a:off x="0" y="0"/>
            <a:ext cx="6096000" cy="6858000"/>
          </a:xfrm>
          <a:prstGeom prst="rect">
            <a:avLst/>
          </a:prstGeom>
        </p:spPr>
        <p:txBody>
          <a:bodyPr/>
          <a:lstStyle/>
          <a:p>
            <a:endParaRPr lang="en-US"/>
          </a:p>
        </p:txBody>
      </p:sp>
      <p:sp>
        <p:nvSpPr>
          <p:cNvPr id="14" name="Text Placeholder 13">
            <a:extLst>
              <a:ext uri="{FF2B5EF4-FFF2-40B4-BE49-F238E27FC236}">
                <a16:creationId xmlns:a16="http://schemas.microsoft.com/office/drawing/2014/main" id="{8538F17E-3A3D-4ADA-8407-319BEF716C0C}"/>
              </a:ext>
            </a:extLst>
          </p:cNvPr>
          <p:cNvSpPr>
            <a:spLocks noGrp="1"/>
          </p:cNvSpPr>
          <p:nvPr>
            <p:ph type="body" sz="quarter" idx="12"/>
          </p:nvPr>
        </p:nvSpPr>
        <p:spPr>
          <a:xfrm>
            <a:off x="7066432" y="1395859"/>
            <a:ext cx="4237933" cy="4482152"/>
          </a:xfrm>
          <a:prstGeom prst="rect">
            <a:avLst/>
          </a:prstGeom>
        </p:spPr>
        <p:txBody>
          <a:bodyPr anchor="ctr">
            <a:normAutofit/>
          </a:bodyPr>
          <a:lstStyle>
            <a:lvl1pPr marL="0" indent="0">
              <a:lnSpc>
                <a:spcPct val="100000"/>
              </a:lnSpc>
              <a:buNone/>
              <a:defRPr sz="3200">
                <a:solidFill>
                  <a:srgbClr val="63513F"/>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7" name="Slide Number Placeholder 21">
            <a:extLst>
              <a:ext uri="{FF2B5EF4-FFF2-40B4-BE49-F238E27FC236}">
                <a16:creationId xmlns:a16="http://schemas.microsoft.com/office/drawing/2014/main" id="{B7423CF6-53D8-4DC7-BB74-8151B2A24847}"/>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dirty="0"/>
          </a:p>
        </p:txBody>
      </p:sp>
      <p:pic>
        <p:nvPicPr>
          <p:cNvPr id="7" name="Picture 6">
            <a:extLst>
              <a:ext uri="{FF2B5EF4-FFF2-40B4-BE49-F238E27FC236}">
                <a16:creationId xmlns:a16="http://schemas.microsoft.com/office/drawing/2014/main" id="{2369E3FF-19CB-4B03-A920-E30080190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2" y="6612616"/>
            <a:ext cx="651519" cy="117995"/>
          </a:xfrm>
          <a:prstGeom prst="rect">
            <a:avLst/>
          </a:prstGeom>
        </p:spPr>
      </p:pic>
    </p:spTree>
    <p:extLst>
      <p:ext uri="{BB962C8B-B14F-4D97-AF65-F5344CB8AC3E}">
        <p14:creationId xmlns:p14="http://schemas.microsoft.com/office/powerpoint/2010/main" val="39750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74A803C-D4A9-459C-8494-1934D64A117A}"/>
              </a:ext>
            </a:extLst>
          </p:cNvPr>
          <p:cNvSpPr/>
          <p:nvPr userDrawn="1"/>
        </p:nvSpPr>
        <p:spPr>
          <a:xfrm>
            <a:off x="0" y="390"/>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chemeClr val="accent2"/>
          </a:solidFill>
        </p:spPr>
        <p:txBody>
          <a:bodyPr wrap="square" lIns="0" tIns="0" rIns="0" bIns="0" rtlCol="0"/>
          <a:lstStyle/>
          <a:p>
            <a:endParaRPr sz="1092"/>
          </a:p>
        </p:txBody>
      </p:sp>
      <p:pic>
        <p:nvPicPr>
          <p:cNvPr id="7" name="Picture 6">
            <a:extLst>
              <a:ext uri="{FF2B5EF4-FFF2-40B4-BE49-F238E27FC236}">
                <a16:creationId xmlns:a16="http://schemas.microsoft.com/office/drawing/2014/main" id="{9B3D8BD2-77FF-4453-AB5F-8414CEBD805F}"/>
              </a:ext>
            </a:extLst>
          </p:cNvPr>
          <p:cNvPicPr>
            <a:picLocks noChangeAspect="1"/>
          </p:cNvPicPr>
          <p:nvPr userDrawn="1"/>
        </p:nvPicPr>
        <p:blipFill>
          <a:blip r:embed="rId2"/>
          <a:stretch>
            <a:fillRect/>
          </a:stretch>
        </p:blipFill>
        <p:spPr>
          <a:xfrm>
            <a:off x="5495260" y="785874"/>
            <a:ext cx="1232293" cy="523688"/>
          </a:xfrm>
          <a:prstGeom prst="rect">
            <a:avLst/>
          </a:prstGeom>
        </p:spPr>
      </p:pic>
      <p:sp>
        <p:nvSpPr>
          <p:cNvPr id="2" name="Title 1">
            <a:extLst>
              <a:ext uri="{FF2B5EF4-FFF2-40B4-BE49-F238E27FC236}">
                <a16:creationId xmlns:a16="http://schemas.microsoft.com/office/drawing/2014/main" id="{EF322638-07E1-4584-85AB-79F6B0A7B81C}"/>
              </a:ext>
            </a:extLst>
          </p:cNvPr>
          <p:cNvSpPr>
            <a:spLocks noGrp="1"/>
          </p:cNvSpPr>
          <p:nvPr>
            <p:ph type="title"/>
          </p:nvPr>
        </p:nvSpPr>
        <p:spPr>
          <a:xfrm>
            <a:off x="838539" y="1996560"/>
            <a:ext cx="10514927" cy="4112490"/>
          </a:xfrm>
          <a:prstGeom prst="rect">
            <a:avLst/>
          </a:prstGeom>
        </p:spPr>
        <p:txBody>
          <a:bodyPr>
            <a:normAutofit/>
          </a:bodyPr>
          <a:lstStyle>
            <a:lvl1pPr algn="ctr">
              <a:defRPr sz="2400">
                <a:solidFill>
                  <a:srgbClr val="63513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5" name="Slide Number Placeholder 21">
            <a:extLst>
              <a:ext uri="{FF2B5EF4-FFF2-40B4-BE49-F238E27FC236}">
                <a16:creationId xmlns:a16="http://schemas.microsoft.com/office/drawing/2014/main" id="{604CF1D9-6D86-4F89-99C7-D421AEF1DFB1}"/>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dirty="0"/>
          </a:p>
        </p:txBody>
      </p:sp>
      <p:pic>
        <p:nvPicPr>
          <p:cNvPr id="8" name="Picture 7">
            <a:extLst>
              <a:ext uri="{FF2B5EF4-FFF2-40B4-BE49-F238E27FC236}">
                <a16:creationId xmlns:a16="http://schemas.microsoft.com/office/drawing/2014/main" id="{05233700-D5D4-4A9A-AD4A-8F78382E70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2" y="6612616"/>
            <a:ext cx="651519" cy="117995"/>
          </a:xfrm>
          <a:prstGeom prst="rect">
            <a:avLst/>
          </a:prstGeom>
        </p:spPr>
      </p:pic>
    </p:spTree>
    <p:extLst>
      <p:ext uri="{BB962C8B-B14F-4D97-AF65-F5344CB8AC3E}">
        <p14:creationId xmlns:p14="http://schemas.microsoft.com/office/powerpoint/2010/main" val="2295815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2 column">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74A803C-D4A9-459C-8494-1934D64A117A}"/>
              </a:ext>
            </a:extLst>
          </p:cNvPr>
          <p:cNvSpPr/>
          <p:nvPr userDrawn="1"/>
        </p:nvSpPr>
        <p:spPr>
          <a:xfrm>
            <a:off x="0" y="5"/>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chemeClr val="accent2"/>
          </a:solidFill>
        </p:spPr>
        <p:txBody>
          <a:bodyPr wrap="square" lIns="0" tIns="0" rIns="0" bIns="0" rtlCol="0"/>
          <a:lstStyle/>
          <a:p>
            <a:endParaRPr sz="1092"/>
          </a:p>
        </p:txBody>
      </p:sp>
      <p:pic>
        <p:nvPicPr>
          <p:cNvPr id="7" name="Picture 6">
            <a:extLst>
              <a:ext uri="{FF2B5EF4-FFF2-40B4-BE49-F238E27FC236}">
                <a16:creationId xmlns:a16="http://schemas.microsoft.com/office/drawing/2014/main" id="{9B3D8BD2-77FF-4453-AB5F-8414CEBD805F}"/>
              </a:ext>
            </a:extLst>
          </p:cNvPr>
          <p:cNvPicPr>
            <a:picLocks noChangeAspect="1"/>
          </p:cNvPicPr>
          <p:nvPr userDrawn="1"/>
        </p:nvPicPr>
        <p:blipFill>
          <a:blip r:embed="rId2"/>
          <a:stretch>
            <a:fillRect/>
          </a:stretch>
        </p:blipFill>
        <p:spPr>
          <a:xfrm>
            <a:off x="1169648" y="785874"/>
            <a:ext cx="1232293" cy="523688"/>
          </a:xfrm>
          <a:prstGeom prst="rect">
            <a:avLst/>
          </a:prstGeom>
        </p:spPr>
      </p:pic>
      <p:sp>
        <p:nvSpPr>
          <p:cNvPr id="15" name="Slide Number Placeholder 21">
            <a:extLst>
              <a:ext uri="{FF2B5EF4-FFF2-40B4-BE49-F238E27FC236}">
                <a16:creationId xmlns:a16="http://schemas.microsoft.com/office/drawing/2014/main" id="{604CF1D9-6D86-4F89-99C7-D421AEF1DFB1}"/>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dirty="0"/>
          </a:p>
        </p:txBody>
      </p:sp>
      <p:sp>
        <p:nvSpPr>
          <p:cNvPr id="8" name="Text Placeholder 13">
            <a:extLst>
              <a:ext uri="{FF2B5EF4-FFF2-40B4-BE49-F238E27FC236}">
                <a16:creationId xmlns:a16="http://schemas.microsoft.com/office/drawing/2014/main" id="{706525C0-CC10-4AB6-9599-2F46097456F0}"/>
              </a:ext>
            </a:extLst>
          </p:cNvPr>
          <p:cNvSpPr>
            <a:spLocks noGrp="1"/>
          </p:cNvSpPr>
          <p:nvPr>
            <p:ph type="body" sz="quarter" idx="12"/>
          </p:nvPr>
        </p:nvSpPr>
        <p:spPr>
          <a:xfrm>
            <a:off x="1169652" y="1950352"/>
            <a:ext cx="4695297" cy="4343528"/>
          </a:xfrm>
          <a:prstGeom prst="rect">
            <a:avLst/>
          </a:prstGeom>
        </p:spPr>
        <p:txBody>
          <a:bodyPr anchor="t">
            <a:normAutofit/>
          </a:bodyPr>
          <a:lstStyle>
            <a:lvl1pPr marL="0" indent="0">
              <a:lnSpc>
                <a:spcPct val="100000"/>
              </a:lnSpc>
              <a:buNone/>
              <a:defRPr sz="2183">
                <a:solidFill>
                  <a:srgbClr val="63513F"/>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9" name="Text Placeholder 13">
            <a:extLst>
              <a:ext uri="{FF2B5EF4-FFF2-40B4-BE49-F238E27FC236}">
                <a16:creationId xmlns:a16="http://schemas.microsoft.com/office/drawing/2014/main" id="{5B83D172-F355-4ECF-A88D-78B69004E940}"/>
              </a:ext>
            </a:extLst>
          </p:cNvPr>
          <p:cNvSpPr>
            <a:spLocks noGrp="1"/>
          </p:cNvSpPr>
          <p:nvPr>
            <p:ph type="body" sz="quarter" idx="13"/>
          </p:nvPr>
        </p:nvSpPr>
        <p:spPr>
          <a:xfrm>
            <a:off x="6188426" y="1950352"/>
            <a:ext cx="4560447" cy="4343528"/>
          </a:xfrm>
          <a:prstGeom prst="rect">
            <a:avLst/>
          </a:prstGeom>
        </p:spPr>
        <p:txBody>
          <a:bodyPr anchor="t">
            <a:normAutofit/>
          </a:bodyPr>
          <a:lstStyle>
            <a:lvl1pPr marL="0" indent="0">
              <a:lnSpc>
                <a:spcPct val="100000"/>
              </a:lnSpc>
              <a:buNone/>
              <a:defRPr sz="2183">
                <a:solidFill>
                  <a:srgbClr val="63513F"/>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0" name="Picture 9">
            <a:extLst>
              <a:ext uri="{FF2B5EF4-FFF2-40B4-BE49-F238E27FC236}">
                <a16:creationId xmlns:a16="http://schemas.microsoft.com/office/drawing/2014/main" id="{3D4977FD-C6A0-4FFD-A2CC-CD08CE60FB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2" y="6612616"/>
            <a:ext cx="651519" cy="117995"/>
          </a:xfrm>
          <a:prstGeom prst="rect">
            <a:avLst/>
          </a:prstGeom>
        </p:spPr>
      </p:pic>
    </p:spTree>
    <p:extLst>
      <p:ext uri="{BB962C8B-B14F-4D97-AF65-F5344CB8AC3E}">
        <p14:creationId xmlns:p14="http://schemas.microsoft.com/office/powerpoint/2010/main" val="689249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E815-8A28-48C0-A969-05E14CBB51E0}"/>
              </a:ext>
            </a:extLst>
          </p:cNvPr>
          <p:cNvSpPr>
            <a:spLocks noGrp="1"/>
          </p:cNvSpPr>
          <p:nvPr>
            <p:ph type="title"/>
          </p:nvPr>
        </p:nvSpPr>
        <p:spPr>
          <a:xfrm>
            <a:off x="1012792" y="1488160"/>
            <a:ext cx="6377117" cy="4667101"/>
          </a:xfrm>
        </p:spPr>
        <p:txBody>
          <a:bodyPr>
            <a:normAutofit/>
          </a:bodyPr>
          <a:lstStyle>
            <a:lvl1pPr>
              <a:defRPr sz="3396"/>
            </a:lvl1pPr>
          </a:lstStyle>
          <a:p>
            <a:r>
              <a:rPr lang="en-US" dirty="0"/>
              <a:t>Click to edit Master title style</a:t>
            </a:r>
          </a:p>
        </p:txBody>
      </p:sp>
      <p:sp>
        <p:nvSpPr>
          <p:cNvPr id="7" name="Slide Number Placeholder 21">
            <a:extLst>
              <a:ext uri="{FF2B5EF4-FFF2-40B4-BE49-F238E27FC236}">
                <a16:creationId xmlns:a16="http://schemas.microsoft.com/office/drawing/2014/main" id="{3239C921-5E9C-485A-A37C-565126386F6D}"/>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dirty="0"/>
          </a:p>
        </p:txBody>
      </p:sp>
    </p:spTree>
    <p:extLst>
      <p:ext uri="{BB962C8B-B14F-4D97-AF65-F5344CB8AC3E}">
        <p14:creationId xmlns:p14="http://schemas.microsoft.com/office/powerpoint/2010/main" val="3102160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F895-BC83-71BC-DB4D-CCC6FB90D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C829B2-96D1-BD9E-D51F-BEC178FCB7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BF04F-6DFC-FA8D-B455-E98AC4407998}"/>
              </a:ext>
            </a:extLst>
          </p:cNvPr>
          <p:cNvSpPr>
            <a:spLocks noGrp="1"/>
          </p:cNvSpPr>
          <p:nvPr>
            <p:ph type="dt" sz="half" idx="10"/>
          </p:nvPr>
        </p:nvSpPr>
        <p:spPr/>
        <p:txBody>
          <a:bodyPr/>
          <a:lstStyle/>
          <a:p>
            <a:fld id="{6D44538C-69D8-46CB-914C-0791D12CC801}" type="datetimeFigureOut">
              <a:rPr lang="en-US" smtClean="0"/>
              <a:t>6/6/2023</a:t>
            </a:fld>
            <a:endParaRPr lang="en-US"/>
          </a:p>
        </p:txBody>
      </p:sp>
      <p:sp>
        <p:nvSpPr>
          <p:cNvPr id="5" name="Footer Placeholder 4">
            <a:extLst>
              <a:ext uri="{FF2B5EF4-FFF2-40B4-BE49-F238E27FC236}">
                <a16:creationId xmlns:a16="http://schemas.microsoft.com/office/drawing/2014/main" id="{BE7A85B6-BE07-7058-9C67-5C336DA85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C8679-2B5E-F2EC-7636-15B841B6FEF5}"/>
              </a:ext>
            </a:extLst>
          </p:cNvPr>
          <p:cNvSpPr>
            <a:spLocks noGrp="1"/>
          </p:cNvSpPr>
          <p:nvPr>
            <p:ph type="sldNum" sz="quarter" idx="12"/>
          </p:nvPr>
        </p:nvSpPr>
        <p:spPr/>
        <p:txBody>
          <a:bodyPr/>
          <a:lstStyle/>
          <a:p>
            <a:fld id="{E64859BF-10B4-40E9-B0A2-1795EF7D9D66}" type="slidenum">
              <a:rPr lang="en-US" smtClean="0"/>
              <a:t>‹#›</a:t>
            </a:fld>
            <a:endParaRPr lang="en-US"/>
          </a:p>
        </p:txBody>
      </p:sp>
    </p:spTree>
    <p:extLst>
      <p:ext uri="{BB962C8B-B14F-4D97-AF65-F5344CB8AC3E}">
        <p14:creationId xmlns:p14="http://schemas.microsoft.com/office/powerpoint/2010/main" val="1741754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AA9163-1BFA-DFB3-BBBB-D4162CA635BF}"/>
              </a:ext>
            </a:extLst>
          </p:cNvPr>
          <p:cNvSpPr>
            <a:spLocks noGrp="1"/>
          </p:cNvSpPr>
          <p:nvPr>
            <p:ph type="dt" sz="half" idx="10"/>
          </p:nvPr>
        </p:nvSpPr>
        <p:spPr/>
        <p:txBody>
          <a:bodyPr/>
          <a:lstStyle/>
          <a:p>
            <a:fld id="{6D44538C-69D8-46CB-914C-0791D12CC801}" type="datetimeFigureOut">
              <a:rPr lang="en-US" smtClean="0"/>
              <a:t>6/6/2023</a:t>
            </a:fld>
            <a:endParaRPr lang="en-US"/>
          </a:p>
        </p:txBody>
      </p:sp>
      <p:sp>
        <p:nvSpPr>
          <p:cNvPr id="3" name="Footer Placeholder 2">
            <a:extLst>
              <a:ext uri="{FF2B5EF4-FFF2-40B4-BE49-F238E27FC236}">
                <a16:creationId xmlns:a16="http://schemas.microsoft.com/office/drawing/2014/main" id="{ABED4F64-C24D-8072-002A-F528B75649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21F3A8-1CE9-F084-8E20-985E7C2755F7}"/>
              </a:ext>
            </a:extLst>
          </p:cNvPr>
          <p:cNvSpPr>
            <a:spLocks noGrp="1"/>
          </p:cNvSpPr>
          <p:nvPr>
            <p:ph type="sldNum" sz="quarter" idx="12"/>
          </p:nvPr>
        </p:nvSpPr>
        <p:spPr/>
        <p:txBody>
          <a:bodyPr/>
          <a:lstStyle/>
          <a:p>
            <a:fld id="{E64859BF-10B4-40E9-B0A2-1795EF7D9D66}" type="slidenum">
              <a:rPr lang="en-US" smtClean="0"/>
              <a:t>‹#›</a:t>
            </a:fld>
            <a:endParaRPr lang="en-US"/>
          </a:p>
        </p:txBody>
      </p:sp>
    </p:spTree>
    <p:extLst>
      <p:ext uri="{BB962C8B-B14F-4D97-AF65-F5344CB8AC3E}">
        <p14:creationId xmlns:p14="http://schemas.microsoft.com/office/powerpoint/2010/main" val="138546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Na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B944CC-F6EA-4668-8772-AC6C1A7445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2"/>
            <a:ext cx="12192000" cy="6857056"/>
          </a:xfrm>
          <a:prstGeom prst="rect">
            <a:avLst/>
          </a:prstGeom>
        </p:spPr>
      </p:pic>
      <p:sp>
        <p:nvSpPr>
          <p:cNvPr id="8" name="object 8">
            <a:extLst>
              <a:ext uri="{FF2B5EF4-FFF2-40B4-BE49-F238E27FC236}">
                <a16:creationId xmlns:a16="http://schemas.microsoft.com/office/drawing/2014/main" id="{D8839FB6-17A5-4C87-9287-43C6292BDC8F}"/>
              </a:ext>
            </a:extLst>
          </p:cNvPr>
          <p:cNvSpPr/>
          <p:nvPr userDrawn="1"/>
        </p:nvSpPr>
        <p:spPr>
          <a:xfrm>
            <a:off x="10134597" y="3"/>
            <a:ext cx="2057544" cy="2057399"/>
          </a:xfrm>
          <a:custGeom>
            <a:avLst/>
            <a:gdLst/>
            <a:ahLst/>
            <a:cxnLst/>
            <a:rect l="l" t="t" r="r" b="b"/>
            <a:pathLst>
              <a:path w="3392805" h="3392804">
                <a:moveTo>
                  <a:pt x="3392566" y="0"/>
                </a:moveTo>
                <a:lnTo>
                  <a:pt x="0" y="0"/>
                </a:lnTo>
                <a:lnTo>
                  <a:pt x="3392566" y="3392566"/>
                </a:lnTo>
                <a:lnTo>
                  <a:pt x="3392566" y="0"/>
                </a:lnTo>
                <a:close/>
              </a:path>
            </a:pathLst>
          </a:custGeom>
          <a:solidFill>
            <a:srgbClr val="E4E247"/>
          </a:solidFill>
        </p:spPr>
        <p:txBody>
          <a:bodyPr wrap="square" lIns="0" tIns="0" rIns="0" bIns="0" rtlCol="0"/>
          <a:lstStyle/>
          <a:p>
            <a:endParaRPr sz="1092"/>
          </a:p>
        </p:txBody>
      </p:sp>
      <p:sp>
        <p:nvSpPr>
          <p:cNvPr id="10" name="Holder 2">
            <a:extLst>
              <a:ext uri="{FF2B5EF4-FFF2-40B4-BE49-F238E27FC236}">
                <a16:creationId xmlns:a16="http://schemas.microsoft.com/office/drawing/2014/main" id="{0C0A2C75-196C-4850-9ABE-91C64883DE9C}"/>
              </a:ext>
            </a:extLst>
          </p:cNvPr>
          <p:cNvSpPr>
            <a:spLocks noGrp="1"/>
          </p:cNvSpPr>
          <p:nvPr>
            <p:ph type="ctrTitle"/>
          </p:nvPr>
        </p:nvSpPr>
        <p:spPr>
          <a:xfrm>
            <a:off x="875062" y="3441306"/>
            <a:ext cx="10363201" cy="653256"/>
          </a:xfrm>
          <a:prstGeom prst="rect">
            <a:avLst/>
          </a:prstGeom>
        </p:spPr>
        <p:txBody>
          <a:bodyPr wrap="square" lIns="0" tIns="0" rIns="0" bIns="0">
            <a:spAutoFit/>
          </a:bodyPr>
          <a:lstStyle>
            <a:lvl1pPr algn="ctr">
              <a:defRPr lang="en-US" sz="4245" u="sng" kern="1200" smtClean="0">
                <a:solidFill>
                  <a:srgbClr val="FFFFFF"/>
                </a:solidFill>
                <a:uFill>
                  <a:solidFill>
                    <a:srgbClr val="E4E247"/>
                  </a:solidFill>
                </a:uFill>
                <a:latin typeface="Arial"/>
                <a:cs typeface="Arial"/>
              </a:defRPr>
            </a:lvl1pPr>
          </a:lstStyle>
          <a:p>
            <a:endParaRPr dirty="0"/>
          </a:p>
        </p:txBody>
      </p:sp>
      <p:pic>
        <p:nvPicPr>
          <p:cNvPr id="6" name="Picture 5">
            <a:extLst>
              <a:ext uri="{FF2B5EF4-FFF2-40B4-BE49-F238E27FC236}">
                <a16:creationId xmlns:a16="http://schemas.microsoft.com/office/drawing/2014/main" id="{A1E6C41A-1AA2-41C5-AE04-94273E71A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895" y="1781221"/>
            <a:ext cx="2195720" cy="1026146"/>
          </a:xfrm>
          <a:prstGeom prst="rect">
            <a:avLst/>
          </a:prstGeom>
        </p:spPr>
      </p:pic>
    </p:spTree>
    <p:extLst>
      <p:ext uri="{BB962C8B-B14F-4D97-AF65-F5344CB8AC3E}">
        <p14:creationId xmlns:p14="http://schemas.microsoft.com/office/powerpoint/2010/main" val="385972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384D38-EAE4-4907-BEA2-880A04D773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2"/>
            <a:ext cx="12192000" cy="6857056"/>
          </a:xfrm>
          <a:prstGeom prst="rect">
            <a:avLst/>
          </a:prstGeom>
        </p:spPr>
      </p:pic>
      <p:sp>
        <p:nvSpPr>
          <p:cNvPr id="8" name="object 8">
            <a:extLst>
              <a:ext uri="{FF2B5EF4-FFF2-40B4-BE49-F238E27FC236}">
                <a16:creationId xmlns:a16="http://schemas.microsoft.com/office/drawing/2014/main" id="{D8839FB6-17A5-4C87-9287-43C6292BDC8F}"/>
              </a:ext>
            </a:extLst>
          </p:cNvPr>
          <p:cNvSpPr/>
          <p:nvPr userDrawn="1"/>
        </p:nvSpPr>
        <p:spPr>
          <a:xfrm>
            <a:off x="10134597" y="3"/>
            <a:ext cx="2057544" cy="2057399"/>
          </a:xfrm>
          <a:custGeom>
            <a:avLst/>
            <a:gdLst/>
            <a:ahLst/>
            <a:cxnLst/>
            <a:rect l="l" t="t" r="r" b="b"/>
            <a:pathLst>
              <a:path w="3392805" h="3392804">
                <a:moveTo>
                  <a:pt x="3392566" y="0"/>
                </a:moveTo>
                <a:lnTo>
                  <a:pt x="0" y="0"/>
                </a:lnTo>
                <a:lnTo>
                  <a:pt x="3392566" y="3392566"/>
                </a:lnTo>
                <a:lnTo>
                  <a:pt x="3392566" y="0"/>
                </a:lnTo>
                <a:close/>
              </a:path>
            </a:pathLst>
          </a:custGeom>
          <a:solidFill>
            <a:srgbClr val="E4E247"/>
          </a:solidFill>
        </p:spPr>
        <p:txBody>
          <a:bodyPr wrap="square" lIns="0" tIns="0" rIns="0" bIns="0" rtlCol="0"/>
          <a:lstStyle/>
          <a:p>
            <a:endParaRPr sz="1092"/>
          </a:p>
        </p:txBody>
      </p:sp>
      <p:sp>
        <p:nvSpPr>
          <p:cNvPr id="12" name="Holder 2">
            <a:extLst>
              <a:ext uri="{FF2B5EF4-FFF2-40B4-BE49-F238E27FC236}">
                <a16:creationId xmlns:a16="http://schemas.microsoft.com/office/drawing/2014/main" id="{CEC030E0-CC3A-4D4C-A6A3-FD03CACB266C}"/>
              </a:ext>
            </a:extLst>
          </p:cNvPr>
          <p:cNvSpPr>
            <a:spLocks noGrp="1"/>
          </p:cNvSpPr>
          <p:nvPr>
            <p:ph type="ctrTitle"/>
          </p:nvPr>
        </p:nvSpPr>
        <p:spPr>
          <a:xfrm>
            <a:off x="875060" y="3429381"/>
            <a:ext cx="5678141" cy="677108"/>
          </a:xfrm>
          <a:prstGeom prst="rect">
            <a:avLst/>
          </a:prstGeom>
        </p:spPr>
        <p:txBody>
          <a:bodyPr wrap="square" lIns="0" tIns="0" rIns="0" bIns="0">
            <a:spAutoFit/>
          </a:bodyPr>
          <a:lstStyle>
            <a:lvl1pPr algn="ctr">
              <a:defRPr lang="en-US" sz="4400" u="sng" kern="1200" smtClean="0">
                <a:solidFill>
                  <a:srgbClr val="FFFFFF"/>
                </a:solidFill>
                <a:uFill>
                  <a:solidFill>
                    <a:srgbClr val="E4E247"/>
                  </a:solidFill>
                </a:uFill>
                <a:latin typeface="Arial"/>
                <a:cs typeface="Arial"/>
              </a:defRPr>
            </a:lvl1pPr>
          </a:lstStyle>
          <a:p>
            <a:endParaRPr dirty="0"/>
          </a:p>
        </p:txBody>
      </p:sp>
      <p:pic>
        <p:nvPicPr>
          <p:cNvPr id="6" name="Picture 5">
            <a:extLst>
              <a:ext uri="{FF2B5EF4-FFF2-40B4-BE49-F238E27FC236}">
                <a16:creationId xmlns:a16="http://schemas.microsoft.com/office/drawing/2014/main" id="{37478A2B-6BCE-4072-9C54-7C2FD823CB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059" y="1207824"/>
            <a:ext cx="2195720" cy="1026146"/>
          </a:xfrm>
          <a:prstGeom prst="rect">
            <a:avLst/>
          </a:prstGeom>
        </p:spPr>
      </p:pic>
    </p:spTree>
    <p:extLst>
      <p:ext uri="{BB962C8B-B14F-4D97-AF65-F5344CB8AC3E}">
        <p14:creationId xmlns:p14="http://schemas.microsoft.com/office/powerpoint/2010/main" val="219486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Insert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D71BCC-141F-4515-9E13-7777F90ED3D2}"/>
              </a:ext>
            </a:extLst>
          </p:cNvPr>
          <p:cNvSpPr/>
          <p:nvPr userDrawn="1"/>
        </p:nvSpPr>
        <p:spPr>
          <a:xfrm>
            <a:off x="0" y="-1"/>
            <a:ext cx="12192000" cy="6857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91"/>
          </a:p>
        </p:txBody>
      </p:sp>
      <p:sp>
        <p:nvSpPr>
          <p:cNvPr id="8" name="Holder 2">
            <a:extLst>
              <a:ext uri="{FF2B5EF4-FFF2-40B4-BE49-F238E27FC236}">
                <a16:creationId xmlns:a16="http://schemas.microsoft.com/office/drawing/2014/main" id="{97371CBF-13CA-45F7-909D-9B41C574D33D}"/>
              </a:ext>
            </a:extLst>
          </p:cNvPr>
          <p:cNvSpPr>
            <a:spLocks noGrp="1"/>
          </p:cNvSpPr>
          <p:nvPr>
            <p:ph type="ctrTitle"/>
          </p:nvPr>
        </p:nvSpPr>
        <p:spPr>
          <a:xfrm>
            <a:off x="875062" y="3441306"/>
            <a:ext cx="10363201" cy="653256"/>
          </a:xfrm>
          <a:prstGeom prst="rect">
            <a:avLst/>
          </a:prstGeom>
        </p:spPr>
        <p:txBody>
          <a:bodyPr wrap="square" lIns="0" tIns="0" rIns="0" bIns="0">
            <a:spAutoFit/>
          </a:bodyPr>
          <a:lstStyle>
            <a:lvl1pPr algn="ctr">
              <a:defRPr lang="en-US" sz="4245" u="sng" kern="1200" smtClean="0">
                <a:solidFill>
                  <a:srgbClr val="FFFFFF"/>
                </a:solidFill>
                <a:uFill>
                  <a:solidFill>
                    <a:srgbClr val="E4E247"/>
                  </a:solidFill>
                </a:uFill>
                <a:latin typeface="Arial"/>
                <a:cs typeface="Arial"/>
              </a:defRPr>
            </a:lvl1pPr>
          </a:lstStyle>
          <a:p>
            <a:endParaRPr dirty="0"/>
          </a:p>
        </p:txBody>
      </p:sp>
      <p:pic>
        <p:nvPicPr>
          <p:cNvPr id="9" name="Picture 8">
            <a:extLst>
              <a:ext uri="{FF2B5EF4-FFF2-40B4-BE49-F238E27FC236}">
                <a16:creationId xmlns:a16="http://schemas.microsoft.com/office/drawing/2014/main" id="{56A65BDC-0B98-4A20-A17E-56B45C85D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895" y="1781221"/>
            <a:ext cx="2195720" cy="1026146"/>
          </a:xfrm>
          <a:prstGeom prst="rect">
            <a:avLst/>
          </a:prstGeom>
        </p:spPr>
      </p:pic>
      <p:sp>
        <p:nvSpPr>
          <p:cNvPr id="6" name="object 8">
            <a:extLst>
              <a:ext uri="{FF2B5EF4-FFF2-40B4-BE49-F238E27FC236}">
                <a16:creationId xmlns:a16="http://schemas.microsoft.com/office/drawing/2014/main" id="{13F1CE35-2E16-4757-A9C2-4E27E5A745D4}"/>
              </a:ext>
            </a:extLst>
          </p:cNvPr>
          <p:cNvSpPr/>
          <p:nvPr userDrawn="1"/>
        </p:nvSpPr>
        <p:spPr>
          <a:xfrm>
            <a:off x="10134597" y="3"/>
            <a:ext cx="2057544" cy="2057399"/>
          </a:xfrm>
          <a:custGeom>
            <a:avLst/>
            <a:gdLst/>
            <a:ahLst/>
            <a:cxnLst/>
            <a:rect l="l" t="t" r="r" b="b"/>
            <a:pathLst>
              <a:path w="3392805" h="3392804">
                <a:moveTo>
                  <a:pt x="3392566" y="0"/>
                </a:moveTo>
                <a:lnTo>
                  <a:pt x="0" y="0"/>
                </a:lnTo>
                <a:lnTo>
                  <a:pt x="3392566" y="3392566"/>
                </a:lnTo>
                <a:lnTo>
                  <a:pt x="3392566" y="0"/>
                </a:lnTo>
                <a:close/>
              </a:path>
            </a:pathLst>
          </a:custGeom>
          <a:solidFill>
            <a:srgbClr val="E4E247"/>
          </a:solidFill>
        </p:spPr>
        <p:txBody>
          <a:bodyPr wrap="square" lIns="0" tIns="0" rIns="0" bIns="0" rtlCol="0"/>
          <a:lstStyle/>
          <a:p>
            <a:endParaRPr sz="1092"/>
          </a:p>
        </p:txBody>
      </p:sp>
    </p:spTree>
    <p:extLst>
      <p:ext uri="{BB962C8B-B14F-4D97-AF65-F5344CB8AC3E}">
        <p14:creationId xmlns:p14="http://schemas.microsoft.com/office/powerpoint/2010/main" val="366674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7D284D46-E82A-4360-83B9-27637D15F9BC}"/>
              </a:ext>
            </a:extLst>
          </p:cNvPr>
          <p:cNvSpPr/>
          <p:nvPr userDrawn="1"/>
        </p:nvSpPr>
        <p:spPr>
          <a:xfrm>
            <a:off x="0" y="390"/>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chemeClr val="accent2"/>
          </a:solidFill>
        </p:spPr>
        <p:txBody>
          <a:bodyPr wrap="square" lIns="0" tIns="0" rIns="0" bIns="0" rtlCol="0"/>
          <a:lstStyle/>
          <a:p>
            <a:endParaRPr sz="1092" baseline="-25000" dirty="0"/>
          </a:p>
        </p:txBody>
      </p:sp>
      <p:sp>
        <p:nvSpPr>
          <p:cNvPr id="6" name="object 4">
            <a:extLst>
              <a:ext uri="{FF2B5EF4-FFF2-40B4-BE49-F238E27FC236}">
                <a16:creationId xmlns:a16="http://schemas.microsoft.com/office/drawing/2014/main" id="{D01C93C7-BFFB-4C1D-8956-C56FD67E8CDA}"/>
              </a:ext>
            </a:extLst>
          </p:cNvPr>
          <p:cNvSpPr/>
          <p:nvPr userDrawn="1"/>
        </p:nvSpPr>
        <p:spPr>
          <a:xfrm>
            <a:off x="800100" y="800045"/>
            <a:ext cx="315005" cy="314983"/>
          </a:xfrm>
          <a:custGeom>
            <a:avLst/>
            <a:gdLst/>
            <a:ahLst/>
            <a:cxnLst/>
            <a:rect l="l" t="t" r="r" b="b"/>
            <a:pathLst>
              <a:path w="519430" h="519430">
                <a:moveTo>
                  <a:pt x="519073" y="0"/>
                </a:moveTo>
                <a:lnTo>
                  <a:pt x="0" y="0"/>
                </a:lnTo>
                <a:lnTo>
                  <a:pt x="519073" y="519073"/>
                </a:lnTo>
                <a:lnTo>
                  <a:pt x="519073" y="0"/>
                </a:lnTo>
                <a:close/>
              </a:path>
            </a:pathLst>
          </a:custGeom>
          <a:solidFill>
            <a:srgbClr val="FFFFFF"/>
          </a:solidFill>
        </p:spPr>
        <p:txBody>
          <a:bodyPr wrap="square" lIns="0" tIns="0" rIns="0" bIns="0" rtlCol="0"/>
          <a:lstStyle/>
          <a:p>
            <a:endParaRPr sz="1092"/>
          </a:p>
        </p:txBody>
      </p:sp>
      <p:sp>
        <p:nvSpPr>
          <p:cNvPr id="12" name="Title 1">
            <a:extLst>
              <a:ext uri="{FF2B5EF4-FFF2-40B4-BE49-F238E27FC236}">
                <a16:creationId xmlns:a16="http://schemas.microsoft.com/office/drawing/2014/main" id="{ABF8E798-46EF-4EF1-A31E-9CCD30DB3282}"/>
              </a:ext>
            </a:extLst>
          </p:cNvPr>
          <p:cNvSpPr>
            <a:spLocks noGrp="1"/>
          </p:cNvSpPr>
          <p:nvPr>
            <p:ph type="title" hasCustomPrompt="1"/>
          </p:nvPr>
        </p:nvSpPr>
        <p:spPr>
          <a:xfrm>
            <a:off x="1012792" y="1488160"/>
            <a:ext cx="6377117" cy="4667101"/>
          </a:xfrm>
        </p:spPr>
        <p:txBody>
          <a:bodyPr>
            <a:normAutofit/>
          </a:bodyPr>
          <a:lstStyle>
            <a:lvl1pPr>
              <a:defRPr sz="4003"/>
            </a:lvl1pPr>
          </a:lstStyle>
          <a:p>
            <a:r>
              <a:rPr lang="en-US" dirty="0"/>
              <a:t>SECTION:</a:t>
            </a:r>
            <a:br>
              <a:rPr lang="en-US" dirty="0"/>
            </a:br>
            <a:r>
              <a:rPr lang="en-US" dirty="0"/>
              <a:t>Click to edit Master title style</a:t>
            </a:r>
          </a:p>
        </p:txBody>
      </p:sp>
      <p:sp>
        <p:nvSpPr>
          <p:cNvPr id="16" name="Slide Number Placeholder 21">
            <a:extLst>
              <a:ext uri="{FF2B5EF4-FFF2-40B4-BE49-F238E27FC236}">
                <a16:creationId xmlns:a16="http://schemas.microsoft.com/office/drawing/2014/main" id="{6EA7E135-7FCE-49F0-AAEF-790569F80B5D}"/>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dirty="0"/>
          </a:p>
        </p:txBody>
      </p:sp>
      <p:grpSp>
        <p:nvGrpSpPr>
          <p:cNvPr id="4" name="Group 4">
            <a:extLst>
              <a:ext uri="{FF2B5EF4-FFF2-40B4-BE49-F238E27FC236}">
                <a16:creationId xmlns:a16="http://schemas.microsoft.com/office/drawing/2014/main" id="{82B8E2DC-12C0-4D0D-8DEB-CC622D586EB5}"/>
              </a:ext>
            </a:extLst>
          </p:cNvPr>
          <p:cNvGrpSpPr>
            <a:grpSpLocks noChangeAspect="1"/>
          </p:cNvGrpSpPr>
          <p:nvPr userDrawn="1"/>
        </p:nvGrpSpPr>
        <p:grpSpPr bwMode="auto">
          <a:xfrm>
            <a:off x="1382482" y="887578"/>
            <a:ext cx="3687252" cy="138623"/>
            <a:chOff x="1436" y="922"/>
            <a:chExt cx="3830" cy="144"/>
          </a:xfrm>
        </p:grpSpPr>
        <p:sp>
          <p:nvSpPr>
            <p:cNvPr id="7" name="AutoShape 3">
              <a:extLst>
                <a:ext uri="{FF2B5EF4-FFF2-40B4-BE49-F238E27FC236}">
                  <a16:creationId xmlns:a16="http://schemas.microsoft.com/office/drawing/2014/main" id="{FB9B75B2-830B-44E8-9D05-40475B5534A6}"/>
                </a:ext>
              </a:extLst>
            </p:cNvPr>
            <p:cNvSpPr>
              <a:spLocks noChangeAspect="1" noChangeArrowheads="1" noTextEdit="1"/>
            </p:cNvSpPr>
            <p:nvPr userDrawn="1"/>
          </p:nvSpPr>
          <p:spPr bwMode="auto">
            <a:xfrm>
              <a:off x="1436" y="922"/>
              <a:ext cx="38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8" name="Freeform 5">
              <a:extLst>
                <a:ext uri="{FF2B5EF4-FFF2-40B4-BE49-F238E27FC236}">
                  <a16:creationId xmlns:a16="http://schemas.microsoft.com/office/drawing/2014/main" id="{1CE4551A-385B-408C-B0C6-18F655AFDFA9}"/>
                </a:ext>
              </a:extLst>
            </p:cNvPr>
            <p:cNvSpPr>
              <a:spLocks/>
            </p:cNvSpPr>
            <p:nvPr userDrawn="1"/>
          </p:nvSpPr>
          <p:spPr bwMode="auto">
            <a:xfrm>
              <a:off x="1431" y="922"/>
              <a:ext cx="109" cy="149"/>
            </a:xfrm>
            <a:custGeom>
              <a:avLst/>
              <a:gdLst>
                <a:gd name="T0" fmla="*/ 0 w 23"/>
                <a:gd name="T1" fmla="*/ 14 h 28"/>
                <a:gd name="T2" fmla="*/ 12 w 23"/>
                <a:gd name="T3" fmla="*/ 0 h 28"/>
                <a:gd name="T4" fmla="*/ 23 w 23"/>
                <a:gd name="T5" fmla="*/ 8 h 28"/>
                <a:gd name="T6" fmla="*/ 19 w 23"/>
                <a:gd name="T7" fmla="*/ 9 h 28"/>
                <a:gd name="T8" fmla="*/ 12 w 23"/>
                <a:gd name="T9" fmla="*/ 4 h 28"/>
                <a:gd name="T10" fmla="*/ 4 w 23"/>
                <a:gd name="T11" fmla="*/ 14 h 28"/>
                <a:gd name="T12" fmla="*/ 12 w 23"/>
                <a:gd name="T13" fmla="*/ 24 h 28"/>
                <a:gd name="T14" fmla="*/ 19 w 23"/>
                <a:gd name="T15" fmla="*/ 19 h 28"/>
                <a:gd name="T16" fmla="*/ 23 w 23"/>
                <a:gd name="T17" fmla="*/ 20 h 28"/>
                <a:gd name="T18" fmla="*/ 12 w 23"/>
                <a:gd name="T19" fmla="*/ 28 h 28"/>
                <a:gd name="T20" fmla="*/ 0 w 23"/>
                <a:gd name="T2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8">
                  <a:moveTo>
                    <a:pt x="0" y="14"/>
                  </a:moveTo>
                  <a:cubicBezTo>
                    <a:pt x="0" y="5"/>
                    <a:pt x="6" y="0"/>
                    <a:pt x="12" y="0"/>
                  </a:cubicBezTo>
                  <a:cubicBezTo>
                    <a:pt x="18" y="0"/>
                    <a:pt x="22" y="3"/>
                    <a:pt x="23" y="8"/>
                  </a:cubicBezTo>
                  <a:cubicBezTo>
                    <a:pt x="19" y="9"/>
                    <a:pt x="19" y="9"/>
                    <a:pt x="19" y="9"/>
                  </a:cubicBezTo>
                  <a:cubicBezTo>
                    <a:pt x="18" y="6"/>
                    <a:pt x="16" y="4"/>
                    <a:pt x="12" y="4"/>
                  </a:cubicBezTo>
                  <a:cubicBezTo>
                    <a:pt x="8" y="4"/>
                    <a:pt x="4" y="8"/>
                    <a:pt x="4" y="14"/>
                  </a:cubicBezTo>
                  <a:cubicBezTo>
                    <a:pt x="4" y="21"/>
                    <a:pt x="8" y="24"/>
                    <a:pt x="12" y="24"/>
                  </a:cubicBezTo>
                  <a:cubicBezTo>
                    <a:pt x="16" y="24"/>
                    <a:pt x="18" y="22"/>
                    <a:pt x="19" y="19"/>
                  </a:cubicBezTo>
                  <a:cubicBezTo>
                    <a:pt x="23" y="20"/>
                    <a:pt x="23" y="20"/>
                    <a:pt x="23" y="20"/>
                  </a:cubicBezTo>
                  <a:cubicBezTo>
                    <a:pt x="22" y="25"/>
                    <a:pt x="18" y="28"/>
                    <a:pt x="12" y="28"/>
                  </a:cubicBezTo>
                  <a:cubicBezTo>
                    <a:pt x="6" y="28"/>
                    <a:pt x="0" y="23"/>
                    <a:pt x="0" y="14"/>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9" name="Freeform 6">
              <a:extLst>
                <a:ext uri="{FF2B5EF4-FFF2-40B4-BE49-F238E27FC236}">
                  <a16:creationId xmlns:a16="http://schemas.microsoft.com/office/drawing/2014/main" id="{A8910F12-28C5-4F61-AD11-180E0557FBC6}"/>
                </a:ext>
              </a:extLst>
            </p:cNvPr>
            <p:cNvSpPr>
              <a:spLocks noEditPoints="1"/>
            </p:cNvSpPr>
            <p:nvPr userDrawn="1"/>
          </p:nvSpPr>
          <p:spPr bwMode="auto">
            <a:xfrm>
              <a:off x="1559" y="965"/>
              <a:ext cx="85" cy="106"/>
            </a:xfrm>
            <a:custGeom>
              <a:avLst/>
              <a:gdLst>
                <a:gd name="T0" fmla="*/ 18 w 18"/>
                <a:gd name="T1" fmla="*/ 11 h 20"/>
                <a:gd name="T2" fmla="*/ 4 w 18"/>
                <a:gd name="T3" fmla="*/ 11 h 20"/>
                <a:gd name="T4" fmla="*/ 9 w 18"/>
                <a:gd name="T5" fmla="*/ 16 h 20"/>
                <a:gd name="T6" fmla="*/ 14 w 18"/>
                <a:gd name="T7" fmla="*/ 13 h 20"/>
                <a:gd name="T8" fmla="*/ 17 w 18"/>
                <a:gd name="T9" fmla="*/ 14 h 20"/>
                <a:gd name="T10" fmla="*/ 9 w 18"/>
                <a:gd name="T11" fmla="*/ 20 h 20"/>
                <a:gd name="T12" fmla="*/ 0 w 18"/>
                <a:gd name="T13" fmla="*/ 10 h 20"/>
                <a:gd name="T14" fmla="*/ 9 w 18"/>
                <a:gd name="T15" fmla="*/ 0 h 20"/>
                <a:gd name="T16" fmla="*/ 18 w 18"/>
                <a:gd name="T17" fmla="*/ 9 h 20"/>
                <a:gd name="T18" fmla="*/ 18 w 18"/>
                <a:gd name="T19" fmla="*/ 11 h 20"/>
                <a:gd name="T20" fmla="*/ 14 w 18"/>
                <a:gd name="T21" fmla="*/ 8 h 20"/>
                <a:gd name="T22" fmla="*/ 9 w 18"/>
                <a:gd name="T23" fmla="*/ 3 h 20"/>
                <a:gd name="T24" fmla="*/ 4 w 18"/>
                <a:gd name="T25" fmla="*/ 8 h 20"/>
                <a:gd name="T26" fmla="*/ 14 w 18"/>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0">
                  <a:moveTo>
                    <a:pt x="18" y="11"/>
                  </a:moveTo>
                  <a:cubicBezTo>
                    <a:pt x="4" y="11"/>
                    <a:pt x="4" y="11"/>
                    <a:pt x="4" y="11"/>
                  </a:cubicBezTo>
                  <a:cubicBezTo>
                    <a:pt x="4" y="14"/>
                    <a:pt x="6" y="16"/>
                    <a:pt x="9" y="16"/>
                  </a:cubicBezTo>
                  <a:cubicBezTo>
                    <a:pt x="11" y="16"/>
                    <a:pt x="13" y="15"/>
                    <a:pt x="14" y="13"/>
                  </a:cubicBezTo>
                  <a:cubicBezTo>
                    <a:pt x="17" y="14"/>
                    <a:pt x="17" y="14"/>
                    <a:pt x="17" y="14"/>
                  </a:cubicBezTo>
                  <a:cubicBezTo>
                    <a:pt x="16" y="18"/>
                    <a:pt x="13" y="20"/>
                    <a:pt x="9" y="20"/>
                  </a:cubicBezTo>
                  <a:cubicBezTo>
                    <a:pt x="3" y="20"/>
                    <a:pt x="0" y="15"/>
                    <a:pt x="0" y="10"/>
                  </a:cubicBezTo>
                  <a:cubicBezTo>
                    <a:pt x="0" y="5"/>
                    <a:pt x="3" y="0"/>
                    <a:pt x="9" y="0"/>
                  </a:cubicBezTo>
                  <a:cubicBezTo>
                    <a:pt x="15" y="0"/>
                    <a:pt x="18" y="5"/>
                    <a:pt x="18" y="9"/>
                  </a:cubicBezTo>
                  <a:lnTo>
                    <a:pt x="18" y="11"/>
                  </a:lnTo>
                  <a:close/>
                  <a:moveTo>
                    <a:pt x="14" y="8"/>
                  </a:moveTo>
                  <a:cubicBezTo>
                    <a:pt x="13" y="5"/>
                    <a:pt x="12" y="3"/>
                    <a:pt x="9" y="3"/>
                  </a:cubicBezTo>
                  <a:cubicBezTo>
                    <a:pt x="7" y="3"/>
                    <a:pt x="5" y="5"/>
                    <a:pt x="4" y="8"/>
                  </a:cubicBezTo>
                  <a:lnTo>
                    <a:pt x="14" y="8"/>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10" name="Freeform 7">
              <a:extLst>
                <a:ext uri="{FF2B5EF4-FFF2-40B4-BE49-F238E27FC236}">
                  <a16:creationId xmlns:a16="http://schemas.microsoft.com/office/drawing/2014/main" id="{A736F215-1623-42CE-9B07-E5D6E9698820}"/>
                </a:ext>
              </a:extLst>
            </p:cNvPr>
            <p:cNvSpPr>
              <a:spLocks/>
            </p:cNvSpPr>
            <p:nvPr userDrawn="1"/>
          </p:nvSpPr>
          <p:spPr bwMode="auto">
            <a:xfrm>
              <a:off x="1663" y="965"/>
              <a:ext cx="80" cy="106"/>
            </a:xfrm>
            <a:custGeom>
              <a:avLst/>
              <a:gdLst>
                <a:gd name="T0" fmla="*/ 0 w 17"/>
                <a:gd name="T1" fmla="*/ 0 h 20"/>
                <a:gd name="T2" fmla="*/ 4 w 17"/>
                <a:gd name="T3" fmla="*/ 0 h 20"/>
                <a:gd name="T4" fmla="*/ 4 w 17"/>
                <a:gd name="T5" fmla="*/ 4 h 20"/>
                <a:gd name="T6" fmla="*/ 11 w 17"/>
                <a:gd name="T7" fmla="*/ 0 h 20"/>
                <a:gd name="T8" fmla="*/ 17 w 17"/>
                <a:gd name="T9" fmla="*/ 6 h 20"/>
                <a:gd name="T10" fmla="*/ 17 w 17"/>
                <a:gd name="T11" fmla="*/ 20 h 20"/>
                <a:gd name="T12" fmla="*/ 12 w 17"/>
                <a:gd name="T13" fmla="*/ 20 h 20"/>
                <a:gd name="T14" fmla="*/ 12 w 17"/>
                <a:gd name="T15" fmla="*/ 7 h 20"/>
                <a:gd name="T16" fmla="*/ 9 w 17"/>
                <a:gd name="T17" fmla="*/ 3 h 20"/>
                <a:gd name="T18" fmla="*/ 4 w 17"/>
                <a:gd name="T19" fmla="*/ 12 h 20"/>
                <a:gd name="T20" fmla="*/ 4 w 17"/>
                <a:gd name="T21" fmla="*/ 20 h 20"/>
                <a:gd name="T22" fmla="*/ 0 w 17"/>
                <a:gd name="T23" fmla="*/ 20 h 20"/>
                <a:gd name="T24" fmla="*/ 0 w 17"/>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0">
                  <a:moveTo>
                    <a:pt x="0" y="0"/>
                  </a:moveTo>
                  <a:cubicBezTo>
                    <a:pt x="4" y="0"/>
                    <a:pt x="4" y="0"/>
                    <a:pt x="4" y="0"/>
                  </a:cubicBezTo>
                  <a:cubicBezTo>
                    <a:pt x="4" y="4"/>
                    <a:pt x="4" y="4"/>
                    <a:pt x="4" y="4"/>
                  </a:cubicBezTo>
                  <a:cubicBezTo>
                    <a:pt x="6" y="1"/>
                    <a:pt x="8" y="0"/>
                    <a:pt x="11" y="0"/>
                  </a:cubicBezTo>
                  <a:cubicBezTo>
                    <a:pt x="14" y="0"/>
                    <a:pt x="17" y="2"/>
                    <a:pt x="17" y="6"/>
                  </a:cubicBezTo>
                  <a:cubicBezTo>
                    <a:pt x="17" y="20"/>
                    <a:pt x="17" y="20"/>
                    <a:pt x="17" y="20"/>
                  </a:cubicBezTo>
                  <a:cubicBezTo>
                    <a:pt x="12" y="20"/>
                    <a:pt x="12" y="20"/>
                    <a:pt x="12" y="20"/>
                  </a:cubicBezTo>
                  <a:cubicBezTo>
                    <a:pt x="12" y="7"/>
                    <a:pt x="12" y="7"/>
                    <a:pt x="12" y="7"/>
                  </a:cubicBezTo>
                  <a:cubicBezTo>
                    <a:pt x="12" y="5"/>
                    <a:pt x="11" y="3"/>
                    <a:pt x="9" y="3"/>
                  </a:cubicBezTo>
                  <a:cubicBezTo>
                    <a:pt x="7" y="3"/>
                    <a:pt x="4" y="6"/>
                    <a:pt x="4" y="12"/>
                  </a:cubicBezTo>
                  <a:cubicBezTo>
                    <a:pt x="4" y="20"/>
                    <a:pt x="4" y="20"/>
                    <a:pt x="4"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11" name="Freeform 8">
              <a:extLst>
                <a:ext uri="{FF2B5EF4-FFF2-40B4-BE49-F238E27FC236}">
                  <a16:creationId xmlns:a16="http://schemas.microsoft.com/office/drawing/2014/main" id="{5B3ED5EE-C5F1-41E1-AC6C-4BC91BFF0497}"/>
                </a:ext>
              </a:extLst>
            </p:cNvPr>
            <p:cNvSpPr>
              <a:spLocks/>
            </p:cNvSpPr>
            <p:nvPr userDrawn="1"/>
          </p:nvSpPr>
          <p:spPr bwMode="auto">
            <a:xfrm>
              <a:off x="1753" y="922"/>
              <a:ext cx="61" cy="149"/>
            </a:xfrm>
            <a:custGeom>
              <a:avLst/>
              <a:gdLst>
                <a:gd name="T0" fmla="*/ 3 w 13"/>
                <a:gd name="T1" fmla="*/ 21 h 28"/>
                <a:gd name="T2" fmla="*/ 3 w 13"/>
                <a:gd name="T3" fmla="*/ 12 h 28"/>
                <a:gd name="T4" fmla="*/ 0 w 13"/>
                <a:gd name="T5" fmla="*/ 12 h 28"/>
                <a:gd name="T6" fmla="*/ 0 w 13"/>
                <a:gd name="T7" fmla="*/ 8 h 28"/>
                <a:gd name="T8" fmla="*/ 3 w 13"/>
                <a:gd name="T9" fmla="*/ 8 h 28"/>
                <a:gd name="T10" fmla="*/ 3 w 13"/>
                <a:gd name="T11" fmla="*/ 3 h 28"/>
                <a:gd name="T12" fmla="*/ 8 w 13"/>
                <a:gd name="T13" fmla="*/ 0 h 28"/>
                <a:gd name="T14" fmla="*/ 8 w 13"/>
                <a:gd name="T15" fmla="*/ 8 h 28"/>
                <a:gd name="T16" fmla="*/ 13 w 13"/>
                <a:gd name="T17" fmla="*/ 8 h 28"/>
                <a:gd name="T18" fmla="*/ 13 w 13"/>
                <a:gd name="T19" fmla="*/ 12 h 28"/>
                <a:gd name="T20" fmla="*/ 8 w 13"/>
                <a:gd name="T21" fmla="*/ 12 h 28"/>
                <a:gd name="T22" fmla="*/ 8 w 13"/>
                <a:gd name="T23" fmla="*/ 21 h 28"/>
                <a:gd name="T24" fmla="*/ 10 w 13"/>
                <a:gd name="T25" fmla="*/ 24 h 28"/>
                <a:gd name="T26" fmla="*/ 12 w 13"/>
                <a:gd name="T27" fmla="*/ 24 h 28"/>
                <a:gd name="T28" fmla="*/ 13 w 13"/>
                <a:gd name="T29" fmla="*/ 27 h 28"/>
                <a:gd name="T30" fmla="*/ 10 w 13"/>
                <a:gd name="T31" fmla="*/ 28 h 28"/>
                <a:gd name="T32" fmla="*/ 3 w 13"/>
                <a:gd name="T33"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8">
                  <a:moveTo>
                    <a:pt x="3" y="21"/>
                  </a:moveTo>
                  <a:cubicBezTo>
                    <a:pt x="3" y="12"/>
                    <a:pt x="3" y="12"/>
                    <a:pt x="3" y="12"/>
                  </a:cubicBezTo>
                  <a:cubicBezTo>
                    <a:pt x="0" y="12"/>
                    <a:pt x="0" y="12"/>
                    <a:pt x="0" y="12"/>
                  </a:cubicBezTo>
                  <a:cubicBezTo>
                    <a:pt x="0" y="8"/>
                    <a:pt x="0" y="8"/>
                    <a:pt x="0" y="8"/>
                  </a:cubicBezTo>
                  <a:cubicBezTo>
                    <a:pt x="3" y="8"/>
                    <a:pt x="3" y="8"/>
                    <a:pt x="3" y="8"/>
                  </a:cubicBezTo>
                  <a:cubicBezTo>
                    <a:pt x="3" y="3"/>
                    <a:pt x="3" y="3"/>
                    <a:pt x="3" y="3"/>
                  </a:cubicBezTo>
                  <a:cubicBezTo>
                    <a:pt x="8" y="0"/>
                    <a:pt x="8" y="0"/>
                    <a:pt x="8" y="0"/>
                  </a:cubicBezTo>
                  <a:cubicBezTo>
                    <a:pt x="8" y="8"/>
                    <a:pt x="8" y="8"/>
                    <a:pt x="8" y="8"/>
                  </a:cubicBezTo>
                  <a:cubicBezTo>
                    <a:pt x="13" y="8"/>
                    <a:pt x="13" y="8"/>
                    <a:pt x="13" y="8"/>
                  </a:cubicBezTo>
                  <a:cubicBezTo>
                    <a:pt x="13" y="12"/>
                    <a:pt x="13" y="12"/>
                    <a:pt x="13" y="12"/>
                  </a:cubicBezTo>
                  <a:cubicBezTo>
                    <a:pt x="8" y="12"/>
                    <a:pt x="8" y="12"/>
                    <a:pt x="8" y="12"/>
                  </a:cubicBezTo>
                  <a:cubicBezTo>
                    <a:pt x="8" y="21"/>
                    <a:pt x="8" y="21"/>
                    <a:pt x="8" y="21"/>
                  </a:cubicBezTo>
                  <a:cubicBezTo>
                    <a:pt x="8" y="24"/>
                    <a:pt x="9" y="24"/>
                    <a:pt x="10" y="24"/>
                  </a:cubicBezTo>
                  <a:cubicBezTo>
                    <a:pt x="11" y="24"/>
                    <a:pt x="12" y="24"/>
                    <a:pt x="12" y="24"/>
                  </a:cubicBezTo>
                  <a:cubicBezTo>
                    <a:pt x="13" y="27"/>
                    <a:pt x="13" y="27"/>
                    <a:pt x="13" y="27"/>
                  </a:cubicBezTo>
                  <a:cubicBezTo>
                    <a:pt x="12" y="28"/>
                    <a:pt x="11" y="28"/>
                    <a:pt x="10" y="28"/>
                  </a:cubicBezTo>
                  <a:cubicBezTo>
                    <a:pt x="6" y="28"/>
                    <a:pt x="3" y="26"/>
                    <a:pt x="3" y="21"/>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13" name="Freeform 9">
              <a:extLst>
                <a:ext uri="{FF2B5EF4-FFF2-40B4-BE49-F238E27FC236}">
                  <a16:creationId xmlns:a16="http://schemas.microsoft.com/office/drawing/2014/main" id="{E19979C7-B9FE-4FD4-849D-B56ABEAF2960}"/>
                </a:ext>
              </a:extLst>
            </p:cNvPr>
            <p:cNvSpPr>
              <a:spLocks noEditPoints="1"/>
            </p:cNvSpPr>
            <p:nvPr userDrawn="1"/>
          </p:nvSpPr>
          <p:spPr bwMode="auto">
            <a:xfrm>
              <a:off x="1824" y="965"/>
              <a:ext cx="85" cy="106"/>
            </a:xfrm>
            <a:custGeom>
              <a:avLst/>
              <a:gdLst>
                <a:gd name="T0" fmla="*/ 18 w 18"/>
                <a:gd name="T1" fmla="*/ 11 h 20"/>
                <a:gd name="T2" fmla="*/ 4 w 18"/>
                <a:gd name="T3" fmla="*/ 11 h 20"/>
                <a:gd name="T4" fmla="*/ 9 w 18"/>
                <a:gd name="T5" fmla="*/ 16 h 20"/>
                <a:gd name="T6" fmla="*/ 14 w 18"/>
                <a:gd name="T7" fmla="*/ 13 h 20"/>
                <a:gd name="T8" fmla="*/ 18 w 18"/>
                <a:gd name="T9" fmla="*/ 14 h 20"/>
                <a:gd name="T10" fmla="*/ 9 w 18"/>
                <a:gd name="T11" fmla="*/ 20 h 20"/>
                <a:gd name="T12" fmla="*/ 0 w 18"/>
                <a:gd name="T13" fmla="*/ 10 h 20"/>
                <a:gd name="T14" fmla="*/ 9 w 18"/>
                <a:gd name="T15" fmla="*/ 0 h 20"/>
                <a:gd name="T16" fmla="*/ 18 w 18"/>
                <a:gd name="T17" fmla="*/ 9 h 20"/>
                <a:gd name="T18" fmla="*/ 18 w 18"/>
                <a:gd name="T19" fmla="*/ 11 h 20"/>
                <a:gd name="T20" fmla="*/ 14 w 18"/>
                <a:gd name="T21" fmla="*/ 8 h 20"/>
                <a:gd name="T22" fmla="*/ 9 w 18"/>
                <a:gd name="T23" fmla="*/ 3 h 20"/>
                <a:gd name="T24" fmla="*/ 4 w 18"/>
                <a:gd name="T25" fmla="*/ 8 h 20"/>
                <a:gd name="T26" fmla="*/ 14 w 18"/>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0">
                  <a:moveTo>
                    <a:pt x="18" y="11"/>
                  </a:moveTo>
                  <a:cubicBezTo>
                    <a:pt x="4" y="11"/>
                    <a:pt x="4" y="11"/>
                    <a:pt x="4" y="11"/>
                  </a:cubicBezTo>
                  <a:cubicBezTo>
                    <a:pt x="4" y="14"/>
                    <a:pt x="6" y="16"/>
                    <a:pt x="9" y="16"/>
                  </a:cubicBezTo>
                  <a:cubicBezTo>
                    <a:pt x="12" y="16"/>
                    <a:pt x="13" y="15"/>
                    <a:pt x="14" y="13"/>
                  </a:cubicBezTo>
                  <a:cubicBezTo>
                    <a:pt x="18" y="14"/>
                    <a:pt x="18" y="14"/>
                    <a:pt x="18" y="14"/>
                  </a:cubicBezTo>
                  <a:cubicBezTo>
                    <a:pt x="16" y="18"/>
                    <a:pt x="13" y="20"/>
                    <a:pt x="9" y="20"/>
                  </a:cubicBezTo>
                  <a:cubicBezTo>
                    <a:pt x="3" y="20"/>
                    <a:pt x="0" y="15"/>
                    <a:pt x="0" y="10"/>
                  </a:cubicBezTo>
                  <a:cubicBezTo>
                    <a:pt x="0" y="5"/>
                    <a:pt x="3" y="0"/>
                    <a:pt x="9" y="0"/>
                  </a:cubicBezTo>
                  <a:cubicBezTo>
                    <a:pt x="15" y="0"/>
                    <a:pt x="18" y="5"/>
                    <a:pt x="18" y="9"/>
                  </a:cubicBezTo>
                  <a:lnTo>
                    <a:pt x="18" y="11"/>
                  </a:lnTo>
                  <a:close/>
                  <a:moveTo>
                    <a:pt x="14" y="8"/>
                  </a:moveTo>
                  <a:cubicBezTo>
                    <a:pt x="13" y="5"/>
                    <a:pt x="12" y="3"/>
                    <a:pt x="9" y="3"/>
                  </a:cubicBezTo>
                  <a:cubicBezTo>
                    <a:pt x="7" y="3"/>
                    <a:pt x="5" y="5"/>
                    <a:pt x="4" y="8"/>
                  </a:cubicBezTo>
                  <a:lnTo>
                    <a:pt x="14" y="8"/>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14" name="Freeform 10">
              <a:extLst>
                <a:ext uri="{FF2B5EF4-FFF2-40B4-BE49-F238E27FC236}">
                  <a16:creationId xmlns:a16="http://schemas.microsoft.com/office/drawing/2014/main" id="{C725C5F4-5410-42E9-882A-D32944DCF129}"/>
                </a:ext>
              </a:extLst>
            </p:cNvPr>
            <p:cNvSpPr>
              <a:spLocks/>
            </p:cNvSpPr>
            <p:nvPr userDrawn="1"/>
          </p:nvSpPr>
          <p:spPr bwMode="auto">
            <a:xfrm>
              <a:off x="1928" y="965"/>
              <a:ext cx="61" cy="106"/>
            </a:xfrm>
            <a:custGeom>
              <a:avLst/>
              <a:gdLst>
                <a:gd name="T0" fmla="*/ 0 w 13"/>
                <a:gd name="T1" fmla="*/ 0 h 20"/>
                <a:gd name="T2" fmla="*/ 4 w 13"/>
                <a:gd name="T3" fmla="*/ 0 h 20"/>
                <a:gd name="T4" fmla="*/ 4 w 13"/>
                <a:gd name="T5" fmla="*/ 3 h 20"/>
                <a:gd name="T6" fmla="*/ 10 w 13"/>
                <a:gd name="T7" fmla="*/ 0 h 20"/>
                <a:gd name="T8" fmla="*/ 13 w 13"/>
                <a:gd name="T9" fmla="*/ 0 h 20"/>
                <a:gd name="T10" fmla="*/ 12 w 13"/>
                <a:gd name="T11" fmla="*/ 4 h 20"/>
                <a:gd name="T12" fmla="*/ 10 w 13"/>
                <a:gd name="T13" fmla="*/ 4 h 20"/>
                <a:gd name="T14" fmla="*/ 4 w 13"/>
                <a:gd name="T15" fmla="*/ 13 h 20"/>
                <a:gd name="T16" fmla="*/ 4 w 13"/>
                <a:gd name="T17" fmla="*/ 20 h 20"/>
                <a:gd name="T18" fmla="*/ 0 w 13"/>
                <a:gd name="T19" fmla="*/ 20 h 20"/>
                <a:gd name="T20" fmla="*/ 0 w 13"/>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0">
                  <a:moveTo>
                    <a:pt x="0" y="0"/>
                  </a:moveTo>
                  <a:cubicBezTo>
                    <a:pt x="4" y="0"/>
                    <a:pt x="4" y="0"/>
                    <a:pt x="4" y="0"/>
                  </a:cubicBezTo>
                  <a:cubicBezTo>
                    <a:pt x="4" y="3"/>
                    <a:pt x="4" y="3"/>
                    <a:pt x="4" y="3"/>
                  </a:cubicBezTo>
                  <a:cubicBezTo>
                    <a:pt x="6" y="1"/>
                    <a:pt x="8" y="0"/>
                    <a:pt x="10" y="0"/>
                  </a:cubicBezTo>
                  <a:cubicBezTo>
                    <a:pt x="11" y="0"/>
                    <a:pt x="12" y="0"/>
                    <a:pt x="13" y="0"/>
                  </a:cubicBezTo>
                  <a:cubicBezTo>
                    <a:pt x="12" y="4"/>
                    <a:pt x="12" y="4"/>
                    <a:pt x="12" y="4"/>
                  </a:cubicBezTo>
                  <a:cubicBezTo>
                    <a:pt x="11" y="4"/>
                    <a:pt x="11" y="4"/>
                    <a:pt x="10" y="4"/>
                  </a:cubicBezTo>
                  <a:cubicBezTo>
                    <a:pt x="7" y="4"/>
                    <a:pt x="4" y="6"/>
                    <a:pt x="4" y="13"/>
                  </a:cubicBezTo>
                  <a:cubicBezTo>
                    <a:pt x="4" y="20"/>
                    <a:pt x="4" y="20"/>
                    <a:pt x="4"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15" name="Freeform 11">
              <a:extLst>
                <a:ext uri="{FF2B5EF4-FFF2-40B4-BE49-F238E27FC236}">
                  <a16:creationId xmlns:a16="http://schemas.microsoft.com/office/drawing/2014/main" id="{ECADEBD9-2357-47E9-B4B4-3A7666F51110}"/>
                </a:ext>
              </a:extLst>
            </p:cNvPr>
            <p:cNvSpPr>
              <a:spLocks/>
            </p:cNvSpPr>
            <p:nvPr userDrawn="1"/>
          </p:nvSpPr>
          <p:spPr bwMode="auto">
            <a:xfrm>
              <a:off x="2037" y="922"/>
              <a:ext cx="61" cy="149"/>
            </a:xfrm>
            <a:custGeom>
              <a:avLst/>
              <a:gdLst>
                <a:gd name="T0" fmla="*/ 3 w 13"/>
                <a:gd name="T1" fmla="*/ 12 h 28"/>
                <a:gd name="T2" fmla="*/ 0 w 13"/>
                <a:gd name="T3" fmla="*/ 12 h 28"/>
                <a:gd name="T4" fmla="*/ 0 w 13"/>
                <a:gd name="T5" fmla="*/ 8 h 28"/>
                <a:gd name="T6" fmla="*/ 3 w 13"/>
                <a:gd name="T7" fmla="*/ 8 h 28"/>
                <a:gd name="T8" fmla="*/ 3 w 13"/>
                <a:gd name="T9" fmla="*/ 7 h 28"/>
                <a:gd name="T10" fmla="*/ 9 w 13"/>
                <a:gd name="T11" fmla="*/ 0 h 28"/>
                <a:gd name="T12" fmla="*/ 13 w 13"/>
                <a:gd name="T13" fmla="*/ 1 h 28"/>
                <a:gd name="T14" fmla="*/ 12 w 13"/>
                <a:gd name="T15" fmla="*/ 4 h 28"/>
                <a:gd name="T16" fmla="*/ 10 w 13"/>
                <a:gd name="T17" fmla="*/ 4 h 28"/>
                <a:gd name="T18" fmla="*/ 7 w 13"/>
                <a:gd name="T19" fmla="*/ 7 h 28"/>
                <a:gd name="T20" fmla="*/ 7 w 13"/>
                <a:gd name="T21" fmla="*/ 8 h 28"/>
                <a:gd name="T22" fmla="*/ 11 w 13"/>
                <a:gd name="T23" fmla="*/ 8 h 28"/>
                <a:gd name="T24" fmla="*/ 11 w 13"/>
                <a:gd name="T25" fmla="*/ 12 h 28"/>
                <a:gd name="T26" fmla="*/ 7 w 13"/>
                <a:gd name="T27" fmla="*/ 12 h 28"/>
                <a:gd name="T28" fmla="*/ 7 w 13"/>
                <a:gd name="T29" fmla="*/ 28 h 28"/>
                <a:gd name="T30" fmla="*/ 3 w 13"/>
                <a:gd name="T31" fmla="*/ 28 h 28"/>
                <a:gd name="T32" fmla="*/ 3 w 13"/>
                <a:gd name="T33"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8">
                  <a:moveTo>
                    <a:pt x="3" y="12"/>
                  </a:moveTo>
                  <a:cubicBezTo>
                    <a:pt x="0" y="12"/>
                    <a:pt x="0" y="12"/>
                    <a:pt x="0" y="12"/>
                  </a:cubicBezTo>
                  <a:cubicBezTo>
                    <a:pt x="0" y="8"/>
                    <a:pt x="0" y="8"/>
                    <a:pt x="0" y="8"/>
                  </a:cubicBezTo>
                  <a:cubicBezTo>
                    <a:pt x="3" y="8"/>
                    <a:pt x="3" y="8"/>
                    <a:pt x="3" y="8"/>
                  </a:cubicBezTo>
                  <a:cubicBezTo>
                    <a:pt x="3" y="7"/>
                    <a:pt x="3" y="7"/>
                    <a:pt x="3" y="7"/>
                  </a:cubicBezTo>
                  <a:cubicBezTo>
                    <a:pt x="3" y="2"/>
                    <a:pt x="5" y="0"/>
                    <a:pt x="9" y="0"/>
                  </a:cubicBezTo>
                  <a:cubicBezTo>
                    <a:pt x="11" y="0"/>
                    <a:pt x="12" y="1"/>
                    <a:pt x="13" y="1"/>
                  </a:cubicBezTo>
                  <a:cubicBezTo>
                    <a:pt x="12" y="4"/>
                    <a:pt x="12" y="4"/>
                    <a:pt x="12" y="4"/>
                  </a:cubicBezTo>
                  <a:cubicBezTo>
                    <a:pt x="11" y="4"/>
                    <a:pt x="10" y="4"/>
                    <a:pt x="10" y="4"/>
                  </a:cubicBezTo>
                  <a:cubicBezTo>
                    <a:pt x="8" y="4"/>
                    <a:pt x="7" y="5"/>
                    <a:pt x="7" y="7"/>
                  </a:cubicBezTo>
                  <a:cubicBezTo>
                    <a:pt x="7" y="8"/>
                    <a:pt x="7" y="8"/>
                    <a:pt x="7" y="8"/>
                  </a:cubicBezTo>
                  <a:cubicBezTo>
                    <a:pt x="11" y="8"/>
                    <a:pt x="11" y="8"/>
                    <a:pt x="11" y="8"/>
                  </a:cubicBezTo>
                  <a:cubicBezTo>
                    <a:pt x="11" y="12"/>
                    <a:pt x="11" y="12"/>
                    <a:pt x="11" y="12"/>
                  </a:cubicBezTo>
                  <a:cubicBezTo>
                    <a:pt x="7" y="12"/>
                    <a:pt x="7" y="12"/>
                    <a:pt x="7" y="12"/>
                  </a:cubicBezTo>
                  <a:cubicBezTo>
                    <a:pt x="7" y="28"/>
                    <a:pt x="7" y="28"/>
                    <a:pt x="7" y="28"/>
                  </a:cubicBezTo>
                  <a:cubicBezTo>
                    <a:pt x="3" y="28"/>
                    <a:pt x="3" y="28"/>
                    <a:pt x="3" y="28"/>
                  </a:cubicBezTo>
                  <a:lnTo>
                    <a:pt x="3" y="12"/>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17" name="Freeform 12">
              <a:extLst>
                <a:ext uri="{FF2B5EF4-FFF2-40B4-BE49-F238E27FC236}">
                  <a16:creationId xmlns:a16="http://schemas.microsoft.com/office/drawing/2014/main" id="{0425A707-46D1-47A3-80F9-2459C62425DD}"/>
                </a:ext>
              </a:extLst>
            </p:cNvPr>
            <p:cNvSpPr>
              <a:spLocks noEditPoints="1"/>
            </p:cNvSpPr>
            <p:nvPr userDrawn="1"/>
          </p:nvSpPr>
          <p:spPr bwMode="auto">
            <a:xfrm>
              <a:off x="2098" y="965"/>
              <a:ext cx="95" cy="106"/>
            </a:xfrm>
            <a:custGeom>
              <a:avLst/>
              <a:gdLst>
                <a:gd name="T0" fmla="*/ 0 w 20"/>
                <a:gd name="T1" fmla="*/ 10 h 20"/>
                <a:gd name="T2" fmla="*/ 10 w 20"/>
                <a:gd name="T3" fmla="*/ 0 h 20"/>
                <a:gd name="T4" fmla="*/ 20 w 20"/>
                <a:gd name="T5" fmla="*/ 10 h 20"/>
                <a:gd name="T6" fmla="*/ 10 w 20"/>
                <a:gd name="T7" fmla="*/ 20 h 20"/>
                <a:gd name="T8" fmla="*/ 0 w 20"/>
                <a:gd name="T9" fmla="*/ 10 h 20"/>
                <a:gd name="T10" fmla="*/ 15 w 20"/>
                <a:gd name="T11" fmla="*/ 10 h 20"/>
                <a:gd name="T12" fmla="*/ 10 w 20"/>
                <a:gd name="T13" fmla="*/ 3 h 20"/>
                <a:gd name="T14" fmla="*/ 5 w 20"/>
                <a:gd name="T15" fmla="*/ 10 h 20"/>
                <a:gd name="T16" fmla="*/ 10 w 20"/>
                <a:gd name="T17" fmla="*/ 16 h 20"/>
                <a:gd name="T18" fmla="*/ 15 w 20"/>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0" y="10"/>
                  </a:moveTo>
                  <a:cubicBezTo>
                    <a:pt x="0" y="4"/>
                    <a:pt x="4" y="0"/>
                    <a:pt x="10" y="0"/>
                  </a:cubicBezTo>
                  <a:cubicBezTo>
                    <a:pt x="16" y="0"/>
                    <a:pt x="20" y="4"/>
                    <a:pt x="20" y="10"/>
                  </a:cubicBezTo>
                  <a:cubicBezTo>
                    <a:pt x="20" y="15"/>
                    <a:pt x="16" y="20"/>
                    <a:pt x="10" y="20"/>
                  </a:cubicBezTo>
                  <a:cubicBezTo>
                    <a:pt x="4" y="20"/>
                    <a:pt x="0" y="15"/>
                    <a:pt x="0" y="10"/>
                  </a:cubicBezTo>
                  <a:close/>
                  <a:moveTo>
                    <a:pt x="15" y="10"/>
                  </a:moveTo>
                  <a:cubicBezTo>
                    <a:pt x="15" y="7"/>
                    <a:pt x="13" y="3"/>
                    <a:pt x="10" y="3"/>
                  </a:cubicBezTo>
                  <a:cubicBezTo>
                    <a:pt x="6" y="3"/>
                    <a:pt x="5" y="7"/>
                    <a:pt x="5" y="10"/>
                  </a:cubicBezTo>
                  <a:cubicBezTo>
                    <a:pt x="5" y="13"/>
                    <a:pt x="6" y="16"/>
                    <a:pt x="10" y="16"/>
                  </a:cubicBezTo>
                  <a:cubicBezTo>
                    <a:pt x="13" y="16"/>
                    <a:pt x="15" y="13"/>
                    <a:pt x="15" y="10"/>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18" name="Freeform 13">
              <a:extLst>
                <a:ext uri="{FF2B5EF4-FFF2-40B4-BE49-F238E27FC236}">
                  <a16:creationId xmlns:a16="http://schemas.microsoft.com/office/drawing/2014/main" id="{DA359AD2-531B-44A5-A5F5-1F268FF99659}"/>
                </a:ext>
              </a:extLst>
            </p:cNvPr>
            <p:cNvSpPr>
              <a:spLocks/>
            </p:cNvSpPr>
            <p:nvPr userDrawn="1"/>
          </p:nvSpPr>
          <p:spPr bwMode="auto">
            <a:xfrm>
              <a:off x="2212" y="965"/>
              <a:ext cx="56" cy="106"/>
            </a:xfrm>
            <a:custGeom>
              <a:avLst/>
              <a:gdLst>
                <a:gd name="T0" fmla="*/ 0 w 12"/>
                <a:gd name="T1" fmla="*/ 0 h 20"/>
                <a:gd name="T2" fmla="*/ 4 w 12"/>
                <a:gd name="T3" fmla="*/ 0 h 20"/>
                <a:gd name="T4" fmla="*/ 4 w 12"/>
                <a:gd name="T5" fmla="*/ 3 h 20"/>
                <a:gd name="T6" fmla="*/ 10 w 12"/>
                <a:gd name="T7" fmla="*/ 0 h 20"/>
                <a:gd name="T8" fmla="*/ 12 w 12"/>
                <a:gd name="T9" fmla="*/ 0 h 20"/>
                <a:gd name="T10" fmla="*/ 12 w 12"/>
                <a:gd name="T11" fmla="*/ 4 h 20"/>
                <a:gd name="T12" fmla="*/ 9 w 12"/>
                <a:gd name="T13" fmla="*/ 4 h 20"/>
                <a:gd name="T14" fmla="*/ 4 w 12"/>
                <a:gd name="T15" fmla="*/ 13 h 20"/>
                <a:gd name="T16" fmla="*/ 4 w 12"/>
                <a:gd name="T17" fmla="*/ 20 h 20"/>
                <a:gd name="T18" fmla="*/ 0 w 12"/>
                <a:gd name="T19" fmla="*/ 20 h 20"/>
                <a:gd name="T20" fmla="*/ 0 w 12"/>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0">
                  <a:moveTo>
                    <a:pt x="0" y="0"/>
                  </a:moveTo>
                  <a:cubicBezTo>
                    <a:pt x="4" y="0"/>
                    <a:pt x="4" y="0"/>
                    <a:pt x="4" y="0"/>
                  </a:cubicBezTo>
                  <a:cubicBezTo>
                    <a:pt x="4" y="3"/>
                    <a:pt x="4" y="3"/>
                    <a:pt x="4" y="3"/>
                  </a:cubicBezTo>
                  <a:cubicBezTo>
                    <a:pt x="5" y="1"/>
                    <a:pt x="8" y="0"/>
                    <a:pt x="10" y="0"/>
                  </a:cubicBezTo>
                  <a:cubicBezTo>
                    <a:pt x="11" y="0"/>
                    <a:pt x="12" y="0"/>
                    <a:pt x="12" y="0"/>
                  </a:cubicBezTo>
                  <a:cubicBezTo>
                    <a:pt x="12" y="4"/>
                    <a:pt x="12" y="4"/>
                    <a:pt x="12" y="4"/>
                  </a:cubicBezTo>
                  <a:cubicBezTo>
                    <a:pt x="11" y="4"/>
                    <a:pt x="10" y="4"/>
                    <a:pt x="9" y="4"/>
                  </a:cubicBezTo>
                  <a:cubicBezTo>
                    <a:pt x="7" y="4"/>
                    <a:pt x="4" y="6"/>
                    <a:pt x="4" y="13"/>
                  </a:cubicBezTo>
                  <a:cubicBezTo>
                    <a:pt x="4" y="20"/>
                    <a:pt x="4" y="20"/>
                    <a:pt x="4"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19" name="Freeform 14">
              <a:extLst>
                <a:ext uri="{FF2B5EF4-FFF2-40B4-BE49-F238E27FC236}">
                  <a16:creationId xmlns:a16="http://schemas.microsoft.com/office/drawing/2014/main" id="{F20228F3-6815-4A2E-A083-199156F0E02E}"/>
                </a:ext>
              </a:extLst>
            </p:cNvPr>
            <p:cNvSpPr>
              <a:spLocks/>
            </p:cNvSpPr>
            <p:nvPr userDrawn="1"/>
          </p:nvSpPr>
          <p:spPr bwMode="auto">
            <a:xfrm>
              <a:off x="2334" y="927"/>
              <a:ext cx="95" cy="144"/>
            </a:xfrm>
            <a:custGeom>
              <a:avLst/>
              <a:gdLst>
                <a:gd name="T0" fmla="*/ 0 w 95"/>
                <a:gd name="T1" fmla="*/ 0 h 144"/>
                <a:gd name="T2" fmla="*/ 19 w 95"/>
                <a:gd name="T3" fmla="*/ 0 h 144"/>
                <a:gd name="T4" fmla="*/ 19 w 95"/>
                <a:gd name="T5" fmla="*/ 54 h 144"/>
                <a:gd name="T6" fmla="*/ 76 w 95"/>
                <a:gd name="T7" fmla="*/ 54 h 144"/>
                <a:gd name="T8" fmla="*/ 76 w 95"/>
                <a:gd name="T9" fmla="*/ 0 h 144"/>
                <a:gd name="T10" fmla="*/ 95 w 95"/>
                <a:gd name="T11" fmla="*/ 0 h 144"/>
                <a:gd name="T12" fmla="*/ 95 w 95"/>
                <a:gd name="T13" fmla="*/ 144 h 144"/>
                <a:gd name="T14" fmla="*/ 76 w 95"/>
                <a:gd name="T15" fmla="*/ 144 h 144"/>
                <a:gd name="T16" fmla="*/ 76 w 95"/>
                <a:gd name="T17" fmla="*/ 75 h 144"/>
                <a:gd name="T18" fmla="*/ 19 w 95"/>
                <a:gd name="T19" fmla="*/ 75 h 144"/>
                <a:gd name="T20" fmla="*/ 19 w 95"/>
                <a:gd name="T21" fmla="*/ 144 h 144"/>
                <a:gd name="T22" fmla="*/ 0 w 95"/>
                <a:gd name="T23" fmla="*/ 144 h 144"/>
                <a:gd name="T24" fmla="*/ 0 w 95"/>
                <a:gd name="T2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44">
                  <a:moveTo>
                    <a:pt x="0" y="0"/>
                  </a:moveTo>
                  <a:lnTo>
                    <a:pt x="19" y="0"/>
                  </a:lnTo>
                  <a:lnTo>
                    <a:pt x="19" y="54"/>
                  </a:lnTo>
                  <a:lnTo>
                    <a:pt x="76" y="54"/>
                  </a:lnTo>
                  <a:lnTo>
                    <a:pt x="76" y="0"/>
                  </a:lnTo>
                  <a:lnTo>
                    <a:pt x="95" y="0"/>
                  </a:lnTo>
                  <a:lnTo>
                    <a:pt x="95" y="144"/>
                  </a:lnTo>
                  <a:lnTo>
                    <a:pt x="76" y="144"/>
                  </a:lnTo>
                  <a:lnTo>
                    <a:pt x="76" y="75"/>
                  </a:lnTo>
                  <a:lnTo>
                    <a:pt x="19" y="75"/>
                  </a:lnTo>
                  <a:lnTo>
                    <a:pt x="19" y="144"/>
                  </a:lnTo>
                  <a:lnTo>
                    <a:pt x="0" y="144"/>
                  </a:ln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21" name="Freeform 15">
              <a:extLst>
                <a:ext uri="{FF2B5EF4-FFF2-40B4-BE49-F238E27FC236}">
                  <a16:creationId xmlns:a16="http://schemas.microsoft.com/office/drawing/2014/main" id="{7E6909CC-9AD8-4A16-895A-BADF1694B79E}"/>
                </a:ext>
              </a:extLst>
            </p:cNvPr>
            <p:cNvSpPr>
              <a:spLocks noEditPoints="1"/>
            </p:cNvSpPr>
            <p:nvPr userDrawn="1"/>
          </p:nvSpPr>
          <p:spPr bwMode="auto">
            <a:xfrm>
              <a:off x="2453" y="965"/>
              <a:ext cx="85" cy="106"/>
            </a:xfrm>
            <a:custGeom>
              <a:avLst/>
              <a:gdLst>
                <a:gd name="T0" fmla="*/ 18 w 18"/>
                <a:gd name="T1" fmla="*/ 11 h 20"/>
                <a:gd name="T2" fmla="*/ 4 w 18"/>
                <a:gd name="T3" fmla="*/ 11 h 20"/>
                <a:gd name="T4" fmla="*/ 9 w 18"/>
                <a:gd name="T5" fmla="*/ 16 h 20"/>
                <a:gd name="T6" fmla="*/ 14 w 18"/>
                <a:gd name="T7" fmla="*/ 13 h 20"/>
                <a:gd name="T8" fmla="*/ 18 w 18"/>
                <a:gd name="T9" fmla="*/ 14 h 20"/>
                <a:gd name="T10" fmla="*/ 9 w 18"/>
                <a:gd name="T11" fmla="*/ 20 h 20"/>
                <a:gd name="T12" fmla="*/ 0 w 18"/>
                <a:gd name="T13" fmla="*/ 10 h 20"/>
                <a:gd name="T14" fmla="*/ 9 w 18"/>
                <a:gd name="T15" fmla="*/ 0 h 20"/>
                <a:gd name="T16" fmla="*/ 18 w 18"/>
                <a:gd name="T17" fmla="*/ 9 h 20"/>
                <a:gd name="T18" fmla="*/ 18 w 18"/>
                <a:gd name="T19" fmla="*/ 11 h 20"/>
                <a:gd name="T20" fmla="*/ 14 w 18"/>
                <a:gd name="T21" fmla="*/ 8 h 20"/>
                <a:gd name="T22" fmla="*/ 9 w 18"/>
                <a:gd name="T23" fmla="*/ 3 h 20"/>
                <a:gd name="T24" fmla="*/ 4 w 18"/>
                <a:gd name="T25" fmla="*/ 8 h 20"/>
                <a:gd name="T26" fmla="*/ 14 w 18"/>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0">
                  <a:moveTo>
                    <a:pt x="18" y="11"/>
                  </a:moveTo>
                  <a:cubicBezTo>
                    <a:pt x="4" y="11"/>
                    <a:pt x="4" y="11"/>
                    <a:pt x="4" y="11"/>
                  </a:cubicBezTo>
                  <a:cubicBezTo>
                    <a:pt x="4" y="14"/>
                    <a:pt x="6" y="16"/>
                    <a:pt x="9" y="16"/>
                  </a:cubicBezTo>
                  <a:cubicBezTo>
                    <a:pt x="12" y="16"/>
                    <a:pt x="13" y="15"/>
                    <a:pt x="14" y="13"/>
                  </a:cubicBezTo>
                  <a:cubicBezTo>
                    <a:pt x="18" y="14"/>
                    <a:pt x="18" y="14"/>
                    <a:pt x="18" y="14"/>
                  </a:cubicBezTo>
                  <a:cubicBezTo>
                    <a:pt x="16" y="18"/>
                    <a:pt x="13" y="20"/>
                    <a:pt x="9" y="20"/>
                  </a:cubicBezTo>
                  <a:cubicBezTo>
                    <a:pt x="3" y="20"/>
                    <a:pt x="0" y="15"/>
                    <a:pt x="0" y="10"/>
                  </a:cubicBezTo>
                  <a:cubicBezTo>
                    <a:pt x="0" y="5"/>
                    <a:pt x="3" y="0"/>
                    <a:pt x="9" y="0"/>
                  </a:cubicBezTo>
                  <a:cubicBezTo>
                    <a:pt x="15" y="0"/>
                    <a:pt x="18" y="5"/>
                    <a:pt x="18" y="9"/>
                  </a:cubicBezTo>
                  <a:lnTo>
                    <a:pt x="18" y="11"/>
                  </a:lnTo>
                  <a:close/>
                  <a:moveTo>
                    <a:pt x="14" y="8"/>
                  </a:moveTo>
                  <a:cubicBezTo>
                    <a:pt x="13" y="5"/>
                    <a:pt x="12" y="3"/>
                    <a:pt x="9" y="3"/>
                  </a:cubicBezTo>
                  <a:cubicBezTo>
                    <a:pt x="7" y="3"/>
                    <a:pt x="5" y="5"/>
                    <a:pt x="4" y="8"/>
                  </a:cubicBezTo>
                  <a:lnTo>
                    <a:pt x="14" y="8"/>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22" name="Freeform 16">
              <a:extLst>
                <a:ext uri="{FF2B5EF4-FFF2-40B4-BE49-F238E27FC236}">
                  <a16:creationId xmlns:a16="http://schemas.microsoft.com/office/drawing/2014/main" id="{EC8F4760-57A4-42B5-9010-6058CF1FCCAE}"/>
                </a:ext>
              </a:extLst>
            </p:cNvPr>
            <p:cNvSpPr>
              <a:spLocks noEditPoints="1"/>
            </p:cNvSpPr>
            <p:nvPr userDrawn="1"/>
          </p:nvSpPr>
          <p:spPr bwMode="auto">
            <a:xfrm>
              <a:off x="2552" y="965"/>
              <a:ext cx="76" cy="106"/>
            </a:xfrm>
            <a:custGeom>
              <a:avLst/>
              <a:gdLst>
                <a:gd name="T0" fmla="*/ 0 w 16"/>
                <a:gd name="T1" fmla="*/ 14 h 20"/>
                <a:gd name="T2" fmla="*/ 9 w 16"/>
                <a:gd name="T3" fmla="*/ 8 h 20"/>
                <a:gd name="T4" fmla="*/ 12 w 16"/>
                <a:gd name="T5" fmla="*/ 8 h 20"/>
                <a:gd name="T6" fmla="*/ 12 w 16"/>
                <a:gd name="T7" fmla="*/ 7 h 20"/>
                <a:gd name="T8" fmla="*/ 8 w 16"/>
                <a:gd name="T9" fmla="*/ 3 h 20"/>
                <a:gd name="T10" fmla="*/ 5 w 16"/>
                <a:gd name="T11" fmla="*/ 6 h 20"/>
                <a:gd name="T12" fmla="*/ 1 w 16"/>
                <a:gd name="T13" fmla="*/ 5 h 20"/>
                <a:gd name="T14" fmla="*/ 8 w 16"/>
                <a:gd name="T15" fmla="*/ 0 h 20"/>
                <a:gd name="T16" fmla="*/ 16 w 16"/>
                <a:gd name="T17" fmla="*/ 8 h 20"/>
                <a:gd name="T18" fmla="*/ 16 w 16"/>
                <a:gd name="T19" fmla="*/ 20 h 20"/>
                <a:gd name="T20" fmla="*/ 13 w 16"/>
                <a:gd name="T21" fmla="*/ 20 h 20"/>
                <a:gd name="T22" fmla="*/ 12 w 16"/>
                <a:gd name="T23" fmla="*/ 17 h 20"/>
                <a:gd name="T24" fmla="*/ 6 w 16"/>
                <a:gd name="T25" fmla="*/ 20 h 20"/>
                <a:gd name="T26" fmla="*/ 0 w 16"/>
                <a:gd name="T27" fmla="*/ 14 h 20"/>
                <a:gd name="T28" fmla="*/ 12 w 16"/>
                <a:gd name="T29" fmla="*/ 12 h 20"/>
                <a:gd name="T30" fmla="*/ 12 w 16"/>
                <a:gd name="T31" fmla="*/ 11 h 20"/>
                <a:gd name="T32" fmla="*/ 9 w 16"/>
                <a:gd name="T33" fmla="*/ 11 h 20"/>
                <a:gd name="T34" fmla="*/ 5 w 16"/>
                <a:gd name="T35" fmla="*/ 14 h 20"/>
                <a:gd name="T36" fmla="*/ 7 w 16"/>
                <a:gd name="T37" fmla="*/ 16 h 20"/>
                <a:gd name="T38" fmla="*/ 12 w 16"/>
                <a:gd name="T3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0">
                  <a:moveTo>
                    <a:pt x="0" y="14"/>
                  </a:moveTo>
                  <a:cubicBezTo>
                    <a:pt x="0" y="10"/>
                    <a:pt x="4" y="8"/>
                    <a:pt x="9" y="8"/>
                  </a:cubicBezTo>
                  <a:cubicBezTo>
                    <a:pt x="12" y="8"/>
                    <a:pt x="12" y="8"/>
                    <a:pt x="12" y="8"/>
                  </a:cubicBezTo>
                  <a:cubicBezTo>
                    <a:pt x="12" y="7"/>
                    <a:pt x="12" y="7"/>
                    <a:pt x="12" y="7"/>
                  </a:cubicBezTo>
                  <a:cubicBezTo>
                    <a:pt x="12" y="4"/>
                    <a:pt x="10" y="3"/>
                    <a:pt x="8" y="3"/>
                  </a:cubicBezTo>
                  <a:cubicBezTo>
                    <a:pt x="6" y="3"/>
                    <a:pt x="5" y="4"/>
                    <a:pt x="5" y="6"/>
                  </a:cubicBezTo>
                  <a:cubicBezTo>
                    <a:pt x="1" y="5"/>
                    <a:pt x="1" y="5"/>
                    <a:pt x="1" y="5"/>
                  </a:cubicBezTo>
                  <a:cubicBezTo>
                    <a:pt x="2" y="2"/>
                    <a:pt x="5" y="0"/>
                    <a:pt x="8" y="0"/>
                  </a:cubicBezTo>
                  <a:cubicBezTo>
                    <a:pt x="13" y="0"/>
                    <a:pt x="16" y="3"/>
                    <a:pt x="16" y="8"/>
                  </a:cubicBezTo>
                  <a:cubicBezTo>
                    <a:pt x="16" y="20"/>
                    <a:pt x="16" y="20"/>
                    <a:pt x="16" y="20"/>
                  </a:cubicBezTo>
                  <a:cubicBezTo>
                    <a:pt x="13" y="20"/>
                    <a:pt x="13" y="20"/>
                    <a:pt x="13" y="20"/>
                  </a:cubicBezTo>
                  <a:cubicBezTo>
                    <a:pt x="12" y="17"/>
                    <a:pt x="12" y="17"/>
                    <a:pt x="12" y="17"/>
                  </a:cubicBezTo>
                  <a:cubicBezTo>
                    <a:pt x="11" y="19"/>
                    <a:pt x="9" y="20"/>
                    <a:pt x="6" y="20"/>
                  </a:cubicBezTo>
                  <a:cubicBezTo>
                    <a:pt x="3" y="20"/>
                    <a:pt x="0" y="18"/>
                    <a:pt x="0" y="14"/>
                  </a:cubicBezTo>
                  <a:close/>
                  <a:moveTo>
                    <a:pt x="12" y="12"/>
                  </a:moveTo>
                  <a:cubicBezTo>
                    <a:pt x="12" y="11"/>
                    <a:pt x="12" y="11"/>
                    <a:pt x="12" y="11"/>
                  </a:cubicBezTo>
                  <a:cubicBezTo>
                    <a:pt x="9" y="11"/>
                    <a:pt x="9" y="11"/>
                    <a:pt x="9" y="11"/>
                  </a:cubicBezTo>
                  <a:cubicBezTo>
                    <a:pt x="6" y="11"/>
                    <a:pt x="5" y="12"/>
                    <a:pt x="5" y="14"/>
                  </a:cubicBezTo>
                  <a:cubicBezTo>
                    <a:pt x="5" y="16"/>
                    <a:pt x="6" y="16"/>
                    <a:pt x="7" y="16"/>
                  </a:cubicBezTo>
                  <a:cubicBezTo>
                    <a:pt x="10" y="16"/>
                    <a:pt x="12" y="15"/>
                    <a:pt x="12" y="12"/>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23" name="Rectangle 17">
              <a:extLst>
                <a:ext uri="{FF2B5EF4-FFF2-40B4-BE49-F238E27FC236}">
                  <a16:creationId xmlns:a16="http://schemas.microsoft.com/office/drawing/2014/main" id="{AE9427DF-6892-48E9-B2A0-63BF35C219A7}"/>
                </a:ext>
              </a:extLst>
            </p:cNvPr>
            <p:cNvSpPr>
              <a:spLocks noChangeArrowheads="1"/>
            </p:cNvSpPr>
            <p:nvPr userDrawn="1"/>
          </p:nvSpPr>
          <p:spPr bwMode="auto">
            <a:xfrm>
              <a:off x="2651" y="922"/>
              <a:ext cx="19" cy="149"/>
            </a:xfrm>
            <a:prstGeom prst="rect">
              <a:avLst/>
            </a:prstGeom>
            <a:solidFill>
              <a:srgbClr val="5D4B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24" name="Freeform 18">
              <a:extLst>
                <a:ext uri="{FF2B5EF4-FFF2-40B4-BE49-F238E27FC236}">
                  <a16:creationId xmlns:a16="http://schemas.microsoft.com/office/drawing/2014/main" id="{1B740629-0E13-48C9-B275-0BE84511206B}"/>
                </a:ext>
              </a:extLst>
            </p:cNvPr>
            <p:cNvSpPr>
              <a:spLocks/>
            </p:cNvSpPr>
            <p:nvPr userDrawn="1"/>
          </p:nvSpPr>
          <p:spPr bwMode="auto">
            <a:xfrm>
              <a:off x="2689" y="922"/>
              <a:ext cx="57" cy="149"/>
            </a:xfrm>
            <a:custGeom>
              <a:avLst/>
              <a:gdLst>
                <a:gd name="T0" fmla="*/ 3 w 12"/>
                <a:gd name="T1" fmla="*/ 21 h 28"/>
                <a:gd name="T2" fmla="*/ 3 w 12"/>
                <a:gd name="T3" fmla="*/ 12 h 28"/>
                <a:gd name="T4" fmla="*/ 0 w 12"/>
                <a:gd name="T5" fmla="*/ 12 h 28"/>
                <a:gd name="T6" fmla="*/ 0 w 12"/>
                <a:gd name="T7" fmla="*/ 8 h 28"/>
                <a:gd name="T8" fmla="*/ 3 w 12"/>
                <a:gd name="T9" fmla="*/ 8 h 28"/>
                <a:gd name="T10" fmla="*/ 3 w 12"/>
                <a:gd name="T11" fmla="*/ 3 h 28"/>
                <a:gd name="T12" fmla="*/ 7 w 12"/>
                <a:gd name="T13" fmla="*/ 0 h 28"/>
                <a:gd name="T14" fmla="*/ 7 w 12"/>
                <a:gd name="T15" fmla="*/ 8 h 28"/>
                <a:gd name="T16" fmla="*/ 12 w 12"/>
                <a:gd name="T17" fmla="*/ 8 h 28"/>
                <a:gd name="T18" fmla="*/ 12 w 12"/>
                <a:gd name="T19" fmla="*/ 12 h 28"/>
                <a:gd name="T20" fmla="*/ 7 w 12"/>
                <a:gd name="T21" fmla="*/ 12 h 28"/>
                <a:gd name="T22" fmla="*/ 7 w 12"/>
                <a:gd name="T23" fmla="*/ 21 h 28"/>
                <a:gd name="T24" fmla="*/ 9 w 12"/>
                <a:gd name="T25" fmla="*/ 24 h 28"/>
                <a:gd name="T26" fmla="*/ 11 w 12"/>
                <a:gd name="T27" fmla="*/ 24 h 28"/>
                <a:gd name="T28" fmla="*/ 12 w 12"/>
                <a:gd name="T29" fmla="*/ 27 h 28"/>
                <a:gd name="T30" fmla="*/ 9 w 12"/>
                <a:gd name="T31" fmla="*/ 28 h 28"/>
                <a:gd name="T32" fmla="*/ 3 w 12"/>
                <a:gd name="T33"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8">
                  <a:moveTo>
                    <a:pt x="3" y="21"/>
                  </a:moveTo>
                  <a:cubicBezTo>
                    <a:pt x="3" y="12"/>
                    <a:pt x="3" y="12"/>
                    <a:pt x="3" y="12"/>
                  </a:cubicBezTo>
                  <a:cubicBezTo>
                    <a:pt x="0" y="12"/>
                    <a:pt x="0" y="12"/>
                    <a:pt x="0" y="12"/>
                  </a:cubicBezTo>
                  <a:cubicBezTo>
                    <a:pt x="0" y="8"/>
                    <a:pt x="0" y="8"/>
                    <a:pt x="0" y="8"/>
                  </a:cubicBezTo>
                  <a:cubicBezTo>
                    <a:pt x="3" y="8"/>
                    <a:pt x="3" y="8"/>
                    <a:pt x="3" y="8"/>
                  </a:cubicBezTo>
                  <a:cubicBezTo>
                    <a:pt x="3" y="3"/>
                    <a:pt x="3" y="3"/>
                    <a:pt x="3" y="3"/>
                  </a:cubicBezTo>
                  <a:cubicBezTo>
                    <a:pt x="7" y="0"/>
                    <a:pt x="7" y="0"/>
                    <a:pt x="7" y="0"/>
                  </a:cubicBezTo>
                  <a:cubicBezTo>
                    <a:pt x="7" y="8"/>
                    <a:pt x="7" y="8"/>
                    <a:pt x="7" y="8"/>
                  </a:cubicBezTo>
                  <a:cubicBezTo>
                    <a:pt x="12" y="8"/>
                    <a:pt x="12" y="8"/>
                    <a:pt x="12" y="8"/>
                  </a:cubicBezTo>
                  <a:cubicBezTo>
                    <a:pt x="12" y="12"/>
                    <a:pt x="12" y="12"/>
                    <a:pt x="12" y="12"/>
                  </a:cubicBezTo>
                  <a:cubicBezTo>
                    <a:pt x="7" y="12"/>
                    <a:pt x="7" y="12"/>
                    <a:pt x="7" y="12"/>
                  </a:cubicBezTo>
                  <a:cubicBezTo>
                    <a:pt x="7" y="21"/>
                    <a:pt x="7" y="21"/>
                    <a:pt x="7" y="21"/>
                  </a:cubicBezTo>
                  <a:cubicBezTo>
                    <a:pt x="7" y="24"/>
                    <a:pt x="8" y="24"/>
                    <a:pt x="9" y="24"/>
                  </a:cubicBezTo>
                  <a:cubicBezTo>
                    <a:pt x="10" y="24"/>
                    <a:pt x="11" y="24"/>
                    <a:pt x="11" y="24"/>
                  </a:cubicBezTo>
                  <a:cubicBezTo>
                    <a:pt x="12" y="27"/>
                    <a:pt x="12" y="27"/>
                    <a:pt x="12" y="27"/>
                  </a:cubicBezTo>
                  <a:cubicBezTo>
                    <a:pt x="11" y="28"/>
                    <a:pt x="10" y="28"/>
                    <a:pt x="9" y="28"/>
                  </a:cubicBezTo>
                  <a:cubicBezTo>
                    <a:pt x="5" y="28"/>
                    <a:pt x="3" y="26"/>
                    <a:pt x="3" y="21"/>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25" name="Freeform 19">
              <a:extLst>
                <a:ext uri="{FF2B5EF4-FFF2-40B4-BE49-F238E27FC236}">
                  <a16:creationId xmlns:a16="http://schemas.microsoft.com/office/drawing/2014/main" id="{3ED42E5C-7DBB-4BAD-865A-D530CBE1ACD5}"/>
                </a:ext>
              </a:extLst>
            </p:cNvPr>
            <p:cNvSpPr>
              <a:spLocks/>
            </p:cNvSpPr>
            <p:nvPr userDrawn="1"/>
          </p:nvSpPr>
          <p:spPr bwMode="auto">
            <a:xfrm>
              <a:off x="2765" y="922"/>
              <a:ext cx="75" cy="149"/>
            </a:xfrm>
            <a:custGeom>
              <a:avLst/>
              <a:gdLst>
                <a:gd name="T0" fmla="*/ 0 w 16"/>
                <a:gd name="T1" fmla="*/ 0 h 28"/>
                <a:gd name="T2" fmla="*/ 4 w 16"/>
                <a:gd name="T3" fmla="*/ 0 h 28"/>
                <a:gd name="T4" fmla="*/ 4 w 16"/>
                <a:gd name="T5" fmla="*/ 12 h 28"/>
                <a:gd name="T6" fmla="*/ 10 w 16"/>
                <a:gd name="T7" fmla="*/ 8 h 28"/>
                <a:gd name="T8" fmla="*/ 16 w 16"/>
                <a:gd name="T9" fmla="*/ 14 h 28"/>
                <a:gd name="T10" fmla="*/ 16 w 16"/>
                <a:gd name="T11" fmla="*/ 28 h 28"/>
                <a:gd name="T12" fmla="*/ 12 w 16"/>
                <a:gd name="T13" fmla="*/ 28 h 28"/>
                <a:gd name="T14" fmla="*/ 12 w 16"/>
                <a:gd name="T15" fmla="*/ 15 h 28"/>
                <a:gd name="T16" fmla="*/ 9 w 16"/>
                <a:gd name="T17" fmla="*/ 11 h 28"/>
                <a:gd name="T18" fmla="*/ 4 w 16"/>
                <a:gd name="T19" fmla="*/ 19 h 28"/>
                <a:gd name="T20" fmla="*/ 4 w 16"/>
                <a:gd name="T21" fmla="*/ 28 h 28"/>
                <a:gd name="T22" fmla="*/ 0 w 16"/>
                <a:gd name="T23" fmla="*/ 28 h 28"/>
                <a:gd name="T24" fmla="*/ 0 w 16"/>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8">
                  <a:moveTo>
                    <a:pt x="0" y="0"/>
                  </a:moveTo>
                  <a:cubicBezTo>
                    <a:pt x="4" y="0"/>
                    <a:pt x="4" y="0"/>
                    <a:pt x="4" y="0"/>
                  </a:cubicBezTo>
                  <a:cubicBezTo>
                    <a:pt x="4" y="12"/>
                    <a:pt x="4" y="12"/>
                    <a:pt x="4" y="12"/>
                  </a:cubicBezTo>
                  <a:cubicBezTo>
                    <a:pt x="5" y="9"/>
                    <a:pt x="7" y="8"/>
                    <a:pt x="10" y="8"/>
                  </a:cubicBezTo>
                  <a:cubicBezTo>
                    <a:pt x="14" y="8"/>
                    <a:pt x="16" y="10"/>
                    <a:pt x="16" y="14"/>
                  </a:cubicBezTo>
                  <a:cubicBezTo>
                    <a:pt x="16" y="28"/>
                    <a:pt x="16" y="28"/>
                    <a:pt x="16" y="28"/>
                  </a:cubicBezTo>
                  <a:cubicBezTo>
                    <a:pt x="12" y="28"/>
                    <a:pt x="12" y="28"/>
                    <a:pt x="12" y="28"/>
                  </a:cubicBezTo>
                  <a:cubicBezTo>
                    <a:pt x="12" y="15"/>
                    <a:pt x="12" y="15"/>
                    <a:pt x="12" y="15"/>
                  </a:cubicBezTo>
                  <a:cubicBezTo>
                    <a:pt x="12" y="13"/>
                    <a:pt x="11" y="11"/>
                    <a:pt x="9" y="11"/>
                  </a:cubicBezTo>
                  <a:cubicBezTo>
                    <a:pt x="6" y="11"/>
                    <a:pt x="4" y="14"/>
                    <a:pt x="4" y="19"/>
                  </a:cubicBezTo>
                  <a:cubicBezTo>
                    <a:pt x="4" y="28"/>
                    <a:pt x="4" y="28"/>
                    <a:pt x="4" y="28"/>
                  </a:cubicBezTo>
                  <a:cubicBezTo>
                    <a:pt x="0" y="28"/>
                    <a:pt x="0" y="28"/>
                    <a:pt x="0" y="28"/>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26" name="Freeform 20">
              <a:extLst>
                <a:ext uri="{FF2B5EF4-FFF2-40B4-BE49-F238E27FC236}">
                  <a16:creationId xmlns:a16="http://schemas.microsoft.com/office/drawing/2014/main" id="{F26BCD67-8D43-4BC2-80E5-5430F8372238}"/>
                </a:ext>
              </a:extLst>
            </p:cNvPr>
            <p:cNvSpPr>
              <a:spLocks noEditPoints="1"/>
            </p:cNvSpPr>
            <p:nvPr userDrawn="1"/>
          </p:nvSpPr>
          <p:spPr bwMode="auto">
            <a:xfrm>
              <a:off x="2907" y="965"/>
              <a:ext cx="75" cy="106"/>
            </a:xfrm>
            <a:custGeom>
              <a:avLst/>
              <a:gdLst>
                <a:gd name="T0" fmla="*/ 0 w 16"/>
                <a:gd name="T1" fmla="*/ 14 h 20"/>
                <a:gd name="T2" fmla="*/ 9 w 16"/>
                <a:gd name="T3" fmla="*/ 8 h 20"/>
                <a:gd name="T4" fmla="*/ 12 w 16"/>
                <a:gd name="T5" fmla="*/ 8 h 20"/>
                <a:gd name="T6" fmla="*/ 12 w 16"/>
                <a:gd name="T7" fmla="*/ 7 h 20"/>
                <a:gd name="T8" fmla="*/ 8 w 16"/>
                <a:gd name="T9" fmla="*/ 3 h 20"/>
                <a:gd name="T10" fmla="*/ 5 w 16"/>
                <a:gd name="T11" fmla="*/ 6 h 20"/>
                <a:gd name="T12" fmla="*/ 1 w 16"/>
                <a:gd name="T13" fmla="*/ 5 h 20"/>
                <a:gd name="T14" fmla="*/ 8 w 16"/>
                <a:gd name="T15" fmla="*/ 0 h 20"/>
                <a:gd name="T16" fmla="*/ 16 w 16"/>
                <a:gd name="T17" fmla="*/ 8 h 20"/>
                <a:gd name="T18" fmla="*/ 16 w 16"/>
                <a:gd name="T19" fmla="*/ 20 h 20"/>
                <a:gd name="T20" fmla="*/ 13 w 16"/>
                <a:gd name="T21" fmla="*/ 20 h 20"/>
                <a:gd name="T22" fmla="*/ 12 w 16"/>
                <a:gd name="T23" fmla="*/ 17 h 20"/>
                <a:gd name="T24" fmla="*/ 6 w 16"/>
                <a:gd name="T25" fmla="*/ 20 h 20"/>
                <a:gd name="T26" fmla="*/ 0 w 16"/>
                <a:gd name="T27" fmla="*/ 14 h 20"/>
                <a:gd name="T28" fmla="*/ 12 w 16"/>
                <a:gd name="T29" fmla="*/ 12 h 20"/>
                <a:gd name="T30" fmla="*/ 12 w 16"/>
                <a:gd name="T31" fmla="*/ 11 h 20"/>
                <a:gd name="T32" fmla="*/ 9 w 16"/>
                <a:gd name="T33" fmla="*/ 11 h 20"/>
                <a:gd name="T34" fmla="*/ 5 w 16"/>
                <a:gd name="T35" fmla="*/ 14 h 20"/>
                <a:gd name="T36" fmla="*/ 7 w 16"/>
                <a:gd name="T37" fmla="*/ 16 h 20"/>
                <a:gd name="T38" fmla="*/ 12 w 16"/>
                <a:gd name="T3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0">
                  <a:moveTo>
                    <a:pt x="0" y="14"/>
                  </a:moveTo>
                  <a:cubicBezTo>
                    <a:pt x="0" y="10"/>
                    <a:pt x="4" y="8"/>
                    <a:pt x="9" y="8"/>
                  </a:cubicBezTo>
                  <a:cubicBezTo>
                    <a:pt x="12" y="8"/>
                    <a:pt x="12" y="8"/>
                    <a:pt x="12" y="8"/>
                  </a:cubicBezTo>
                  <a:cubicBezTo>
                    <a:pt x="12" y="7"/>
                    <a:pt x="12" y="7"/>
                    <a:pt x="12" y="7"/>
                  </a:cubicBezTo>
                  <a:cubicBezTo>
                    <a:pt x="12" y="4"/>
                    <a:pt x="10" y="3"/>
                    <a:pt x="8" y="3"/>
                  </a:cubicBezTo>
                  <a:cubicBezTo>
                    <a:pt x="6" y="3"/>
                    <a:pt x="5" y="4"/>
                    <a:pt x="5" y="6"/>
                  </a:cubicBezTo>
                  <a:cubicBezTo>
                    <a:pt x="1" y="5"/>
                    <a:pt x="1" y="5"/>
                    <a:pt x="1" y="5"/>
                  </a:cubicBezTo>
                  <a:cubicBezTo>
                    <a:pt x="2" y="2"/>
                    <a:pt x="5" y="0"/>
                    <a:pt x="8" y="0"/>
                  </a:cubicBezTo>
                  <a:cubicBezTo>
                    <a:pt x="13" y="0"/>
                    <a:pt x="16" y="3"/>
                    <a:pt x="16" y="8"/>
                  </a:cubicBezTo>
                  <a:cubicBezTo>
                    <a:pt x="16" y="20"/>
                    <a:pt x="16" y="20"/>
                    <a:pt x="16" y="20"/>
                  </a:cubicBezTo>
                  <a:cubicBezTo>
                    <a:pt x="13" y="20"/>
                    <a:pt x="13" y="20"/>
                    <a:pt x="13" y="20"/>
                  </a:cubicBezTo>
                  <a:cubicBezTo>
                    <a:pt x="12" y="17"/>
                    <a:pt x="12" y="17"/>
                    <a:pt x="12" y="17"/>
                  </a:cubicBezTo>
                  <a:cubicBezTo>
                    <a:pt x="11" y="19"/>
                    <a:pt x="9" y="20"/>
                    <a:pt x="6" y="20"/>
                  </a:cubicBezTo>
                  <a:cubicBezTo>
                    <a:pt x="3" y="20"/>
                    <a:pt x="0" y="18"/>
                    <a:pt x="0" y="14"/>
                  </a:cubicBezTo>
                  <a:close/>
                  <a:moveTo>
                    <a:pt x="12" y="12"/>
                  </a:moveTo>
                  <a:cubicBezTo>
                    <a:pt x="12" y="11"/>
                    <a:pt x="12" y="11"/>
                    <a:pt x="12" y="11"/>
                  </a:cubicBezTo>
                  <a:cubicBezTo>
                    <a:pt x="9" y="11"/>
                    <a:pt x="9" y="11"/>
                    <a:pt x="9" y="11"/>
                  </a:cubicBezTo>
                  <a:cubicBezTo>
                    <a:pt x="6" y="11"/>
                    <a:pt x="5" y="12"/>
                    <a:pt x="5" y="14"/>
                  </a:cubicBezTo>
                  <a:cubicBezTo>
                    <a:pt x="5" y="16"/>
                    <a:pt x="6" y="16"/>
                    <a:pt x="7" y="16"/>
                  </a:cubicBezTo>
                  <a:cubicBezTo>
                    <a:pt x="10" y="16"/>
                    <a:pt x="12" y="15"/>
                    <a:pt x="12" y="12"/>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27" name="Freeform 21">
              <a:extLst>
                <a:ext uri="{FF2B5EF4-FFF2-40B4-BE49-F238E27FC236}">
                  <a16:creationId xmlns:a16="http://schemas.microsoft.com/office/drawing/2014/main" id="{1E343E5A-6A5B-421D-BD07-3DAC7FE8A600}"/>
                </a:ext>
              </a:extLst>
            </p:cNvPr>
            <p:cNvSpPr>
              <a:spLocks/>
            </p:cNvSpPr>
            <p:nvPr userDrawn="1"/>
          </p:nvSpPr>
          <p:spPr bwMode="auto">
            <a:xfrm>
              <a:off x="3006" y="965"/>
              <a:ext cx="80" cy="106"/>
            </a:xfrm>
            <a:custGeom>
              <a:avLst/>
              <a:gdLst>
                <a:gd name="T0" fmla="*/ 0 w 17"/>
                <a:gd name="T1" fmla="*/ 0 h 20"/>
                <a:gd name="T2" fmla="*/ 4 w 17"/>
                <a:gd name="T3" fmla="*/ 0 h 20"/>
                <a:gd name="T4" fmla="*/ 4 w 17"/>
                <a:gd name="T5" fmla="*/ 4 h 20"/>
                <a:gd name="T6" fmla="*/ 11 w 17"/>
                <a:gd name="T7" fmla="*/ 0 h 20"/>
                <a:gd name="T8" fmla="*/ 17 w 17"/>
                <a:gd name="T9" fmla="*/ 6 h 20"/>
                <a:gd name="T10" fmla="*/ 17 w 17"/>
                <a:gd name="T11" fmla="*/ 20 h 20"/>
                <a:gd name="T12" fmla="*/ 12 w 17"/>
                <a:gd name="T13" fmla="*/ 20 h 20"/>
                <a:gd name="T14" fmla="*/ 12 w 17"/>
                <a:gd name="T15" fmla="*/ 7 h 20"/>
                <a:gd name="T16" fmla="*/ 9 w 17"/>
                <a:gd name="T17" fmla="*/ 3 h 20"/>
                <a:gd name="T18" fmla="*/ 4 w 17"/>
                <a:gd name="T19" fmla="*/ 12 h 20"/>
                <a:gd name="T20" fmla="*/ 4 w 17"/>
                <a:gd name="T21" fmla="*/ 20 h 20"/>
                <a:gd name="T22" fmla="*/ 0 w 17"/>
                <a:gd name="T23" fmla="*/ 20 h 20"/>
                <a:gd name="T24" fmla="*/ 0 w 17"/>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0">
                  <a:moveTo>
                    <a:pt x="0" y="0"/>
                  </a:moveTo>
                  <a:cubicBezTo>
                    <a:pt x="4" y="0"/>
                    <a:pt x="4" y="0"/>
                    <a:pt x="4" y="0"/>
                  </a:cubicBezTo>
                  <a:cubicBezTo>
                    <a:pt x="4" y="4"/>
                    <a:pt x="4" y="4"/>
                    <a:pt x="4" y="4"/>
                  </a:cubicBezTo>
                  <a:cubicBezTo>
                    <a:pt x="6" y="1"/>
                    <a:pt x="8" y="0"/>
                    <a:pt x="11" y="0"/>
                  </a:cubicBezTo>
                  <a:cubicBezTo>
                    <a:pt x="14" y="0"/>
                    <a:pt x="17" y="2"/>
                    <a:pt x="17" y="6"/>
                  </a:cubicBezTo>
                  <a:cubicBezTo>
                    <a:pt x="17" y="20"/>
                    <a:pt x="17" y="20"/>
                    <a:pt x="17" y="20"/>
                  </a:cubicBezTo>
                  <a:cubicBezTo>
                    <a:pt x="12" y="20"/>
                    <a:pt x="12" y="20"/>
                    <a:pt x="12" y="20"/>
                  </a:cubicBezTo>
                  <a:cubicBezTo>
                    <a:pt x="12" y="7"/>
                    <a:pt x="12" y="7"/>
                    <a:pt x="12" y="7"/>
                  </a:cubicBezTo>
                  <a:cubicBezTo>
                    <a:pt x="12" y="5"/>
                    <a:pt x="11" y="3"/>
                    <a:pt x="9" y="3"/>
                  </a:cubicBezTo>
                  <a:cubicBezTo>
                    <a:pt x="7" y="3"/>
                    <a:pt x="4" y="6"/>
                    <a:pt x="4" y="12"/>
                  </a:cubicBezTo>
                  <a:cubicBezTo>
                    <a:pt x="4" y="20"/>
                    <a:pt x="4" y="20"/>
                    <a:pt x="4"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28" name="Freeform 22">
              <a:extLst>
                <a:ext uri="{FF2B5EF4-FFF2-40B4-BE49-F238E27FC236}">
                  <a16:creationId xmlns:a16="http://schemas.microsoft.com/office/drawing/2014/main" id="{A48FDC43-3334-4627-82BC-F76DB3A6BB11}"/>
                </a:ext>
              </a:extLst>
            </p:cNvPr>
            <p:cNvSpPr>
              <a:spLocks noEditPoints="1"/>
            </p:cNvSpPr>
            <p:nvPr userDrawn="1"/>
          </p:nvSpPr>
          <p:spPr bwMode="auto">
            <a:xfrm>
              <a:off x="3105" y="922"/>
              <a:ext cx="85" cy="149"/>
            </a:xfrm>
            <a:custGeom>
              <a:avLst/>
              <a:gdLst>
                <a:gd name="T0" fmla="*/ 0 w 18"/>
                <a:gd name="T1" fmla="*/ 18 h 28"/>
                <a:gd name="T2" fmla="*/ 9 w 18"/>
                <a:gd name="T3" fmla="*/ 8 h 28"/>
                <a:gd name="T4" fmla="*/ 14 w 18"/>
                <a:gd name="T5" fmla="*/ 10 h 28"/>
                <a:gd name="T6" fmla="*/ 14 w 18"/>
                <a:gd name="T7" fmla="*/ 9 h 28"/>
                <a:gd name="T8" fmla="*/ 14 w 18"/>
                <a:gd name="T9" fmla="*/ 0 h 28"/>
                <a:gd name="T10" fmla="*/ 18 w 18"/>
                <a:gd name="T11" fmla="*/ 0 h 28"/>
                <a:gd name="T12" fmla="*/ 18 w 18"/>
                <a:gd name="T13" fmla="*/ 28 h 28"/>
                <a:gd name="T14" fmla="*/ 14 w 18"/>
                <a:gd name="T15" fmla="*/ 28 h 28"/>
                <a:gd name="T16" fmla="*/ 14 w 18"/>
                <a:gd name="T17" fmla="*/ 27 h 28"/>
                <a:gd name="T18" fmla="*/ 14 w 18"/>
                <a:gd name="T19" fmla="*/ 25 h 28"/>
                <a:gd name="T20" fmla="*/ 9 w 18"/>
                <a:gd name="T21" fmla="*/ 28 h 28"/>
                <a:gd name="T22" fmla="*/ 0 w 18"/>
                <a:gd name="T23" fmla="*/ 18 h 28"/>
                <a:gd name="T24" fmla="*/ 14 w 18"/>
                <a:gd name="T25" fmla="*/ 18 h 28"/>
                <a:gd name="T26" fmla="*/ 9 w 18"/>
                <a:gd name="T27" fmla="*/ 11 h 28"/>
                <a:gd name="T28" fmla="*/ 4 w 18"/>
                <a:gd name="T29" fmla="*/ 18 h 28"/>
                <a:gd name="T30" fmla="*/ 9 w 18"/>
                <a:gd name="T31" fmla="*/ 24 h 28"/>
                <a:gd name="T32" fmla="*/ 14 w 18"/>
                <a:gd name="T3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0" y="18"/>
                  </a:moveTo>
                  <a:cubicBezTo>
                    <a:pt x="0" y="12"/>
                    <a:pt x="3" y="8"/>
                    <a:pt x="9" y="8"/>
                  </a:cubicBezTo>
                  <a:cubicBezTo>
                    <a:pt x="11" y="8"/>
                    <a:pt x="13" y="9"/>
                    <a:pt x="14" y="10"/>
                  </a:cubicBezTo>
                  <a:cubicBezTo>
                    <a:pt x="14" y="9"/>
                    <a:pt x="14" y="9"/>
                    <a:pt x="14" y="9"/>
                  </a:cubicBezTo>
                  <a:cubicBezTo>
                    <a:pt x="14" y="0"/>
                    <a:pt x="14" y="0"/>
                    <a:pt x="14" y="0"/>
                  </a:cubicBezTo>
                  <a:cubicBezTo>
                    <a:pt x="18" y="0"/>
                    <a:pt x="18" y="0"/>
                    <a:pt x="18" y="0"/>
                  </a:cubicBezTo>
                  <a:cubicBezTo>
                    <a:pt x="18" y="28"/>
                    <a:pt x="18" y="28"/>
                    <a:pt x="18" y="28"/>
                  </a:cubicBezTo>
                  <a:cubicBezTo>
                    <a:pt x="14" y="28"/>
                    <a:pt x="14" y="28"/>
                    <a:pt x="14" y="28"/>
                  </a:cubicBezTo>
                  <a:cubicBezTo>
                    <a:pt x="14" y="27"/>
                    <a:pt x="14" y="27"/>
                    <a:pt x="14" y="27"/>
                  </a:cubicBezTo>
                  <a:cubicBezTo>
                    <a:pt x="14" y="25"/>
                    <a:pt x="14" y="25"/>
                    <a:pt x="14" y="25"/>
                  </a:cubicBezTo>
                  <a:cubicBezTo>
                    <a:pt x="13" y="27"/>
                    <a:pt x="11" y="28"/>
                    <a:pt x="9" y="28"/>
                  </a:cubicBezTo>
                  <a:cubicBezTo>
                    <a:pt x="3" y="28"/>
                    <a:pt x="0" y="24"/>
                    <a:pt x="0" y="18"/>
                  </a:cubicBezTo>
                  <a:close/>
                  <a:moveTo>
                    <a:pt x="14" y="18"/>
                  </a:moveTo>
                  <a:cubicBezTo>
                    <a:pt x="14" y="14"/>
                    <a:pt x="12" y="11"/>
                    <a:pt x="9" y="11"/>
                  </a:cubicBezTo>
                  <a:cubicBezTo>
                    <a:pt x="6" y="11"/>
                    <a:pt x="4" y="14"/>
                    <a:pt x="4" y="18"/>
                  </a:cubicBezTo>
                  <a:cubicBezTo>
                    <a:pt x="4" y="22"/>
                    <a:pt x="6" y="24"/>
                    <a:pt x="9" y="24"/>
                  </a:cubicBezTo>
                  <a:cubicBezTo>
                    <a:pt x="12" y="24"/>
                    <a:pt x="14" y="22"/>
                    <a:pt x="14" y="18"/>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29" name="Freeform 23">
              <a:extLst>
                <a:ext uri="{FF2B5EF4-FFF2-40B4-BE49-F238E27FC236}">
                  <a16:creationId xmlns:a16="http://schemas.microsoft.com/office/drawing/2014/main" id="{479956BC-0A47-48B9-91A4-66956B2FEA47}"/>
                </a:ext>
              </a:extLst>
            </p:cNvPr>
            <p:cNvSpPr>
              <a:spLocks noEditPoints="1"/>
            </p:cNvSpPr>
            <p:nvPr userDrawn="1"/>
          </p:nvSpPr>
          <p:spPr bwMode="auto">
            <a:xfrm>
              <a:off x="3266" y="927"/>
              <a:ext cx="94" cy="144"/>
            </a:xfrm>
            <a:custGeom>
              <a:avLst/>
              <a:gdLst>
                <a:gd name="T0" fmla="*/ 0 w 20"/>
                <a:gd name="T1" fmla="*/ 0 h 27"/>
                <a:gd name="T2" fmla="*/ 9 w 20"/>
                <a:gd name="T3" fmla="*/ 0 h 27"/>
                <a:gd name="T4" fmla="*/ 17 w 20"/>
                <a:gd name="T5" fmla="*/ 7 h 27"/>
                <a:gd name="T6" fmla="*/ 12 w 20"/>
                <a:gd name="T7" fmla="*/ 14 h 27"/>
                <a:gd name="T8" fmla="*/ 20 w 20"/>
                <a:gd name="T9" fmla="*/ 27 h 27"/>
                <a:gd name="T10" fmla="*/ 15 w 20"/>
                <a:gd name="T11" fmla="*/ 27 h 27"/>
                <a:gd name="T12" fmla="*/ 7 w 20"/>
                <a:gd name="T13" fmla="*/ 15 h 27"/>
                <a:gd name="T14" fmla="*/ 4 w 20"/>
                <a:gd name="T15" fmla="*/ 15 h 27"/>
                <a:gd name="T16" fmla="*/ 4 w 20"/>
                <a:gd name="T17" fmla="*/ 27 h 27"/>
                <a:gd name="T18" fmla="*/ 0 w 20"/>
                <a:gd name="T19" fmla="*/ 27 h 27"/>
                <a:gd name="T20" fmla="*/ 0 w 20"/>
                <a:gd name="T21" fmla="*/ 0 h 27"/>
                <a:gd name="T22" fmla="*/ 9 w 20"/>
                <a:gd name="T23" fmla="*/ 11 h 27"/>
                <a:gd name="T24" fmla="*/ 13 w 20"/>
                <a:gd name="T25" fmla="*/ 7 h 27"/>
                <a:gd name="T26" fmla="*/ 9 w 20"/>
                <a:gd name="T27" fmla="*/ 4 h 27"/>
                <a:gd name="T28" fmla="*/ 4 w 20"/>
                <a:gd name="T29" fmla="*/ 4 h 27"/>
                <a:gd name="T30" fmla="*/ 4 w 20"/>
                <a:gd name="T31" fmla="*/ 11 h 27"/>
                <a:gd name="T32" fmla="*/ 9 w 20"/>
                <a:gd name="T3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7">
                  <a:moveTo>
                    <a:pt x="0" y="0"/>
                  </a:moveTo>
                  <a:cubicBezTo>
                    <a:pt x="9" y="0"/>
                    <a:pt x="9" y="0"/>
                    <a:pt x="9" y="0"/>
                  </a:cubicBezTo>
                  <a:cubicBezTo>
                    <a:pt x="14" y="0"/>
                    <a:pt x="17" y="3"/>
                    <a:pt x="17" y="7"/>
                  </a:cubicBezTo>
                  <a:cubicBezTo>
                    <a:pt x="17" y="11"/>
                    <a:pt x="15" y="13"/>
                    <a:pt x="12" y="14"/>
                  </a:cubicBezTo>
                  <a:cubicBezTo>
                    <a:pt x="20" y="27"/>
                    <a:pt x="20" y="27"/>
                    <a:pt x="20" y="27"/>
                  </a:cubicBezTo>
                  <a:cubicBezTo>
                    <a:pt x="15" y="27"/>
                    <a:pt x="15" y="27"/>
                    <a:pt x="15" y="27"/>
                  </a:cubicBezTo>
                  <a:cubicBezTo>
                    <a:pt x="7" y="15"/>
                    <a:pt x="7" y="15"/>
                    <a:pt x="7" y="15"/>
                  </a:cubicBezTo>
                  <a:cubicBezTo>
                    <a:pt x="4" y="15"/>
                    <a:pt x="4" y="15"/>
                    <a:pt x="4" y="15"/>
                  </a:cubicBezTo>
                  <a:cubicBezTo>
                    <a:pt x="4" y="27"/>
                    <a:pt x="4" y="27"/>
                    <a:pt x="4" y="27"/>
                  </a:cubicBezTo>
                  <a:cubicBezTo>
                    <a:pt x="0" y="27"/>
                    <a:pt x="0" y="27"/>
                    <a:pt x="0" y="27"/>
                  </a:cubicBezTo>
                  <a:lnTo>
                    <a:pt x="0" y="0"/>
                  </a:lnTo>
                  <a:close/>
                  <a:moveTo>
                    <a:pt x="9" y="11"/>
                  </a:moveTo>
                  <a:cubicBezTo>
                    <a:pt x="11" y="11"/>
                    <a:pt x="13" y="10"/>
                    <a:pt x="13" y="7"/>
                  </a:cubicBezTo>
                  <a:cubicBezTo>
                    <a:pt x="13" y="5"/>
                    <a:pt x="11" y="4"/>
                    <a:pt x="9" y="4"/>
                  </a:cubicBezTo>
                  <a:cubicBezTo>
                    <a:pt x="4" y="4"/>
                    <a:pt x="4" y="4"/>
                    <a:pt x="4" y="4"/>
                  </a:cubicBezTo>
                  <a:cubicBezTo>
                    <a:pt x="4" y="11"/>
                    <a:pt x="4" y="11"/>
                    <a:pt x="4" y="11"/>
                  </a:cubicBezTo>
                  <a:lnTo>
                    <a:pt x="9" y="11"/>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0" name="Freeform 24">
              <a:extLst>
                <a:ext uri="{FF2B5EF4-FFF2-40B4-BE49-F238E27FC236}">
                  <a16:creationId xmlns:a16="http://schemas.microsoft.com/office/drawing/2014/main" id="{886C67A7-D1FD-451C-9F0C-F0FF61AD24B2}"/>
                </a:ext>
              </a:extLst>
            </p:cNvPr>
            <p:cNvSpPr>
              <a:spLocks noEditPoints="1"/>
            </p:cNvSpPr>
            <p:nvPr userDrawn="1"/>
          </p:nvSpPr>
          <p:spPr bwMode="auto">
            <a:xfrm>
              <a:off x="3365" y="965"/>
              <a:ext cx="85" cy="106"/>
            </a:xfrm>
            <a:custGeom>
              <a:avLst/>
              <a:gdLst>
                <a:gd name="T0" fmla="*/ 18 w 18"/>
                <a:gd name="T1" fmla="*/ 11 h 20"/>
                <a:gd name="T2" fmla="*/ 4 w 18"/>
                <a:gd name="T3" fmla="*/ 11 h 20"/>
                <a:gd name="T4" fmla="*/ 10 w 18"/>
                <a:gd name="T5" fmla="*/ 16 h 20"/>
                <a:gd name="T6" fmla="*/ 15 w 18"/>
                <a:gd name="T7" fmla="*/ 13 h 20"/>
                <a:gd name="T8" fmla="*/ 18 w 18"/>
                <a:gd name="T9" fmla="*/ 14 h 20"/>
                <a:gd name="T10" fmla="*/ 9 w 18"/>
                <a:gd name="T11" fmla="*/ 20 h 20"/>
                <a:gd name="T12" fmla="*/ 0 w 18"/>
                <a:gd name="T13" fmla="*/ 10 h 20"/>
                <a:gd name="T14" fmla="*/ 9 w 18"/>
                <a:gd name="T15" fmla="*/ 0 h 20"/>
                <a:gd name="T16" fmla="*/ 18 w 18"/>
                <a:gd name="T17" fmla="*/ 9 h 20"/>
                <a:gd name="T18" fmla="*/ 18 w 18"/>
                <a:gd name="T19" fmla="*/ 11 h 20"/>
                <a:gd name="T20" fmla="*/ 14 w 18"/>
                <a:gd name="T21" fmla="*/ 8 h 20"/>
                <a:gd name="T22" fmla="*/ 9 w 18"/>
                <a:gd name="T23" fmla="*/ 3 h 20"/>
                <a:gd name="T24" fmla="*/ 5 w 18"/>
                <a:gd name="T25" fmla="*/ 8 h 20"/>
                <a:gd name="T26" fmla="*/ 14 w 18"/>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0">
                  <a:moveTo>
                    <a:pt x="18" y="11"/>
                  </a:moveTo>
                  <a:cubicBezTo>
                    <a:pt x="4" y="11"/>
                    <a:pt x="4" y="11"/>
                    <a:pt x="4" y="11"/>
                  </a:cubicBezTo>
                  <a:cubicBezTo>
                    <a:pt x="5" y="14"/>
                    <a:pt x="7" y="16"/>
                    <a:pt x="10" y="16"/>
                  </a:cubicBezTo>
                  <a:cubicBezTo>
                    <a:pt x="12" y="16"/>
                    <a:pt x="13" y="15"/>
                    <a:pt x="15" y="13"/>
                  </a:cubicBezTo>
                  <a:cubicBezTo>
                    <a:pt x="18" y="14"/>
                    <a:pt x="18" y="14"/>
                    <a:pt x="18" y="14"/>
                  </a:cubicBezTo>
                  <a:cubicBezTo>
                    <a:pt x="16" y="18"/>
                    <a:pt x="14" y="20"/>
                    <a:pt x="9" y="20"/>
                  </a:cubicBezTo>
                  <a:cubicBezTo>
                    <a:pt x="3" y="20"/>
                    <a:pt x="0" y="15"/>
                    <a:pt x="0" y="10"/>
                  </a:cubicBezTo>
                  <a:cubicBezTo>
                    <a:pt x="0" y="5"/>
                    <a:pt x="3" y="0"/>
                    <a:pt x="9" y="0"/>
                  </a:cubicBezTo>
                  <a:cubicBezTo>
                    <a:pt x="15" y="0"/>
                    <a:pt x="18" y="5"/>
                    <a:pt x="18" y="9"/>
                  </a:cubicBezTo>
                  <a:lnTo>
                    <a:pt x="18" y="11"/>
                  </a:lnTo>
                  <a:close/>
                  <a:moveTo>
                    <a:pt x="14" y="8"/>
                  </a:moveTo>
                  <a:cubicBezTo>
                    <a:pt x="14" y="5"/>
                    <a:pt x="12" y="3"/>
                    <a:pt x="9" y="3"/>
                  </a:cubicBezTo>
                  <a:cubicBezTo>
                    <a:pt x="7" y="3"/>
                    <a:pt x="5" y="5"/>
                    <a:pt x="5" y="8"/>
                  </a:cubicBezTo>
                  <a:lnTo>
                    <a:pt x="14" y="8"/>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1" name="Freeform 25">
              <a:extLst>
                <a:ext uri="{FF2B5EF4-FFF2-40B4-BE49-F238E27FC236}">
                  <a16:creationId xmlns:a16="http://schemas.microsoft.com/office/drawing/2014/main" id="{E88E32A1-5691-4FB4-880A-B6FAFE6D0F27}"/>
                </a:ext>
              </a:extLst>
            </p:cNvPr>
            <p:cNvSpPr>
              <a:spLocks/>
            </p:cNvSpPr>
            <p:nvPr userDrawn="1"/>
          </p:nvSpPr>
          <p:spPr bwMode="auto">
            <a:xfrm>
              <a:off x="3464" y="965"/>
              <a:ext cx="67" cy="106"/>
            </a:xfrm>
            <a:custGeom>
              <a:avLst/>
              <a:gdLst>
                <a:gd name="T0" fmla="*/ 0 w 14"/>
                <a:gd name="T1" fmla="*/ 15 h 20"/>
                <a:gd name="T2" fmla="*/ 3 w 14"/>
                <a:gd name="T3" fmla="*/ 13 h 20"/>
                <a:gd name="T4" fmla="*/ 8 w 14"/>
                <a:gd name="T5" fmla="*/ 16 h 20"/>
                <a:gd name="T6" fmla="*/ 10 w 14"/>
                <a:gd name="T7" fmla="*/ 14 h 20"/>
                <a:gd name="T8" fmla="*/ 6 w 14"/>
                <a:gd name="T9" fmla="*/ 11 h 20"/>
                <a:gd name="T10" fmla="*/ 1 w 14"/>
                <a:gd name="T11" fmla="*/ 5 h 20"/>
                <a:gd name="T12" fmla="*/ 7 w 14"/>
                <a:gd name="T13" fmla="*/ 0 h 20"/>
                <a:gd name="T14" fmla="*/ 13 w 14"/>
                <a:gd name="T15" fmla="*/ 3 h 20"/>
                <a:gd name="T16" fmla="*/ 11 w 14"/>
                <a:gd name="T17" fmla="*/ 5 h 20"/>
                <a:gd name="T18" fmla="*/ 7 w 14"/>
                <a:gd name="T19" fmla="*/ 3 h 20"/>
                <a:gd name="T20" fmla="*/ 5 w 14"/>
                <a:gd name="T21" fmla="*/ 5 h 20"/>
                <a:gd name="T22" fmla="*/ 9 w 14"/>
                <a:gd name="T23" fmla="*/ 8 h 20"/>
                <a:gd name="T24" fmla="*/ 14 w 14"/>
                <a:gd name="T25" fmla="*/ 14 h 20"/>
                <a:gd name="T26" fmla="*/ 8 w 14"/>
                <a:gd name="T27" fmla="*/ 20 h 20"/>
                <a:gd name="T28" fmla="*/ 0 w 14"/>
                <a:gd name="T2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0">
                  <a:moveTo>
                    <a:pt x="0" y="15"/>
                  </a:moveTo>
                  <a:cubicBezTo>
                    <a:pt x="3" y="13"/>
                    <a:pt x="3" y="13"/>
                    <a:pt x="3" y="13"/>
                  </a:cubicBezTo>
                  <a:cubicBezTo>
                    <a:pt x="4" y="15"/>
                    <a:pt x="5" y="16"/>
                    <a:pt x="8" y="16"/>
                  </a:cubicBezTo>
                  <a:cubicBezTo>
                    <a:pt x="9" y="16"/>
                    <a:pt x="10" y="16"/>
                    <a:pt x="10" y="14"/>
                  </a:cubicBezTo>
                  <a:cubicBezTo>
                    <a:pt x="10" y="13"/>
                    <a:pt x="8" y="12"/>
                    <a:pt x="6" y="11"/>
                  </a:cubicBezTo>
                  <a:cubicBezTo>
                    <a:pt x="3" y="10"/>
                    <a:pt x="1" y="8"/>
                    <a:pt x="1" y="5"/>
                  </a:cubicBezTo>
                  <a:cubicBezTo>
                    <a:pt x="1" y="2"/>
                    <a:pt x="4" y="0"/>
                    <a:pt x="7" y="0"/>
                  </a:cubicBezTo>
                  <a:cubicBezTo>
                    <a:pt x="10" y="0"/>
                    <a:pt x="12" y="1"/>
                    <a:pt x="13" y="3"/>
                  </a:cubicBezTo>
                  <a:cubicBezTo>
                    <a:pt x="11" y="5"/>
                    <a:pt x="11" y="5"/>
                    <a:pt x="11" y="5"/>
                  </a:cubicBezTo>
                  <a:cubicBezTo>
                    <a:pt x="10" y="4"/>
                    <a:pt x="9" y="3"/>
                    <a:pt x="7" y="3"/>
                  </a:cubicBezTo>
                  <a:cubicBezTo>
                    <a:pt x="6" y="3"/>
                    <a:pt x="5" y="4"/>
                    <a:pt x="5" y="5"/>
                  </a:cubicBezTo>
                  <a:cubicBezTo>
                    <a:pt x="5" y="6"/>
                    <a:pt x="6" y="7"/>
                    <a:pt x="9" y="8"/>
                  </a:cubicBezTo>
                  <a:cubicBezTo>
                    <a:pt x="12" y="9"/>
                    <a:pt x="14" y="11"/>
                    <a:pt x="14" y="14"/>
                  </a:cubicBezTo>
                  <a:cubicBezTo>
                    <a:pt x="14" y="18"/>
                    <a:pt x="11" y="20"/>
                    <a:pt x="8" y="20"/>
                  </a:cubicBezTo>
                  <a:cubicBezTo>
                    <a:pt x="3" y="20"/>
                    <a:pt x="1" y="17"/>
                    <a:pt x="0" y="15"/>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2" name="Freeform 26">
              <a:extLst>
                <a:ext uri="{FF2B5EF4-FFF2-40B4-BE49-F238E27FC236}">
                  <a16:creationId xmlns:a16="http://schemas.microsoft.com/office/drawing/2014/main" id="{B2A820F3-97FC-4BDC-9FB0-9406466687E1}"/>
                </a:ext>
              </a:extLst>
            </p:cNvPr>
            <p:cNvSpPr>
              <a:spLocks noEditPoints="1"/>
            </p:cNvSpPr>
            <p:nvPr userDrawn="1"/>
          </p:nvSpPr>
          <p:spPr bwMode="auto">
            <a:xfrm>
              <a:off x="3545" y="965"/>
              <a:ext cx="85" cy="106"/>
            </a:xfrm>
            <a:custGeom>
              <a:avLst/>
              <a:gdLst>
                <a:gd name="T0" fmla="*/ 18 w 18"/>
                <a:gd name="T1" fmla="*/ 11 h 20"/>
                <a:gd name="T2" fmla="*/ 4 w 18"/>
                <a:gd name="T3" fmla="*/ 11 h 20"/>
                <a:gd name="T4" fmla="*/ 9 w 18"/>
                <a:gd name="T5" fmla="*/ 16 h 20"/>
                <a:gd name="T6" fmla="*/ 14 w 18"/>
                <a:gd name="T7" fmla="*/ 13 h 20"/>
                <a:gd name="T8" fmla="*/ 17 w 18"/>
                <a:gd name="T9" fmla="*/ 14 h 20"/>
                <a:gd name="T10" fmla="*/ 9 w 18"/>
                <a:gd name="T11" fmla="*/ 20 h 20"/>
                <a:gd name="T12" fmla="*/ 0 w 18"/>
                <a:gd name="T13" fmla="*/ 10 h 20"/>
                <a:gd name="T14" fmla="*/ 9 w 18"/>
                <a:gd name="T15" fmla="*/ 0 h 20"/>
                <a:gd name="T16" fmla="*/ 18 w 18"/>
                <a:gd name="T17" fmla="*/ 9 h 20"/>
                <a:gd name="T18" fmla="*/ 18 w 18"/>
                <a:gd name="T19" fmla="*/ 11 h 20"/>
                <a:gd name="T20" fmla="*/ 14 w 18"/>
                <a:gd name="T21" fmla="*/ 8 h 20"/>
                <a:gd name="T22" fmla="*/ 9 w 18"/>
                <a:gd name="T23" fmla="*/ 3 h 20"/>
                <a:gd name="T24" fmla="*/ 4 w 18"/>
                <a:gd name="T25" fmla="*/ 8 h 20"/>
                <a:gd name="T26" fmla="*/ 14 w 18"/>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0">
                  <a:moveTo>
                    <a:pt x="18" y="11"/>
                  </a:moveTo>
                  <a:cubicBezTo>
                    <a:pt x="4" y="11"/>
                    <a:pt x="4" y="11"/>
                    <a:pt x="4" y="11"/>
                  </a:cubicBezTo>
                  <a:cubicBezTo>
                    <a:pt x="4" y="14"/>
                    <a:pt x="6" y="16"/>
                    <a:pt x="9" y="16"/>
                  </a:cubicBezTo>
                  <a:cubicBezTo>
                    <a:pt x="11" y="16"/>
                    <a:pt x="13" y="15"/>
                    <a:pt x="14" y="13"/>
                  </a:cubicBezTo>
                  <a:cubicBezTo>
                    <a:pt x="17" y="14"/>
                    <a:pt x="17" y="14"/>
                    <a:pt x="17" y="14"/>
                  </a:cubicBezTo>
                  <a:cubicBezTo>
                    <a:pt x="16" y="18"/>
                    <a:pt x="13" y="20"/>
                    <a:pt x="9" y="20"/>
                  </a:cubicBezTo>
                  <a:cubicBezTo>
                    <a:pt x="3" y="20"/>
                    <a:pt x="0" y="15"/>
                    <a:pt x="0" y="10"/>
                  </a:cubicBezTo>
                  <a:cubicBezTo>
                    <a:pt x="0" y="5"/>
                    <a:pt x="3" y="0"/>
                    <a:pt x="9" y="0"/>
                  </a:cubicBezTo>
                  <a:cubicBezTo>
                    <a:pt x="15" y="0"/>
                    <a:pt x="18" y="5"/>
                    <a:pt x="18" y="9"/>
                  </a:cubicBezTo>
                  <a:lnTo>
                    <a:pt x="18" y="11"/>
                  </a:lnTo>
                  <a:close/>
                  <a:moveTo>
                    <a:pt x="14" y="8"/>
                  </a:moveTo>
                  <a:cubicBezTo>
                    <a:pt x="13" y="5"/>
                    <a:pt x="12" y="3"/>
                    <a:pt x="9" y="3"/>
                  </a:cubicBezTo>
                  <a:cubicBezTo>
                    <a:pt x="7" y="3"/>
                    <a:pt x="5" y="5"/>
                    <a:pt x="4" y="8"/>
                  </a:cubicBezTo>
                  <a:lnTo>
                    <a:pt x="14" y="8"/>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3" name="Freeform 27">
              <a:extLst>
                <a:ext uri="{FF2B5EF4-FFF2-40B4-BE49-F238E27FC236}">
                  <a16:creationId xmlns:a16="http://schemas.microsoft.com/office/drawing/2014/main" id="{BF2F48BA-ECAE-4863-BC91-EA9C08DF748E}"/>
                </a:ext>
              </a:extLst>
            </p:cNvPr>
            <p:cNvSpPr>
              <a:spLocks noEditPoints="1"/>
            </p:cNvSpPr>
            <p:nvPr userDrawn="1"/>
          </p:nvSpPr>
          <p:spPr bwMode="auto">
            <a:xfrm>
              <a:off x="3644" y="965"/>
              <a:ext cx="76" cy="106"/>
            </a:xfrm>
            <a:custGeom>
              <a:avLst/>
              <a:gdLst>
                <a:gd name="T0" fmla="*/ 0 w 16"/>
                <a:gd name="T1" fmla="*/ 14 h 20"/>
                <a:gd name="T2" fmla="*/ 8 w 16"/>
                <a:gd name="T3" fmla="*/ 8 h 20"/>
                <a:gd name="T4" fmla="*/ 12 w 16"/>
                <a:gd name="T5" fmla="*/ 8 h 20"/>
                <a:gd name="T6" fmla="*/ 12 w 16"/>
                <a:gd name="T7" fmla="*/ 7 h 20"/>
                <a:gd name="T8" fmla="*/ 8 w 16"/>
                <a:gd name="T9" fmla="*/ 3 h 20"/>
                <a:gd name="T10" fmla="*/ 4 w 16"/>
                <a:gd name="T11" fmla="*/ 6 h 20"/>
                <a:gd name="T12" fmla="*/ 1 w 16"/>
                <a:gd name="T13" fmla="*/ 5 h 20"/>
                <a:gd name="T14" fmla="*/ 8 w 16"/>
                <a:gd name="T15" fmla="*/ 0 h 20"/>
                <a:gd name="T16" fmla="*/ 16 w 16"/>
                <a:gd name="T17" fmla="*/ 8 h 20"/>
                <a:gd name="T18" fmla="*/ 16 w 16"/>
                <a:gd name="T19" fmla="*/ 20 h 20"/>
                <a:gd name="T20" fmla="*/ 13 w 16"/>
                <a:gd name="T21" fmla="*/ 20 h 20"/>
                <a:gd name="T22" fmla="*/ 12 w 16"/>
                <a:gd name="T23" fmla="*/ 17 h 20"/>
                <a:gd name="T24" fmla="*/ 6 w 16"/>
                <a:gd name="T25" fmla="*/ 20 h 20"/>
                <a:gd name="T26" fmla="*/ 0 w 16"/>
                <a:gd name="T27" fmla="*/ 14 h 20"/>
                <a:gd name="T28" fmla="*/ 12 w 16"/>
                <a:gd name="T29" fmla="*/ 12 h 20"/>
                <a:gd name="T30" fmla="*/ 12 w 16"/>
                <a:gd name="T31" fmla="*/ 11 h 20"/>
                <a:gd name="T32" fmla="*/ 9 w 16"/>
                <a:gd name="T33" fmla="*/ 11 h 20"/>
                <a:gd name="T34" fmla="*/ 4 w 16"/>
                <a:gd name="T35" fmla="*/ 14 h 20"/>
                <a:gd name="T36" fmla="*/ 7 w 16"/>
                <a:gd name="T37" fmla="*/ 16 h 20"/>
                <a:gd name="T38" fmla="*/ 12 w 16"/>
                <a:gd name="T3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0">
                  <a:moveTo>
                    <a:pt x="0" y="14"/>
                  </a:moveTo>
                  <a:cubicBezTo>
                    <a:pt x="0" y="10"/>
                    <a:pt x="3" y="8"/>
                    <a:pt x="8" y="8"/>
                  </a:cubicBezTo>
                  <a:cubicBezTo>
                    <a:pt x="12" y="8"/>
                    <a:pt x="12" y="8"/>
                    <a:pt x="12" y="8"/>
                  </a:cubicBezTo>
                  <a:cubicBezTo>
                    <a:pt x="12" y="7"/>
                    <a:pt x="12" y="7"/>
                    <a:pt x="12" y="7"/>
                  </a:cubicBezTo>
                  <a:cubicBezTo>
                    <a:pt x="12" y="4"/>
                    <a:pt x="10" y="3"/>
                    <a:pt x="8" y="3"/>
                  </a:cubicBezTo>
                  <a:cubicBezTo>
                    <a:pt x="6" y="3"/>
                    <a:pt x="5" y="4"/>
                    <a:pt x="4" y="6"/>
                  </a:cubicBezTo>
                  <a:cubicBezTo>
                    <a:pt x="1" y="5"/>
                    <a:pt x="1" y="5"/>
                    <a:pt x="1" y="5"/>
                  </a:cubicBezTo>
                  <a:cubicBezTo>
                    <a:pt x="1" y="2"/>
                    <a:pt x="4" y="0"/>
                    <a:pt x="8" y="0"/>
                  </a:cubicBezTo>
                  <a:cubicBezTo>
                    <a:pt x="13" y="0"/>
                    <a:pt x="16" y="3"/>
                    <a:pt x="16" y="8"/>
                  </a:cubicBezTo>
                  <a:cubicBezTo>
                    <a:pt x="16" y="20"/>
                    <a:pt x="16" y="20"/>
                    <a:pt x="16" y="20"/>
                  </a:cubicBezTo>
                  <a:cubicBezTo>
                    <a:pt x="13" y="20"/>
                    <a:pt x="13" y="20"/>
                    <a:pt x="13" y="20"/>
                  </a:cubicBezTo>
                  <a:cubicBezTo>
                    <a:pt x="12" y="17"/>
                    <a:pt x="12" y="17"/>
                    <a:pt x="12" y="17"/>
                  </a:cubicBezTo>
                  <a:cubicBezTo>
                    <a:pt x="11" y="19"/>
                    <a:pt x="9" y="20"/>
                    <a:pt x="6" y="20"/>
                  </a:cubicBezTo>
                  <a:cubicBezTo>
                    <a:pt x="3" y="20"/>
                    <a:pt x="0" y="18"/>
                    <a:pt x="0" y="14"/>
                  </a:cubicBezTo>
                  <a:close/>
                  <a:moveTo>
                    <a:pt x="12" y="12"/>
                  </a:moveTo>
                  <a:cubicBezTo>
                    <a:pt x="12" y="11"/>
                    <a:pt x="12" y="11"/>
                    <a:pt x="12" y="11"/>
                  </a:cubicBezTo>
                  <a:cubicBezTo>
                    <a:pt x="9" y="11"/>
                    <a:pt x="9" y="11"/>
                    <a:pt x="9" y="11"/>
                  </a:cubicBezTo>
                  <a:cubicBezTo>
                    <a:pt x="6" y="11"/>
                    <a:pt x="4" y="12"/>
                    <a:pt x="4" y="14"/>
                  </a:cubicBezTo>
                  <a:cubicBezTo>
                    <a:pt x="4" y="16"/>
                    <a:pt x="5" y="16"/>
                    <a:pt x="7" y="16"/>
                  </a:cubicBezTo>
                  <a:cubicBezTo>
                    <a:pt x="9" y="16"/>
                    <a:pt x="12" y="15"/>
                    <a:pt x="12" y="12"/>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4" name="Freeform 28">
              <a:extLst>
                <a:ext uri="{FF2B5EF4-FFF2-40B4-BE49-F238E27FC236}">
                  <a16:creationId xmlns:a16="http://schemas.microsoft.com/office/drawing/2014/main" id="{F0870F6E-6092-48E3-AAAE-13E36948E533}"/>
                </a:ext>
              </a:extLst>
            </p:cNvPr>
            <p:cNvSpPr>
              <a:spLocks/>
            </p:cNvSpPr>
            <p:nvPr userDrawn="1"/>
          </p:nvSpPr>
          <p:spPr bwMode="auto">
            <a:xfrm>
              <a:off x="3743" y="965"/>
              <a:ext cx="57" cy="106"/>
            </a:xfrm>
            <a:custGeom>
              <a:avLst/>
              <a:gdLst>
                <a:gd name="T0" fmla="*/ 0 w 12"/>
                <a:gd name="T1" fmla="*/ 0 h 20"/>
                <a:gd name="T2" fmla="*/ 4 w 12"/>
                <a:gd name="T3" fmla="*/ 0 h 20"/>
                <a:gd name="T4" fmla="*/ 4 w 12"/>
                <a:gd name="T5" fmla="*/ 3 h 20"/>
                <a:gd name="T6" fmla="*/ 10 w 12"/>
                <a:gd name="T7" fmla="*/ 0 h 20"/>
                <a:gd name="T8" fmla="*/ 12 w 12"/>
                <a:gd name="T9" fmla="*/ 0 h 20"/>
                <a:gd name="T10" fmla="*/ 12 w 12"/>
                <a:gd name="T11" fmla="*/ 4 h 20"/>
                <a:gd name="T12" fmla="*/ 9 w 12"/>
                <a:gd name="T13" fmla="*/ 4 h 20"/>
                <a:gd name="T14" fmla="*/ 4 w 12"/>
                <a:gd name="T15" fmla="*/ 13 h 20"/>
                <a:gd name="T16" fmla="*/ 4 w 12"/>
                <a:gd name="T17" fmla="*/ 20 h 20"/>
                <a:gd name="T18" fmla="*/ 0 w 12"/>
                <a:gd name="T19" fmla="*/ 20 h 20"/>
                <a:gd name="T20" fmla="*/ 0 w 12"/>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0">
                  <a:moveTo>
                    <a:pt x="0" y="0"/>
                  </a:moveTo>
                  <a:cubicBezTo>
                    <a:pt x="4" y="0"/>
                    <a:pt x="4" y="0"/>
                    <a:pt x="4" y="0"/>
                  </a:cubicBezTo>
                  <a:cubicBezTo>
                    <a:pt x="4" y="3"/>
                    <a:pt x="4" y="3"/>
                    <a:pt x="4" y="3"/>
                  </a:cubicBezTo>
                  <a:cubicBezTo>
                    <a:pt x="5" y="1"/>
                    <a:pt x="7" y="0"/>
                    <a:pt x="10" y="0"/>
                  </a:cubicBezTo>
                  <a:cubicBezTo>
                    <a:pt x="11" y="0"/>
                    <a:pt x="12" y="0"/>
                    <a:pt x="12" y="0"/>
                  </a:cubicBezTo>
                  <a:cubicBezTo>
                    <a:pt x="12" y="4"/>
                    <a:pt x="12" y="4"/>
                    <a:pt x="12" y="4"/>
                  </a:cubicBezTo>
                  <a:cubicBezTo>
                    <a:pt x="11" y="4"/>
                    <a:pt x="10" y="4"/>
                    <a:pt x="9" y="4"/>
                  </a:cubicBezTo>
                  <a:cubicBezTo>
                    <a:pt x="7" y="4"/>
                    <a:pt x="4" y="6"/>
                    <a:pt x="4" y="13"/>
                  </a:cubicBezTo>
                  <a:cubicBezTo>
                    <a:pt x="4" y="20"/>
                    <a:pt x="4" y="20"/>
                    <a:pt x="4"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5" name="Freeform 29">
              <a:extLst>
                <a:ext uri="{FF2B5EF4-FFF2-40B4-BE49-F238E27FC236}">
                  <a16:creationId xmlns:a16="http://schemas.microsoft.com/office/drawing/2014/main" id="{BE3218D1-5EBA-4DC8-820E-99221512684E}"/>
                </a:ext>
              </a:extLst>
            </p:cNvPr>
            <p:cNvSpPr>
              <a:spLocks/>
            </p:cNvSpPr>
            <p:nvPr userDrawn="1"/>
          </p:nvSpPr>
          <p:spPr bwMode="auto">
            <a:xfrm>
              <a:off x="3810" y="965"/>
              <a:ext cx="80" cy="106"/>
            </a:xfrm>
            <a:custGeom>
              <a:avLst/>
              <a:gdLst>
                <a:gd name="T0" fmla="*/ 0 w 17"/>
                <a:gd name="T1" fmla="*/ 10 h 20"/>
                <a:gd name="T2" fmla="*/ 9 w 17"/>
                <a:gd name="T3" fmla="*/ 0 h 20"/>
                <a:gd name="T4" fmla="*/ 17 w 17"/>
                <a:gd name="T5" fmla="*/ 5 h 20"/>
                <a:gd name="T6" fmla="*/ 14 w 17"/>
                <a:gd name="T7" fmla="*/ 7 h 20"/>
                <a:gd name="T8" fmla="*/ 9 w 17"/>
                <a:gd name="T9" fmla="*/ 3 h 20"/>
                <a:gd name="T10" fmla="*/ 4 w 17"/>
                <a:gd name="T11" fmla="*/ 10 h 20"/>
                <a:gd name="T12" fmla="*/ 9 w 17"/>
                <a:gd name="T13" fmla="*/ 16 h 20"/>
                <a:gd name="T14" fmla="*/ 14 w 17"/>
                <a:gd name="T15" fmla="*/ 13 h 20"/>
                <a:gd name="T16" fmla="*/ 17 w 17"/>
                <a:gd name="T17" fmla="*/ 14 h 20"/>
                <a:gd name="T18" fmla="*/ 9 w 17"/>
                <a:gd name="T19" fmla="*/ 20 h 20"/>
                <a:gd name="T20" fmla="*/ 0 w 17"/>
                <a:gd name="T2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0">
                  <a:moveTo>
                    <a:pt x="0" y="10"/>
                  </a:moveTo>
                  <a:cubicBezTo>
                    <a:pt x="0" y="5"/>
                    <a:pt x="3" y="0"/>
                    <a:pt x="9" y="0"/>
                  </a:cubicBezTo>
                  <a:cubicBezTo>
                    <a:pt x="13" y="0"/>
                    <a:pt x="16" y="2"/>
                    <a:pt x="17" y="5"/>
                  </a:cubicBezTo>
                  <a:cubicBezTo>
                    <a:pt x="14" y="7"/>
                    <a:pt x="14" y="7"/>
                    <a:pt x="14" y="7"/>
                  </a:cubicBezTo>
                  <a:cubicBezTo>
                    <a:pt x="13" y="5"/>
                    <a:pt x="11" y="3"/>
                    <a:pt x="9" y="3"/>
                  </a:cubicBezTo>
                  <a:cubicBezTo>
                    <a:pt x="6" y="3"/>
                    <a:pt x="4" y="6"/>
                    <a:pt x="4" y="10"/>
                  </a:cubicBezTo>
                  <a:cubicBezTo>
                    <a:pt x="4" y="14"/>
                    <a:pt x="6" y="16"/>
                    <a:pt x="9" y="16"/>
                  </a:cubicBezTo>
                  <a:cubicBezTo>
                    <a:pt x="11" y="16"/>
                    <a:pt x="13" y="15"/>
                    <a:pt x="14" y="13"/>
                  </a:cubicBezTo>
                  <a:cubicBezTo>
                    <a:pt x="17" y="14"/>
                    <a:pt x="17" y="14"/>
                    <a:pt x="17" y="14"/>
                  </a:cubicBezTo>
                  <a:cubicBezTo>
                    <a:pt x="16" y="18"/>
                    <a:pt x="13" y="20"/>
                    <a:pt x="9" y="20"/>
                  </a:cubicBezTo>
                  <a:cubicBezTo>
                    <a:pt x="3" y="20"/>
                    <a:pt x="0" y="15"/>
                    <a:pt x="0" y="10"/>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6" name="Freeform 30">
              <a:extLst>
                <a:ext uri="{FF2B5EF4-FFF2-40B4-BE49-F238E27FC236}">
                  <a16:creationId xmlns:a16="http://schemas.microsoft.com/office/drawing/2014/main" id="{5C05D142-E7C3-4AB5-96EE-F462243D9D57}"/>
                </a:ext>
              </a:extLst>
            </p:cNvPr>
            <p:cNvSpPr>
              <a:spLocks/>
            </p:cNvSpPr>
            <p:nvPr userDrawn="1"/>
          </p:nvSpPr>
          <p:spPr bwMode="auto">
            <a:xfrm>
              <a:off x="3914" y="922"/>
              <a:ext cx="75" cy="149"/>
            </a:xfrm>
            <a:custGeom>
              <a:avLst/>
              <a:gdLst>
                <a:gd name="T0" fmla="*/ 0 w 16"/>
                <a:gd name="T1" fmla="*/ 0 h 28"/>
                <a:gd name="T2" fmla="*/ 4 w 16"/>
                <a:gd name="T3" fmla="*/ 0 h 28"/>
                <a:gd name="T4" fmla="*/ 4 w 16"/>
                <a:gd name="T5" fmla="*/ 12 h 28"/>
                <a:gd name="T6" fmla="*/ 10 w 16"/>
                <a:gd name="T7" fmla="*/ 8 h 28"/>
                <a:gd name="T8" fmla="*/ 16 w 16"/>
                <a:gd name="T9" fmla="*/ 14 h 28"/>
                <a:gd name="T10" fmla="*/ 16 w 16"/>
                <a:gd name="T11" fmla="*/ 28 h 28"/>
                <a:gd name="T12" fmla="*/ 12 w 16"/>
                <a:gd name="T13" fmla="*/ 28 h 28"/>
                <a:gd name="T14" fmla="*/ 12 w 16"/>
                <a:gd name="T15" fmla="*/ 15 h 28"/>
                <a:gd name="T16" fmla="*/ 9 w 16"/>
                <a:gd name="T17" fmla="*/ 11 h 28"/>
                <a:gd name="T18" fmla="*/ 4 w 16"/>
                <a:gd name="T19" fmla="*/ 19 h 28"/>
                <a:gd name="T20" fmla="*/ 4 w 16"/>
                <a:gd name="T21" fmla="*/ 28 h 28"/>
                <a:gd name="T22" fmla="*/ 0 w 16"/>
                <a:gd name="T23" fmla="*/ 28 h 28"/>
                <a:gd name="T24" fmla="*/ 0 w 16"/>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8">
                  <a:moveTo>
                    <a:pt x="0" y="0"/>
                  </a:moveTo>
                  <a:cubicBezTo>
                    <a:pt x="4" y="0"/>
                    <a:pt x="4" y="0"/>
                    <a:pt x="4" y="0"/>
                  </a:cubicBezTo>
                  <a:cubicBezTo>
                    <a:pt x="4" y="12"/>
                    <a:pt x="4" y="12"/>
                    <a:pt x="4" y="12"/>
                  </a:cubicBezTo>
                  <a:cubicBezTo>
                    <a:pt x="5" y="9"/>
                    <a:pt x="7" y="8"/>
                    <a:pt x="10" y="8"/>
                  </a:cubicBezTo>
                  <a:cubicBezTo>
                    <a:pt x="14" y="8"/>
                    <a:pt x="16" y="10"/>
                    <a:pt x="16" y="14"/>
                  </a:cubicBezTo>
                  <a:cubicBezTo>
                    <a:pt x="16" y="28"/>
                    <a:pt x="16" y="28"/>
                    <a:pt x="16" y="28"/>
                  </a:cubicBezTo>
                  <a:cubicBezTo>
                    <a:pt x="12" y="28"/>
                    <a:pt x="12" y="28"/>
                    <a:pt x="12" y="28"/>
                  </a:cubicBezTo>
                  <a:cubicBezTo>
                    <a:pt x="12" y="15"/>
                    <a:pt x="12" y="15"/>
                    <a:pt x="12" y="15"/>
                  </a:cubicBezTo>
                  <a:cubicBezTo>
                    <a:pt x="12" y="13"/>
                    <a:pt x="11" y="11"/>
                    <a:pt x="9" y="11"/>
                  </a:cubicBezTo>
                  <a:cubicBezTo>
                    <a:pt x="6" y="11"/>
                    <a:pt x="4" y="14"/>
                    <a:pt x="4" y="19"/>
                  </a:cubicBezTo>
                  <a:cubicBezTo>
                    <a:pt x="4" y="28"/>
                    <a:pt x="4" y="28"/>
                    <a:pt x="4" y="28"/>
                  </a:cubicBezTo>
                  <a:cubicBezTo>
                    <a:pt x="0" y="28"/>
                    <a:pt x="0" y="28"/>
                    <a:pt x="0" y="28"/>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7" name="Freeform 31">
              <a:extLst>
                <a:ext uri="{FF2B5EF4-FFF2-40B4-BE49-F238E27FC236}">
                  <a16:creationId xmlns:a16="http://schemas.microsoft.com/office/drawing/2014/main" id="{7104995E-FA68-4927-AFC4-5C23D086494C}"/>
                </a:ext>
              </a:extLst>
            </p:cNvPr>
            <p:cNvSpPr>
              <a:spLocks/>
            </p:cNvSpPr>
            <p:nvPr userDrawn="1"/>
          </p:nvSpPr>
          <p:spPr bwMode="auto">
            <a:xfrm>
              <a:off x="4055" y="927"/>
              <a:ext cx="90" cy="144"/>
            </a:xfrm>
            <a:custGeom>
              <a:avLst/>
              <a:gdLst>
                <a:gd name="T0" fmla="*/ 34 w 90"/>
                <a:gd name="T1" fmla="*/ 22 h 144"/>
                <a:gd name="T2" fmla="*/ 0 w 90"/>
                <a:gd name="T3" fmla="*/ 22 h 144"/>
                <a:gd name="T4" fmla="*/ 0 w 90"/>
                <a:gd name="T5" fmla="*/ 0 h 144"/>
                <a:gd name="T6" fmla="*/ 90 w 90"/>
                <a:gd name="T7" fmla="*/ 0 h 144"/>
                <a:gd name="T8" fmla="*/ 90 w 90"/>
                <a:gd name="T9" fmla="*/ 22 h 144"/>
                <a:gd name="T10" fmla="*/ 57 w 90"/>
                <a:gd name="T11" fmla="*/ 22 h 144"/>
                <a:gd name="T12" fmla="*/ 57 w 90"/>
                <a:gd name="T13" fmla="*/ 144 h 144"/>
                <a:gd name="T14" fmla="*/ 34 w 90"/>
                <a:gd name="T15" fmla="*/ 144 h 144"/>
                <a:gd name="T16" fmla="*/ 34 w 90"/>
                <a:gd name="T17" fmla="*/ 2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44">
                  <a:moveTo>
                    <a:pt x="34" y="22"/>
                  </a:moveTo>
                  <a:lnTo>
                    <a:pt x="0" y="22"/>
                  </a:lnTo>
                  <a:lnTo>
                    <a:pt x="0" y="0"/>
                  </a:lnTo>
                  <a:lnTo>
                    <a:pt x="90" y="0"/>
                  </a:lnTo>
                  <a:lnTo>
                    <a:pt x="90" y="22"/>
                  </a:lnTo>
                  <a:lnTo>
                    <a:pt x="57" y="22"/>
                  </a:lnTo>
                  <a:lnTo>
                    <a:pt x="57" y="144"/>
                  </a:lnTo>
                  <a:lnTo>
                    <a:pt x="34" y="144"/>
                  </a:lnTo>
                  <a:lnTo>
                    <a:pt x="34" y="22"/>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8" name="Freeform 32">
              <a:extLst>
                <a:ext uri="{FF2B5EF4-FFF2-40B4-BE49-F238E27FC236}">
                  <a16:creationId xmlns:a16="http://schemas.microsoft.com/office/drawing/2014/main" id="{2242E12A-20D1-4619-995A-E400DA5AF7A6}"/>
                </a:ext>
              </a:extLst>
            </p:cNvPr>
            <p:cNvSpPr>
              <a:spLocks/>
            </p:cNvSpPr>
            <p:nvPr userDrawn="1"/>
          </p:nvSpPr>
          <p:spPr bwMode="auto">
            <a:xfrm>
              <a:off x="4145" y="965"/>
              <a:ext cx="62" cy="106"/>
            </a:xfrm>
            <a:custGeom>
              <a:avLst/>
              <a:gdLst>
                <a:gd name="T0" fmla="*/ 0 w 13"/>
                <a:gd name="T1" fmla="*/ 0 h 20"/>
                <a:gd name="T2" fmla="*/ 4 w 13"/>
                <a:gd name="T3" fmla="*/ 0 h 20"/>
                <a:gd name="T4" fmla="*/ 4 w 13"/>
                <a:gd name="T5" fmla="*/ 3 h 20"/>
                <a:gd name="T6" fmla="*/ 10 w 13"/>
                <a:gd name="T7" fmla="*/ 0 h 20"/>
                <a:gd name="T8" fmla="*/ 13 w 13"/>
                <a:gd name="T9" fmla="*/ 0 h 20"/>
                <a:gd name="T10" fmla="*/ 12 w 13"/>
                <a:gd name="T11" fmla="*/ 4 h 20"/>
                <a:gd name="T12" fmla="*/ 10 w 13"/>
                <a:gd name="T13" fmla="*/ 4 h 20"/>
                <a:gd name="T14" fmla="*/ 4 w 13"/>
                <a:gd name="T15" fmla="*/ 13 h 20"/>
                <a:gd name="T16" fmla="*/ 4 w 13"/>
                <a:gd name="T17" fmla="*/ 20 h 20"/>
                <a:gd name="T18" fmla="*/ 0 w 13"/>
                <a:gd name="T19" fmla="*/ 20 h 20"/>
                <a:gd name="T20" fmla="*/ 0 w 13"/>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0">
                  <a:moveTo>
                    <a:pt x="0" y="0"/>
                  </a:moveTo>
                  <a:cubicBezTo>
                    <a:pt x="4" y="0"/>
                    <a:pt x="4" y="0"/>
                    <a:pt x="4" y="0"/>
                  </a:cubicBezTo>
                  <a:cubicBezTo>
                    <a:pt x="4" y="3"/>
                    <a:pt x="4" y="3"/>
                    <a:pt x="4" y="3"/>
                  </a:cubicBezTo>
                  <a:cubicBezTo>
                    <a:pt x="6" y="1"/>
                    <a:pt x="8" y="0"/>
                    <a:pt x="10" y="0"/>
                  </a:cubicBezTo>
                  <a:cubicBezTo>
                    <a:pt x="11" y="0"/>
                    <a:pt x="12" y="0"/>
                    <a:pt x="13" y="0"/>
                  </a:cubicBezTo>
                  <a:cubicBezTo>
                    <a:pt x="12" y="4"/>
                    <a:pt x="12" y="4"/>
                    <a:pt x="12" y="4"/>
                  </a:cubicBezTo>
                  <a:cubicBezTo>
                    <a:pt x="11" y="4"/>
                    <a:pt x="10" y="4"/>
                    <a:pt x="10" y="4"/>
                  </a:cubicBezTo>
                  <a:cubicBezTo>
                    <a:pt x="7" y="4"/>
                    <a:pt x="4" y="6"/>
                    <a:pt x="4" y="13"/>
                  </a:cubicBezTo>
                  <a:cubicBezTo>
                    <a:pt x="4" y="20"/>
                    <a:pt x="4" y="20"/>
                    <a:pt x="4"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9" name="Freeform 33">
              <a:extLst>
                <a:ext uri="{FF2B5EF4-FFF2-40B4-BE49-F238E27FC236}">
                  <a16:creationId xmlns:a16="http://schemas.microsoft.com/office/drawing/2014/main" id="{411C0FBB-600A-46AB-B032-AFBBF49CC1A5}"/>
                </a:ext>
              </a:extLst>
            </p:cNvPr>
            <p:cNvSpPr>
              <a:spLocks noEditPoints="1"/>
            </p:cNvSpPr>
            <p:nvPr userDrawn="1"/>
          </p:nvSpPr>
          <p:spPr bwMode="auto">
            <a:xfrm>
              <a:off x="4212" y="965"/>
              <a:ext cx="75" cy="106"/>
            </a:xfrm>
            <a:custGeom>
              <a:avLst/>
              <a:gdLst>
                <a:gd name="T0" fmla="*/ 0 w 16"/>
                <a:gd name="T1" fmla="*/ 14 h 20"/>
                <a:gd name="T2" fmla="*/ 8 w 16"/>
                <a:gd name="T3" fmla="*/ 8 h 20"/>
                <a:gd name="T4" fmla="*/ 12 w 16"/>
                <a:gd name="T5" fmla="*/ 8 h 20"/>
                <a:gd name="T6" fmla="*/ 12 w 16"/>
                <a:gd name="T7" fmla="*/ 7 h 20"/>
                <a:gd name="T8" fmla="*/ 8 w 16"/>
                <a:gd name="T9" fmla="*/ 3 h 20"/>
                <a:gd name="T10" fmla="*/ 4 w 16"/>
                <a:gd name="T11" fmla="*/ 6 h 20"/>
                <a:gd name="T12" fmla="*/ 1 w 16"/>
                <a:gd name="T13" fmla="*/ 5 h 20"/>
                <a:gd name="T14" fmla="*/ 8 w 16"/>
                <a:gd name="T15" fmla="*/ 0 h 20"/>
                <a:gd name="T16" fmla="*/ 16 w 16"/>
                <a:gd name="T17" fmla="*/ 8 h 20"/>
                <a:gd name="T18" fmla="*/ 16 w 16"/>
                <a:gd name="T19" fmla="*/ 20 h 20"/>
                <a:gd name="T20" fmla="*/ 12 w 16"/>
                <a:gd name="T21" fmla="*/ 20 h 20"/>
                <a:gd name="T22" fmla="*/ 12 w 16"/>
                <a:gd name="T23" fmla="*/ 17 h 20"/>
                <a:gd name="T24" fmla="*/ 6 w 16"/>
                <a:gd name="T25" fmla="*/ 20 h 20"/>
                <a:gd name="T26" fmla="*/ 0 w 16"/>
                <a:gd name="T27" fmla="*/ 14 h 20"/>
                <a:gd name="T28" fmla="*/ 12 w 16"/>
                <a:gd name="T29" fmla="*/ 12 h 20"/>
                <a:gd name="T30" fmla="*/ 12 w 16"/>
                <a:gd name="T31" fmla="*/ 11 h 20"/>
                <a:gd name="T32" fmla="*/ 8 w 16"/>
                <a:gd name="T33" fmla="*/ 11 h 20"/>
                <a:gd name="T34" fmla="*/ 4 w 16"/>
                <a:gd name="T35" fmla="*/ 14 h 20"/>
                <a:gd name="T36" fmla="*/ 7 w 16"/>
                <a:gd name="T37" fmla="*/ 16 h 20"/>
                <a:gd name="T38" fmla="*/ 12 w 16"/>
                <a:gd name="T3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0">
                  <a:moveTo>
                    <a:pt x="0" y="14"/>
                  </a:moveTo>
                  <a:cubicBezTo>
                    <a:pt x="0" y="10"/>
                    <a:pt x="3" y="8"/>
                    <a:pt x="8" y="8"/>
                  </a:cubicBezTo>
                  <a:cubicBezTo>
                    <a:pt x="12" y="8"/>
                    <a:pt x="12" y="8"/>
                    <a:pt x="12" y="8"/>
                  </a:cubicBezTo>
                  <a:cubicBezTo>
                    <a:pt x="12" y="7"/>
                    <a:pt x="12" y="7"/>
                    <a:pt x="12" y="7"/>
                  </a:cubicBezTo>
                  <a:cubicBezTo>
                    <a:pt x="12" y="4"/>
                    <a:pt x="10" y="3"/>
                    <a:pt x="8" y="3"/>
                  </a:cubicBezTo>
                  <a:cubicBezTo>
                    <a:pt x="6" y="3"/>
                    <a:pt x="5" y="4"/>
                    <a:pt x="4" y="6"/>
                  </a:cubicBezTo>
                  <a:cubicBezTo>
                    <a:pt x="1" y="5"/>
                    <a:pt x="1" y="5"/>
                    <a:pt x="1" y="5"/>
                  </a:cubicBezTo>
                  <a:cubicBezTo>
                    <a:pt x="1" y="2"/>
                    <a:pt x="4" y="0"/>
                    <a:pt x="8" y="0"/>
                  </a:cubicBezTo>
                  <a:cubicBezTo>
                    <a:pt x="13" y="0"/>
                    <a:pt x="16" y="3"/>
                    <a:pt x="16" y="8"/>
                  </a:cubicBezTo>
                  <a:cubicBezTo>
                    <a:pt x="16" y="20"/>
                    <a:pt x="16" y="20"/>
                    <a:pt x="16" y="20"/>
                  </a:cubicBezTo>
                  <a:cubicBezTo>
                    <a:pt x="12" y="20"/>
                    <a:pt x="12" y="20"/>
                    <a:pt x="12" y="20"/>
                  </a:cubicBezTo>
                  <a:cubicBezTo>
                    <a:pt x="12" y="17"/>
                    <a:pt x="12" y="17"/>
                    <a:pt x="12" y="17"/>
                  </a:cubicBezTo>
                  <a:cubicBezTo>
                    <a:pt x="11" y="19"/>
                    <a:pt x="9" y="20"/>
                    <a:pt x="6" y="20"/>
                  </a:cubicBezTo>
                  <a:cubicBezTo>
                    <a:pt x="3" y="20"/>
                    <a:pt x="0" y="18"/>
                    <a:pt x="0" y="14"/>
                  </a:cubicBezTo>
                  <a:close/>
                  <a:moveTo>
                    <a:pt x="12" y="12"/>
                  </a:moveTo>
                  <a:cubicBezTo>
                    <a:pt x="12" y="11"/>
                    <a:pt x="12" y="11"/>
                    <a:pt x="12" y="11"/>
                  </a:cubicBezTo>
                  <a:cubicBezTo>
                    <a:pt x="8" y="11"/>
                    <a:pt x="8" y="11"/>
                    <a:pt x="8" y="11"/>
                  </a:cubicBezTo>
                  <a:cubicBezTo>
                    <a:pt x="6" y="11"/>
                    <a:pt x="4" y="12"/>
                    <a:pt x="4" y="14"/>
                  </a:cubicBezTo>
                  <a:cubicBezTo>
                    <a:pt x="4" y="16"/>
                    <a:pt x="5" y="16"/>
                    <a:pt x="7" y="16"/>
                  </a:cubicBezTo>
                  <a:cubicBezTo>
                    <a:pt x="9" y="16"/>
                    <a:pt x="12" y="15"/>
                    <a:pt x="12" y="12"/>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0" name="Freeform 34">
              <a:extLst>
                <a:ext uri="{FF2B5EF4-FFF2-40B4-BE49-F238E27FC236}">
                  <a16:creationId xmlns:a16="http://schemas.microsoft.com/office/drawing/2014/main" id="{6B310B5A-B46B-4ED4-965A-229D7B9A4AB6}"/>
                </a:ext>
              </a:extLst>
            </p:cNvPr>
            <p:cNvSpPr>
              <a:spLocks/>
            </p:cNvSpPr>
            <p:nvPr userDrawn="1"/>
          </p:nvSpPr>
          <p:spPr bwMode="auto">
            <a:xfrm>
              <a:off x="4311" y="965"/>
              <a:ext cx="75" cy="106"/>
            </a:xfrm>
            <a:custGeom>
              <a:avLst/>
              <a:gdLst>
                <a:gd name="T0" fmla="*/ 0 w 16"/>
                <a:gd name="T1" fmla="*/ 0 h 20"/>
                <a:gd name="T2" fmla="*/ 4 w 16"/>
                <a:gd name="T3" fmla="*/ 0 h 20"/>
                <a:gd name="T4" fmla="*/ 4 w 16"/>
                <a:gd name="T5" fmla="*/ 4 h 20"/>
                <a:gd name="T6" fmla="*/ 10 w 16"/>
                <a:gd name="T7" fmla="*/ 0 h 20"/>
                <a:gd name="T8" fmla="*/ 16 w 16"/>
                <a:gd name="T9" fmla="*/ 6 h 20"/>
                <a:gd name="T10" fmla="*/ 16 w 16"/>
                <a:gd name="T11" fmla="*/ 20 h 20"/>
                <a:gd name="T12" fmla="*/ 12 w 16"/>
                <a:gd name="T13" fmla="*/ 20 h 20"/>
                <a:gd name="T14" fmla="*/ 12 w 16"/>
                <a:gd name="T15" fmla="*/ 7 h 20"/>
                <a:gd name="T16" fmla="*/ 9 w 16"/>
                <a:gd name="T17" fmla="*/ 3 h 20"/>
                <a:gd name="T18" fmla="*/ 4 w 16"/>
                <a:gd name="T19" fmla="*/ 12 h 20"/>
                <a:gd name="T20" fmla="*/ 4 w 16"/>
                <a:gd name="T21" fmla="*/ 20 h 20"/>
                <a:gd name="T22" fmla="*/ 0 w 16"/>
                <a:gd name="T23" fmla="*/ 20 h 20"/>
                <a:gd name="T24" fmla="*/ 0 w 16"/>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0">
                  <a:moveTo>
                    <a:pt x="0" y="0"/>
                  </a:moveTo>
                  <a:cubicBezTo>
                    <a:pt x="4" y="0"/>
                    <a:pt x="4" y="0"/>
                    <a:pt x="4" y="0"/>
                  </a:cubicBezTo>
                  <a:cubicBezTo>
                    <a:pt x="4" y="4"/>
                    <a:pt x="4" y="4"/>
                    <a:pt x="4" y="4"/>
                  </a:cubicBezTo>
                  <a:cubicBezTo>
                    <a:pt x="5" y="1"/>
                    <a:pt x="8" y="0"/>
                    <a:pt x="10" y="0"/>
                  </a:cubicBezTo>
                  <a:cubicBezTo>
                    <a:pt x="14" y="0"/>
                    <a:pt x="16" y="2"/>
                    <a:pt x="16" y="6"/>
                  </a:cubicBezTo>
                  <a:cubicBezTo>
                    <a:pt x="16" y="20"/>
                    <a:pt x="16" y="20"/>
                    <a:pt x="16" y="20"/>
                  </a:cubicBezTo>
                  <a:cubicBezTo>
                    <a:pt x="12" y="20"/>
                    <a:pt x="12" y="20"/>
                    <a:pt x="12" y="20"/>
                  </a:cubicBezTo>
                  <a:cubicBezTo>
                    <a:pt x="12" y="7"/>
                    <a:pt x="12" y="7"/>
                    <a:pt x="12" y="7"/>
                  </a:cubicBezTo>
                  <a:cubicBezTo>
                    <a:pt x="12" y="5"/>
                    <a:pt x="11" y="3"/>
                    <a:pt x="9" y="3"/>
                  </a:cubicBezTo>
                  <a:cubicBezTo>
                    <a:pt x="6" y="3"/>
                    <a:pt x="4" y="6"/>
                    <a:pt x="4" y="12"/>
                  </a:cubicBezTo>
                  <a:cubicBezTo>
                    <a:pt x="4" y="20"/>
                    <a:pt x="4" y="20"/>
                    <a:pt x="4"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1" name="Freeform 35">
              <a:extLst>
                <a:ext uri="{FF2B5EF4-FFF2-40B4-BE49-F238E27FC236}">
                  <a16:creationId xmlns:a16="http://schemas.microsoft.com/office/drawing/2014/main" id="{F21BA626-17C9-415B-8C00-E1342C954052}"/>
                </a:ext>
              </a:extLst>
            </p:cNvPr>
            <p:cNvSpPr>
              <a:spLocks/>
            </p:cNvSpPr>
            <p:nvPr userDrawn="1"/>
          </p:nvSpPr>
          <p:spPr bwMode="auto">
            <a:xfrm>
              <a:off x="4405" y="965"/>
              <a:ext cx="67" cy="106"/>
            </a:xfrm>
            <a:custGeom>
              <a:avLst/>
              <a:gdLst>
                <a:gd name="T0" fmla="*/ 0 w 14"/>
                <a:gd name="T1" fmla="*/ 15 h 20"/>
                <a:gd name="T2" fmla="*/ 3 w 14"/>
                <a:gd name="T3" fmla="*/ 13 h 20"/>
                <a:gd name="T4" fmla="*/ 8 w 14"/>
                <a:gd name="T5" fmla="*/ 16 h 20"/>
                <a:gd name="T6" fmla="*/ 10 w 14"/>
                <a:gd name="T7" fmla="*/ 14 h 20"/>
                <a:gd name="T8" fmla="*/ 6 w 14"/>
                <a:gd name="T9" fmla="*/ 11 h 20"/>
                <a:gd name="T10" fmla="*/ 1 w 14"/>
                <a:gd name="T11" fmla="*/ 5 h 20"/>
                <a:gd name="T12" fmla="*/ 7 w 14"/>
                <a:gd name="T13" fmla="*/ 0 h 20"/>
                <a:gd name="T14" fmla="*/ 13 w 14"/>
                <a:gd name="T15" fmla="*/ 3 h 20"/>
                <a:gd name="T16" fmla="*/ 11 w 14"/>
                <a:gd name="T17" fmla="*/ 5 h 20"/>
                <a:gd name="T18" fmla="*/ 7 w 14"/>
                <a:gd name="T19" fmla="*/ 3 h 20"/>
                <a:gd name="T20" fmla="*/ 5 w 14"/>
                <a:gd name="T21" fmla="*/ 5 h 20"/>
                <a:gd name="T22" fmla="*/ 9 w 14"/>
                <a:gd name="T23" fmla="*/ 8 h 20"/>
                <a:gd name="T24" fmla="*/ 14 w 14"/>
                <a:gd name="T25" fmla="*/ 14 h 20"/>
                <a:gd name="T26" fmla="*/ 8 w 14"/>
                <a:gd name="T27" fmla="*/ 20 h 20"/>
                <a:gd name="T28" fmla="*/ 0 w 14"/>
                <a:gd name="T2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0">
                  <a:moveTo>
                    <a:pt x="0" y="15"/>
                  </a:moveTo>
                  <a:cubicBezTo>
                    <a:pt x="3" y="13"/>
                    <a:pt x="3" y="13"/>
                    <a:pt x="3" y="13"/>
                  </a:cubicBezTo>
                  <a:cubicBezTo>
                    <a:pt x="4" y="15"/>
                    <a:pt x="5" y="16"/>
                    <a:pt x="8" y="16"/>
                  </a:cubicBezTo>
                  <a:cubicBezTo>
                    <a:pt x="9" y="16"/>
                    <a:pt x="10" y="16"/>
                    <a:pt x="10" y="14"/>
                  </a:cubicBezTo>
                  <a:cubicBezTo>
                    <a:pt x="10" y="13"/>
                    <a:pt x="8" y="12"/>
                    <a:pt x="6" y="11"/>
                  </a:cubicBezTo>
                  <a:cubicBezTo>
                    <a:pt x="3" y="10"/>
                    <a:pt x="1" y="8"/>
                    <a:pt x="1" y="5"/>
                  </a:cubicBezTo>
                  <a:cubicBezTo>
                    <a:pt x="1" y="2"/>
                    <a:pt x="4" y="0"/>
                    <a:pt x="7" y="0"/>
                  </a:cubicBezTo>
                  <a:cubicBezTo>
                    <a:pt x="10" y="0"/>
                    <a:pt x="12" y="1"/>
                    <a:pt x="13" y="3"/>
                  </a:cubicBezTo>
                  <a:cubicBezTo>
                    <a:pt x="11" y="5"/>
                    <a:pt x="11" y="5"/>
                    <a:pt x="11" y="5"/>
                  </a:cubicBezTo>
                  <a:cubicBezTo>
                    <a:pt x="10" y="4"/>
                    <a:pt x="9" y="3"/>
                    <a:pt x="7" y="3"/>
                  </a:cubicBezTo>
                  <a:cubicBezTo>
                    <a:pt x="6" y="3"/>
                    <a:pt x="5" y="4"/>
                    <a:pt x="5" y="5"/>
                  </a:cubicBezTo>
                  <a:cubicBezTo>
                    <a:pt x="5" y="6"/>
                    <a:pt x="6" y="7"/>
                    <a:pt x="9" y="8"/>
                  </a:cubicBezTo>
                  <a:cubicBezTo>
                    <a:pt x="12" y="9"/>
                    <a:pt x="14" y="11"/>
                    <a:pt x="14" y="14"/>
                  </a:cubicBezTo>
                  <a:cubicBezTo>
                    <a:pt x="14" y="18"/>
                    <a:pt x="11" y="20"/>
                    <a:pt x="8" y="20"/>
                  </a:cubicBezTo>
                  <a:cubicBezTo>
                    <a:pt x="3" y="20"/>
                    <a:pt x="1" y="17"/>
                    <a:pt x="0" y="15"/>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2" name="Freeform 36">
              <a:extLst>
                <a:ext uri="{FF2B5EF4-FFF2-40B4-BE49-F238E27FC236}">
                  <a16:creationId xmlns:a16="http://schemas.microsoft.com/office/drawing/2014/main" id="{BE60F4B5-3519-417A-B864-3546FA20E6CA}"/>
                </a:ext>
              </a:extLst>
            </p:cNvPr>
            <p:cNvSpPr>
              <a:spLocks/>
            </p:cNvSpPr>
            <p:nvPr userDrawn="1"/>
          </p:nvSpPr>
          <p:spPr bwMode="auto">
            <a:xfrm>
              <a:off x="4481" y="922"/>
              <a:ext cx="57" cy="149"/>
            </a:xfrm>
            <a:custGeom>
              <a:avLst/>
              <a:gdLst>
                <a:gd name="T0" fmla="*/ 2 w 12"/>
                <a:gd name="T1" fmla="*/ 12 h 28"/>
                <a:gd name="T2" fmla="*/ 0 w 12"/>
                <a:gd name="T3" fmla="*/ 12 h 28"/>
                <a:gd name="T4" fmla="*/ 0 w 12"/>
                <a:gd name="T5" fmla="*/ 8 h 28"/>
                <a:gd name="T6" fmla="*/ 2 w 12"/>
                <a:gd name="T7" fmla="*/ 8 h 28"/>
                <a:gd name="T8" fmla="*/ 2 w 12"/>
                <a:gd name="T9" fmla="*/ 7 h 28"/>
                <a:gd name="T10" fmla="*/ 9 w 12"/>
                <a:gd name="T11" fmla="*/ 0 h 28"/>
                <a:gd name="T12" fmla="*/ 12 w 12"/>
                <a:gd name="T13" fmla="*/ 1 h 28"/>
                <a:gd name="T14" fmla="*/ 11 w 12"/>
                <a:gd name="T15" fmla="*/ 4 h 28"/>
                <a:gd name="T16" fmla="*/ 9 w 12"/>
                <a:gd name="T17" fmla="*/ 4 h 28"/>
                <a:gd name="T18" fmla="*/ 6 w 12"/>
                <a:gd name="T19" fmla="*/ 7 h 28"/>
                <a:gd name="T20" fmla="*/ 6 w 12"/>
                <a:gd name="T21" fmla="*/ 8 h 28"/>
                <a:gd name="T22" fmla="*/ 11 w 12"/>
                <a:gd name="T23" fmla="*/ 8 h 28"/>
                <a:gd name="T24" fmla="*/ 11 w 12"/>
                <a:gd name="T25" fmla="*/ 12 h 28"/>
                <a:gd name="T26" fmla="*/ 6 w 12"/>
                <a:gd name="T27" fmla="*/ 12 h 28"/>
                <a:gd name="T28" fmla="*/ 6 w 12"/>
                <a:gd name="T29" fmla="*/ 28 h 28"/>
                <a:gd name="T30" fmla="*/ 2 w 12"/>
                <a:gd name="T31" fmla="*/ 28 h 28"/>
                <a:gd name="T32" fmla="*/ 2 w 12"/>
                <a:gd name="T33"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8">
                  <a:moveTo>
                    <a:pt x="2" y="12"/>
                  </a:moveTo>
                  <a:cubicBezTo>
                    <a:pt x="0" y="12"/>
                    <a:pt x="0" y="12"/>
                    <a:pt x="0" y="12"/>
                  </a:cubicBezTo>
                  <a:cubicBezTo>
                    <a:pt x="0" y="8"/>
                    <a:pt x="0" y="8"/>
                    <a:pt x="0" y="8"/>
                  </a:cubicBezTo>
                  <a:cubicBezTo>
                    <a:pt x="2" y="8"/>
                    <a:pt x="2" y="8"/>
                    <a:pt x="2" y="8"/>
                  </a:cubicBezTo>
                  <a:cubicBezTo>
                    <a:pt x="2" y="7"/>
                    <a:pt x="2" y="7"/>
                    <a:pt x="2" y="7"/>
                  </a:cubicBezTo>
                  <a:cubicBezTo>
                    <a:pt x="2" y="2"/>
                    <a:pt x="5" y="0"/>
                    <a:pt x="9" y="0"/>
                  </a:cubicBezTo>
                  <a:cubicBezTo>
                    <a:pt x="10" y="0"/>
                    <a:pt x="11" y="1"/>
                    <a:pt x="12" y="1"/>
                  </a:cubicBezTo>
                  <a:cubicBezTo>
                    <a:pt x="11" y="4"/>
                    <a:pt x="11" y="4"/>
                    <a:pt x="11" y="4"/>
                  </a:cubicBezTo>
                  <a:cubicBezTo>
                    <a:pt x="10" y="4"/>
                    <a:pt x="10" y="4"/>
                    <a:pt x="9" y="4"/>
                  </a:cubicBezTo>
                  <a:cubicBezTo>
                    <a:pt x="7" y="4"/>
                    <a:pt x="6" y="5"/>
                    <a:pt x="6" y="7"/>
                  </a:cubicBezTo>
                  <a:cubicBezTo>
                    <a:pt x="6" y="8"/>
                    <a:pt x="6" y="8"/>
                    <a:pt x="6" y="8"/>
                  </a:cubicBezTo>
                  <a:cubicBezTo>
                    <a:pt x="11" y="8"/>
                    <a:pt x="11" y="8"/>
                    <a:pt x="11" y="8"/>
                  </a:cubicBezTo>
                  <a:cubicBezTo>
                    <a:pt x="11" y="12"/>
                    <a:pt x="11" y="12"/>
                    <a:pt x="11" y="12"/>
                  </a:cubicBezTo>
                  <a:cubicBezTo>
                    <a:pt x="6" y="12"/>
                    <a:pt x="6" y="12"/>
                    <a:pt x="6" y="12"/>
                  </a:cubicBezTo>
                  <a:cubicBezTo>
                    <a:pt x="6" y="28"/>
                    <a:pt x="6" y="28"/>
                    <a:pt x="6" y="28"/>
                  </a:cubicBezTo>
                  <a:cubicBezTo>
                    <a:pt x="2" y="28"/>
                    <a:pt x="2" y="28"/>
                    <a:pt x="2" y="28"/>
                  </a:cubicBezTo>
                  <a:lnTo>
                    <a:pt x="2" y="12"/>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3" name="Freeform 37">
              <a:extLst>
                <a:ext uri="{FF2B5EF4-FFF2-40B4-BE49-F238E27FC236}">
                  <a16:creationId xmlns:a16="http://schemas.microsoft.com/office/drawing/2014/main" id="{3D38AF8F-09EA-4EE8-AC3B-F66221BFF277}"/>
                </a:ext>
              </a:extLst>
            </p:cNvPr>
            <p:cNvSpPr>
              <a:spLocks noEditPoints="1"/>
            </p:cNvSpPr>
            <p:nvPr userDrawn="1"/>
          </p:nvSpPr>
          <p:spPr bwMode="auto">
            <a:xfrm>
              <a:off x="4542" y="965"/>
              <a:ext cx="90" cy="106"/>
            </a:xfrm>
            <a:custGeom>
              <a:avLst/>
              <a:gdLst>
                <a:gd name="T0" fmla="*/ 0 w 19"/>
                <a:gd name="T1" fmla="*/ 10 h 20"/>
                <a:gd name="T2" fmla="*/ 9 w 19"/>
                <a:gd name="T3" fmla="*/ 0 h 20"/>
                <a:gd name="T4" fmla="*/ 19 w 19"/>
                <a:gd name="T5" fmla="*/ 10 h 20"/>
                <a:gd name="T6" fmla="*/ 9 w 19"/>
                <a:gd name="T7" fmla="*/ 20 h 20"/>
                <a:gd name="T8" fmla="*/ 0 w 19"/>
                <a:gd name="T9" fmla="*/ 10 h 20"/>
                <a:gd name="T10" fmla="*/ 15 w 19"/>
                <a:gd name="T11" fmla="*/ 10 h 20"/>
                <a:gd name="T12" fmla="*/ 9 w 19"/>
                <a:gd name="T13" fmla="*/ 3 h 20"/>
                <a:gd name="T14" fmla="*/ 4 w 19"/>
                <a:gd name="T15" fmla="*/ 10 h 20"/>
                <a:gd name="T16" fmla="*/ 9 w 19"/>
                <a:gd name="T17" fmla="*/ 16 h 20"/>
                <a:gd name="T18" fmla="*/ 15 w 19"/>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0" y="10"/>
                  </a:moveTo>
                  <a:cubicBezTo>
                    <a:pt x="0" y="4"/>
                    <a:pt x="3" y="0"/>
                    <a:pt x="9" y="0"/>
                  </a:cubicBezTo>
                  <a:cubicBezTo>
                    <a:pt x="15" y="0"/>
                    <a:pt x="19" y="4"/>
                    <a:pt x="19" y="10"/>
                  </a:cubicBezTo>
                  <a:cubicBezTo>
                    <a:pt x="19" y="15"/>
                    <a:pt x="15" y="20"/>
                    <a:pt x="9" y="20"/>
                  </a:cubicBezTo>
                  <a:cubicBezTo>
                    <a:pt x="3" y="20"/>
                    <a:pt x="0" y="15"/>
                    <a:pt x="0" y="10"/>
                  </a:cubicBezTo>
                  <a:close/>
                  <a:moveTo>
                    <a:pt x="15" y="10"/>
                  </a:moveTo>
                  <a:cubicBezTo>
                    <a:pt x="15" y="7"/>
                    <a:pt x="13" y="3"/>
                    <a:pt x="9" y="3"/>
                  </a:cubicBezTo>
                  <a:cubicBezTo>
                    <a:pt x="6" y="3"/>
                    <a:pt x="4" y="7"/>
                    <a:pt x="4" y="10"/>
                  </a:cubicBezTo>
                  <a:cubicBezTo>
                    <a:pt x="4" y="13"/>
                    <a:pt x="6" y="16"/>
                    <a:pt x="9" y="16"/>
                  </a:cubicBezTo>
                  <a:cubicBezTo>
                    <a:pt x="13" y="16"/>
                    <a:pt x="15" y="13"/>
                    <a:pt x="15" y="10"/>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4" name="Freeform 38">
              <a:extLst>
                <a:ext uri="{FF2B5EF4-FFF2-40B4-BE49-F238E27FC236}">
                  <a16:creationId xmlns:a16="http://schemas.microsoft.com/office/drawing/2014/main" id="{7C8DB011-BE14-4EA3-8864-7F46E34D9EE2}"/>
                </a:ext>
              </a:extLst>
            </p:cNvPr>
            <p:cNvSpPr>
              <a:spLocks/>
            </p:cNvSpPr>
            <p:nvPr userDrawn="1"/>
          </p:nvSpPr>
          <p:spPr bwMode="auto">
            <a:xfrm>
              <a:off x="4651" y="965"/>
              <a:ext cx="62" cy="106"/>
            </a:xfrm>
            <a:custGeom>
              <a:avLst/>
              <a:gdLst>
                <a:gd name="T0" fmla="*/ 0 w 13"/>
                <a:gd name="T1" fmla="*/ 0 h 20"/>
                <a:gd name="T2" fmla="*/ 5 w 13"/>
                <a:gd name="T3" fmla="*/ 0 h 20"/>
                <a:gd name="T4" fmla="*/ 5 w 13"/>
                <a:gd name="T5" fmla="*/ 3 h 20"/>
                <a:gd name="T6" fmla="*/ 10 w 13"/>
                <a:gd name="T7" fmla="*/ 0 h 20"/>
                <a:gd name="T8" fmla="*/ 13 w 13"/>
                <a:gd name="T9" fmla="*/ 0 h 20"/>
                <a:gd name="T10" fmla="*/ 12 w 13"/>
                <a:gd name="T11" fmla="*/ 4 h 20"/>
                <a:gd name="T12" fmla="*/ 10 w 13"/>
                <a:gd name="T13" fmla="*/ 4 h 20"/>
                <a:gd name="T14" fmla="*/ 5 w 13"/>
                <a:gd name="T15" fmla="*/ 13 h 20"/>
                <a:gd name="T16" fmla="*/ 5 w 13"/>
                <a:gd name="T17" fmla="*/ 20 h 20"/>
                <a:gd name="T18" fmla="*/ 0 w 13"/>
                <a:gd name="T19" fmla="*/ 20 h 20"/>
                <a:gd name="T20" fmla="*/ 0 w 13"/>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0">
                  <a:moveTo>
                    <a:pt x="0" y="0"/>
                  </a:moveTo>
                  <a:cubicBezTo>
                    <a:pt x="5" y="0"/>
                    <a:pt x="5" y="0"/>
                    <a:pt x="5" y="0"/>
                  </a:cubicBezTo>
                  <a:cubicBezTo>
                    <a:pt x="5" y="3"/>
                    <a:pt x="5" y="3"/>
                    <a:pt x="5" y="3"/>
                  </a:cubicBezTo>
                  <a:cubicBezTo>
                    <a:pt x="6" y="1"/>
                    <a:pt x="8" y="0"/>
                    <a:pt x="10" y="0"/>
                  </a:cubicBezTo>
                  <a:cubicBezTo>
                    <a:pt x="11" y="0"/>
                    <a:pt x="12" y="0"/>
                    <a:pt x="13" y="0"/>
                  </a:cubicBezTo>
                  <a:cubicBezTo>
                    <a:pt x="12" y="4"/>
                    <a:pt x="12" y="4"/>
                    <a:pt x="12" y="4"/>
                  </a:cubicBezTo>
                  <a:cubicBezTo>
                    <a:pt x="11" y="4"/>
                    <a:pt x="11" y="4"/>
                    <a:pt x="10" y="4"/>
                  </a:cubicBezTo>
                  <a:cubicBezTo>
                    <a:pt x="7" y="4"/>
                    <a:pt x="5" y="6"/>
                    <a:pt x="5" y="13"/>
                  </a:cubicBezTo>
                  <a:cubicBezTo>
                    <a:pt x="5" y="20"/>
                    <a:pt x="5" y="20"/>
                    <a:pt x="5"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5" name="Freeform 39">
              <a:extLst>
                <a:ext uri="{FF2B5EF4-FFF2-40B4-BE49-F238E27FC236}">
                  <a16:creationId xmlns:a16="http://schemas.microsoft.com/office/drawing/2014/main" id="{2D3436DE-21B8-4CB0-8559-C3E7617ED7F8}"/>
                </a:ext>
              </a:extLst>
            </p:cNvPr>
            <p:cNvSpPr>
              <a:spLocks/>
            </p:cNvSpPr>
            <p:nvPr userDrawn="1"/>
          </p:nvSpPr>
          <p:spPr bwMode="auto">
            <a:xfrm>
              <a:off x="4727" y="965"/>
              <a:ext cx="128" cy="106"/>
            </a:xfrm>
            <a:custGeom>
              <a:avLst/>
              <a:gdLst>
                <a:gd name="T0" fmla="*/ 0 w 27"/>
                <a:gd name="T1" fmla="*/ 0 h 20"/>
                <a:gd name="T2" fmla="*/ 4 w 27"/>
                <a:gd name="T3" fmla="*/ 0 h 20"/>
                <a:gd name="T4" fmla="*/ 4 w 27"/>
                <a:gd name="T5" fmla="*/ 4 h 20"/>
                <a:gd name="T6" fmla="*/ 10 w 27"/>
                <a:gd name="T7" fmla="*/ 0 h 20"/>
                <a:gd name="T8" fmla="*/ 15 w 27"/>
                <a:gd name="T9" fmla="*/ 4 h 20"/>
                <a:gd name="T10" fmla="*/ 21 w 27"/>
                <a:gd name="T11" fmla="*/ 0 h 20"/>
                <a:gd name="T12" fmla="*/ 27 w 27"/>
                <a:gd name="T13" fmla="*/ 6 h 20"/>
                <a:gd name="T14" fmla="*/ 27 w 27"/>
                <a:gd name="T15" fmla="*/ 20 h 20"/>
                <a:gd name="T16" fmla="*/ 23 w 27"/>
                <a:gd name="T17" fmla="*/ 20 h 20"/>
                <a:gd name="T18" fmla="*/ 23 w 27"/>
                <a:gd name="T19" fmla="*/ 7 h 20"/>
                <a:gd name="T20" fmla="*/ 20 w 27"/>
                <a:gd name="T21" fmla="*/ 3 h 20"/>
                <a:gd name="T22" fmla="*/ 16 w 27"/>
                <a:gd name="T23" fmla="*/ 12 h 20"/>
                <a:gd name="T24" fmla="*/ 16 w 27"/>
                <a:gd name="T25" fmla="*/ 20 h 20"/>
                <a:gd name="T26" fmla="*/ 12 w 27"/>
                <a:gd name="T27" fmla="*/ 20 h 20"/>
                <a:gd name="T28" fmla="*/ 12 w 27"/>
                <a:gd name="T29" fmla="*/ 7 h 20"/>
                <a:gd name="T30" fmla="*/ 9 w 27"/>
                <a:gd name="T31" fmla="*/ 3 h 20"/>
                <a:gd name="T32" fmla="*/ 4 w 27"/>
                <a:gd name="T33" fmla="*/ 12 h 20"/>
                <a:gd name="T34" fmla="*/ 4 w 27"/>
                <a:gd name="T35" fmla="*/ 20 h 20"/>
                <a:gd name="T36" fmla="*/ 0 w 27"/>
                <a:gd name="T37" fmla="*/ 20 h 20"/>
                <a:gd name="T38" fmla="*/ 0 w 27"/>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20">
                  <a:moveTo>
                    <a:pt x="0" y="0"/>
                  </a:moveTo>
                  <a:cubicBezTo>
                    <a:pt x="4" y="0"/>
                    <a:pt x="4" y="0"/>
                    <a:pt x="4" y="0"/>
                  </a:cubicBezTo>
                  <a:cubicBezTo>
                    <a:pt x="4" y="4"/>
                    <a:pt x="4" y="4"/>
                    <a:pt x="4" y="4"/>
                  </a:cubicBezTo>
                  <a:cubicBezTo>
                    <a:pt x="6" y="1"/>
                    <a:pt x="7" y="0"/>
                    <a:pt x="10" y="0"/>
                  </a:cubicBezTo>
                  <a:cubicBezTo>
                    <a:pt x="13" y="0"/>
                    <a:pt x="15" y="1"/>
                    <a:pt x="15" y="4"/>
                  </a:cubicBezTo>
                  <a:cubicBezTo>
                    <a:pt x="17" y="2"/>
                    <a:pt x="19" y="0"/>
                    <a:pt x="21" y="0"/>
                  </a:cubicBezTo>
                  <a:cubicBezTo>
                    <a:pt x="25" y="0"/>
                    <a:pt x="27" y="2"/>
                    <a:pt x="27" y="6"/>
                  </a:cubicBezTo>
                  <a:cubicBezTo>
                    <a:pt x="27" y="20"/>
                    <a:pt x="27" y="20"/>
                    <a:pt x="27" y="20"/>
                  </a:cubicBezTo>
                  <a:cubicBezTo>
                    <a:pt x="23" y="20"/>
                    <a:pt x="23" y="20"/>
                    <a:pt x="23" y="20"/>
                  </a:cubicBezTo>
                  <a:cubicBezTo>
                    <a:pt x="23" y="7"/>
                    <a:pt x="23" y="7"/>
                    <a:pt x="23" y="7"/>
                  </a:cubicBezTo>
                  <a:cubicBezTo>
                    <a:pt x="23" y="4"/>
                    <a:pt x="22" y="3"/>
                    <a:pt x="20" y="3"/>
                  </a:cubicBezTo>
                  <a:cubicBezTo>
                    <a:pt x="18" y="3"/>
                    <a:pt x="16" y="6"/>
                    <a:pt x="16" y="12"/>
                  </a:cubicBezTo>
                  <a:cubicBezTo>
                    <a:pt x="16" y="20"/>
                    <a:pt x="16" y="20"/>
                    <a:pt x="16" y="20"/>
                  </a:cubicBezTo>
                  <a:cubicBezTo>
                    <a:pt x="12" y="20"/>
                    <a:pt x="12" y="20"/>
                    <a:pt x="12" y="20"/>
                  </a:cubicBezTo>
                  <a:cubicBezTo>
                    <a:pt x="12" y="7"/>
                    <a:pt x="12" y="7"/>
                    <a:pt x="12" y="7"/>
                  </a:cubicBezTo>
                  <a:cubicBezTo>
                    <a:pt x="12" y="4"/>
                    <a:pt x="11" y="3"/>
                    <a:pt x="9" y="3"/>
                  </a:cubicBezTo>
                  <a:cubicBezTo>
                    <a:pt x="6" y="3"/>
                    <a:pt x="4" y="6"/>
                    <a:pt x="4" y="12"/>
                  </a:cubicBezTo>
                  <a:cubicBezTo>
                    <a:pt x="4" y="20"/>
                    <a:pt x="4" y="20"/>
                    <a:pt x="4"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6" name="Freeform 40">
              <a:extLst>
                <a:ext uri="{FF2B5EF4-FFF2-40B4-BE49-F238E27FC236}">
                  <a16:creationId xmlns:a16="http://schemas.microsoft.com/office/drawing/2014/main" id="{96317000-E8C8-4E89-8E7B-C598E84B32CE}"/>
                </a:ext>
              </a:extLst>
            </p:cNvPr>
            <p:cNvSpPr>
              <a:spLocks noEditPoints="1"/>
            </p:cNvSpPr>
            <p:nvPr userDrawn="1"/>
          </p:nvSpPr>
          <p:spPr bwMode="auto">
            <a:xfrm>
              <a:off x="4873" y="965"/>
              <a:ext cx="76" cy="106"/>
            </a:xfrm>
            <a:custGeom>
              <a:avLst/>
              <a:gdLst>
                <a:gd name="T0" fmla="*/ 0 w 16"/>
                <a:gd name="T1" fmla="*/ 14 h 20"/>
                <a:gd name="T2" fmla="*/ 8 w 16"/>
                <a:gd name="T3" fmla="*/ 8 h 20"/>
                <a:gd name="T4" fmla="*/ 12 w 16"/>
                <a:gd name="T5" fmla="*/ 8 h 20"/>
                <a:gd name="T6" fmla="*/ 12 w 16"/>
                <a:gd name="T7" fmla="*/ 7 h 20"/>
                <a:gd name="T8" fmla="*/ 8 w 16"/>
                <a:gd name="T9" fmla="*/ 3 h 20"/>
                <a:gd name="T10" fmla="*/ 4 w 16"/>
                <a:gd name="T11" fmla="*/ 6 h 20"/>
                <a:gd name="T12" fmla="*/ 1 w 16"/>
                <a:gd name="T13" fmla="*/ 5 h 20"/>
                <a:gd name="T14" fmla="*/ 8 w 16"/>
                <a:gd name="T15" fmla="*/ 0 h 20"/>
                <a:gd name="T16" fmla="*/ 16 w 16"/>
                <a:gd name="T17" fmla="*/ 8 h 20"/>
                <a:gd name="T18" fmla="*/ 16 w 16"/>
                <a:gd name="T19" fmla="*/ 20 h 20"/>
                <a:gd name="T20" fmla="*/ 13 w 16"/>
                <a:gd name="T21" fmla="*/ 20 h 20"/>
                <a:gd name="T22" fmla="*/ 12 w 16"/>
                <a:gd name="T23" fmla="*/ 17 h 20"/>
                <a:gd name="T24" fmla="*/ 6 w 16"/>
                <a:gd name="T25" fmla="*/ 20 h 20"/>
                <a:gd name="T26" fmla="*/ 0 w 16"/>
                <a:gd name="T27" fmla="*/ 14 h 20"/>
                <a:gd name="T28" fmla="*/ 12 w 16"/>
                <a:gd name="T29" fmla="*/ 12 h 20"/>
                <a:gd name="T30" fmla="*/ 12 w 16"/>
                <a:gd name="T31" fmla="*/ 11 h 20"/>
                <a:gd name="T32" fmla="*/ 9 w 16"/>
                <a:gd name="T33" fmla="*/ 11 h 20"/>
                <a:gd name="T34" fmla="*/ 4 w 16"/>
                <a:gd name="T35" fmla="*/ 14 h 20"/>
                <a:gd name="T36" fmla="*/ 7 w 16"/>
                <a:gd name="T37" fmla="*/ 16 h 20"/>
                <a:gd name="T38" fmla="*/ 12 w 16"/>
                <a:gd name="T3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0">
                  <a:moveTo>
                    <a:pt x="0" y="14"/>
                  </a:moveTo>
                  <a:cubicBezTo>
                    <a:pt x="0" y="10"/>
                    <a:pt x="3" y="8"/>
                    <a:pt x="8" y="8"/>
                  </a:cubicBezTo>
                  <a:cubicBezTo>
                    <a:pt x="12" y="8"/>
                    <a:pt x="12" y="8"/>
                    <a:pt x="12" y="8"/>
                  </a:cubicBezTo>
                  <a:cubicBezTo>
                    <a:pt x="12" y="7"/>
                    <a:pt x="12" y="7"/>
                    <a:pt x="12" y="7"/>
                  </a:cubicBezTo>
                  <a:cubicBezTo>
                    <a:pt x="12" y="4"/>
                    <a:pt x="10" y="3"/>
                    <a:pt x="8" y="3"/>
                  </a:cubicBezTo>
                  <a:cubicBezTo>
                    <a:pt x="6" y="3"/>
                    <a:pt x="5" y="4"/>
                    <a:pt x="4" y="6"/>
                  </a:cubicBezTo>
                  <a:cubicBezTo>
                    <a:pt x="1" y="5"/>
                    <a:pt x="1" y="5"/>
                    <a:pt x="1" y="5"/>
                  </a:cubicBezTo>
                  <a:cubicBezTo>
                    <a:pt x="1" y="2"/>
                    <a:pt x="4" y="0"/>
                    <a:pt x="8" y="0"/>
                  </a:cubicBezTo>
                  <a:cubicBezTo>
                    <a:pt x="13" y="0"/>
                    <a:pt x="16" y="3"/>
                    <a:pt x="16" y="8"/>
                  </a:cubicBezTo>
                  <a:cubicBezTo>
                    <a:pt x="16" y="20"/>
                    <a:pt x="16" y="20"/>
                    <a:pt x="16" y="20"/>
                  </a:cubicBezTo>
                  <a:cubicBezTo>
                    <a:pt x="13" y="20"/>
                    <a:pt x="13" y="20"/>
                    <a:pt x="13" y="20"/>
                  </a:cubicBezTo>
                  <a:cubicBezTo>
                    <a:pt x="12" y="17"/>
                    <a:pt x="12" y="17"/>
                    <a:pt x="12" y="17"/>
                  </a:cubicBezTo>
                  <a:cubicBezTo>
                    <a:pt x="11" y="19"/>
                    <a:pt x="9" y="20"/>
                    <a:pt x="6" y="20"/>
                  </a:cubicBezTo>
                  <a:cubicBezTo>
                    <a:pt x="3" y="20"/>
                    <a:pt x="0" y="18"/>
                    <a:pt x="0" y="14"/>
                  </a:cubicBezTo>
                  <a:close/>
                  <a:moveTo>
                    <a:pt x="12" y="12"/>
                  </a:moveTo>
                  <a:cubicBezTo>
                    <a:pt x="12" y="11"/>
                    <a:pt x="12" y="11"/>
                    <a:pt x="12" y="11"/>
                  </a:cubicBezTo>
                  <a:cubicBezTo>
                    <a:pt x="9" y="11"/>
                    <a:pt x="9" y="11"/>
                    <a:pt x="9" y="11"/>
                  </a:cubicBezTo>
                  <a:cubicBezTo>
                    <a:pt x="6" y="11"/>
                    <a:pt x="4" y="12"/>
                    <a:pt x="4" y="14"/>
                  </a:cubicBezTo>
                  <a:cubicBezTo>
                    <a:pt x="4" y="16"/>
                    <a:pt x="5" y="16"/>
                    <a:pt x="7" y="16"/>
                  </a:cubicBezTo>
                  <a:cubicBezTo>
                    <a:pt x="9" y="16"/>
                    <a:pt x="12" y="15"/>
                    <a:pt x="12" y="12"/>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7" name="Freeform 41">
              <a:extLst>
                <a:ext uri="{FF2B5EF4-FFF2-40B4-BE49-F238E27FC236}">
                  <a16:creationId xmlns:a16="http://schemas.microsoft.com/office/drawing/2014/main" id="{C920D5DA-8304-4231-A626-5F466CE4FC9B}"/>
                </a:ext>
              </a:extLst>
            </p:cNvPr>
            <p:cNvSpPr>
              <a:spLocks/>
            </p:cNvSpPr>
            <p:nvPr userDrawn="1"/>
          </p:nvSpPr>
          <p:spPr bwMode="auto">
            <a:xfrm>
              <a:off x="4963" y="922"/>
              <a:ext cx="57" cy="149"/>
            </a:xfrm>
            <a:custGeom>
              <a:avLst/>
              <a:gdLst>
                <a:gd name="T0" fmla="*/ 3 w 12"/>
                <a:gd name="T1" fmla="*/ 21 h 28"/>
                <a:gd name="T2" fmla="*/ 3 w 12"/>
                <a:gd name="T3" fmla="*/ 12 h 28"/>
                <a:gd name="T4" fmla="*/ 0 w 12"/>
                <a:gd name="T5" fmla="*/ 12 h 28"/>
                <a:gd name="T6" fmla="*/ 0 w 12"/>
                <a:gd name="T7" fmla="*/ 8 h 28"/>
                <a:gd name="T8" fmla="*/ 3 w 12"/>
                <a:gd name="T9" fmla="*/ 8 h 28"/>
                <a:gd name="T10" fmla="*/ 3 w 12"/>
                <a:gd name="T11" fmla="*/ 3 h 28"/>
                <a:gd name="T12" fmla="*/ 7 w 12"/>
                <a:gd name="T13" fmla="*/ 0 h 28"/>
                <a:gd name="T14" fmla="*/ 7 w 12"/>
                <a:gd name="T15" fmla="*/ 8 h 28"/>
                <a:gd name="T16" fmla="*/ 12 w 12"/>
                <a:gd name="T17" fmla="*/ 8 h 28"/>
                <a:gd name="T18" fmla="*/ 12 w 12"/>
                <a:gd name="T19" fmla="*/ 12 h 28"/>
                <a:gd name="T20" fmla="*/ 7 w 12"/>
                <a:gd name="T21" fmla="*/ 12 h 28"/>
                <a:gd name="T22" fmla="*/ 7 w 12"/>
                <a:gd name="T23" fmla="*/ 21 h 28"/>
                <a:gd name="T24" fmla="*/ 9 w 12"/>
                <a:gd name="T25" fmla="*/ 24 h 28"/>
                <a:gd name="T26" fmla="*/ 12 w 12"/>
                <a:gd name="T27" fmla="*/ 24 h 28"/>
                <a:gd name="T28" fmla="*/ 12 w 12"/>
                <a:gd name="T29" fmla="*/ 27 h 28"/>
                <a:gd name="T30" fmla="*/ 9 w 12"/>
                <a:gd name="T31" fmla="*/ 28 h 28"/>
                <a:gd name="T32" fmla="*/ 3 w 12"/>
                <a:gd name="T33"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8">
                  <a:moveTo>
                    <a:pt x="3" y="21"/>
                  </a:moveTo>
                  <a:cubicBezTo>
                    <a:pt x="3" y="12"/>
                    <a:pt x="3" y="12"/>
                    <a:pt x="3" y="12"/>
                  </a:cubicBezTo>
                  <a:cubicBezTo>
                    <a:pt x="0" y="12"/>
                    <a:pt x="0" y="12"/>
                    <a:pt x="0" y="12"/>
                  </a:cubicBezTo>
                  <a:cubicBezTo>
                    <a:pt x="0" y="8"/>
                    <a:pt x="0" y="8"/>
                    <a:pt x="0" y="8"/>
                  </a:cubicBezTo>
                  <a:cubicBezTo>
                    <a:pt x="3" y="8"/>
                    <a:pt x="3" y="8"/>
                    <a:pt x="3" y="8"/>
                  </a:cubicBezTo>
                  <a:cubicBezTo>
                    <a:pt x="3" y="3"/>
                    <a:pt x="3" y="3"/>
                    <a:pt x="3" y="3"/>
                  </a:cubicBezTo>
                  <a:cubicBezTo>
                    <a:pt x="7" y="0"/>
                    <a:pt x="7" y="0"/>
                    <a:pt x="7" y="0"/>
                  </a:cubicBezTo>
                  <a:cubicBezTo>
                    <a:pt x="7" y="8"/>
                    <a:pt x="7" y="8"/>
                    <a:pt x="7" y="8"/>
                  </a:cubicBezTo>
                  <a:cubicBezTo>
                    <a:pt x="12" y="8"/>
                    <a:pt x="12" y="8"/>
                    <a:pt x="12" y="8"/>
                  </a:cubicBezTo>
                  <a:cubicBezTo>
                    <a:pt x="12" y="12"/>
                    <a:pt x="12" y="12"/>
                    <a:pt x="12" y="12"/>
                  </a:cubicBezTo>
                  <a:cubicBezTo>
                    <a:pt x="7" y="12"/>
                    <a:pt x="7" y="12"/>
                    <a:pt x="7" y="12"/>
                  </a:cubicBezTo>
                  <a:cubicBezTo>
                    <a:pt x="7" y="21"/>
                    <a:pt x="7" y="21"/>
                    <a:pt x="7" y="21"/>
                  </a:cubicBezTo>
                  <a:cubicBezTo>
                    <a:pt x="7" y="24"/>
                    <a:pt x="8" y="24"/>
                    <a:pt x="9" y="24"/>
                  </a:cubicBezTo>
                  <a:cubicBezTo>
                    <a:pt x="10" y="24"/>
                    <a:pt x="11" y="24"/>
                    <a:pt x="12" y="24"/>
                  </a:cubicBezTo>
                  <a:cubicBezTo>
                    <a:pt x="12" y="27"/>
                    <a:pt x="12" y="27"/>
                    <a:pt x="12" y="27"/>
                  </a:cubicBezTo>
                  <a:cubicBezTo>
                    <a:pt x="11" y="28"/>
                    <a:pt x="10" y="28"/>
                    <a:pt x="9" y="28"/>
                  </a:cubicBezTo>
                  <a:cubicBezTo>
                    <a:pt x="5" y="28"/>
                    <a:pt x="3" y="26"/>
                    <a:pt x="3" y="21"/>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8" name="Freeform 42">
              <a:extLst>
                <a:ext uri="{FF2B5EF4-FFF2-40B4-BE49-F238E27FC236}">
                  <a16:creationId xmlns:a16="http://schemas.microsoft.com/office/drawing/2014/main" id="{72D61F91-9D06-4626-B027-AF5A0521C6D0}"/>
                </a:ext>
              </a:extLst>
            </p:cNvPr>
            <p:cNvSpPr>
              <a:spLocks noEditPoints="1"/>
            </p:cNvSpPr>
            <p:nvPr userDrawn="1"/>
          </p:nvSpPr>
          <p:spPr bwMode="auto">
            <a:xfrm>
              <a:off x="5034" y="922"/>
              <a:ext cx="29" cy="149"/>
            </a:xfrm>
            <a:custGeom>
              <a:avLst/>
              <a:gdLst>
                <a:gd name="T0" fmla="*/ 0 w 6"/>
                <a:gd name="T1" fmla="*/ 3 h 28"/>
                <a:gd name="T2" fmla="*/ 3 w 6"/>
                <a:gd name="T3" fmla="*/ 0 h 28"/>
                <a:gd name="T4" fmla="*/ 6 w 6"/>
                <a:gd name="T5" fmla="*/ 3 h 28"/>
                <a:gd name="T6" fmla="*/ 3 w 6"/>
                <a:gd name="T7" fmla="*/ 5 h 28"/>
                <a:gd name="T8" fmla="*/ 0 w 6"/>
                <a:gd name="T9" fmla="*/ 3 h 28"/>
                <a:gd name="T10" fmla="*/ 1 w 6"/>
                <a:gd name="T11" fmla="*/ 8 h 28"/>
                <a:gd name="T12" fmla="*/ 5 w 6"/>
                <a:gd name="T13" fmla="*/ 8 h 28"/>
                <a:gd name="T14" fmla="*/ 5 w 6"/>
                <a:gd name="T15" fmla="*/ 28 h 28"/>
                <a:gd name="T16" fmla="*/ 1 w 6"/>
                <a:gd name="T17" fmla="*/ 28 h 28"/>
                <a:gd name="T18" fmla="*/ 1 w 6"/>
                <a:gd name="T19"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8">
                  <a:moveTo>
                    <a:pt x="0" y="3"/>
                  </a:moveTo>
                  <a:cubicBezTo>
                    <a:pt x="0" y="1"/>
                    <a:pt x="1" y="0"/>
                    <a:pt x="3" y="0"/>
                  </a:cubicBezTo>
                  <a:cubicBezTo>
                    <a:pt x="5" y="0"/>
                    <a:pt x="6" y="1"/>
                    <a:pt x="6" y="3"/>
                  </a:cubicBezTo>
                  <a:cubicBezTo>
                    <a:pt x="6" y="4"/>
                    <a:pt x="5" y="5"/>
                    <a:pt x="3" y="5"/>
                  </a:cubicBezTo>
                  <a:cubicBezTo>
                    <a:pt x="1" y="5"/>
                    <a:pt x="0" y="4"/>
                    <a:pt x="0" y="3"/>
                  </a:cubicBezTo>
                  <a:close/>
                  <a:moveTo>
                    <a:pt x="1" y="8"/>
                  </a:moveTo>
                  <a:cubicBezTo>
                    <a:pt x="5" y="8"/>
                    <a:pt x="5" y="8"/>
                    <a:pt x="5" y="8"/>
                  </a:cubicBezTo>
                  <a:cubicBezTo>
                    <a:pt x="5" y="28"/>
                    <a:pt x="5" y="28"/>
                    <a:pt x="5" y="28"/>
                  </a:cubicBezTo>
                  <a:cubicBezTo>
                    <a:pt x="1" y="28"/>
                    <a:pt x="1" y="28"/>
                    <a:pt x="1" y="28"/>
                  </a:cubicBezTo>
                  <a:lnTo>
                    <a:pt x="1" y="8"/>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9" name="Freeform 43">
              <a:extLst>
                <a:ext uri="{FF2B5EF4-FFF2-40B4-BE49-F238E27FC236}">
                  <a16:creationId xmlns:a16="http://schemas.microsoft.com/office/drawing/2014/main" id="{4C3273A1-A556-4538-8970-72A58DB5230D}"/>
                </a:ext>
              </a:extLst>
            </p:cNvPr>
            <p:cNvSpPr>
              <a:spLocks noEditPoints="1"/>
            </p:cNvSpPr>
            <p:nvPr userDrawn="1"/>
          </p:nvSpPr>
          <p:spPr bwMode="auto">
            <a:xfrm>
              <a:off x="5081" y="965"/>
              <a:ext cx="90" cy="106"/>
            </a:xfrm>
            <a:custGeom>
              <a:avLst/>
              <a:gdLst>
                <a:gd name="T0" fmla="*/ 0 w 19"/>
                <a:gd name="T1" fmla="*/ 10 h 20"/>
                <a:gd name="T2" fmla="*/ 9 w 19"/>
                <a:gd name="T3" fmla="*/ 0 h 20"/>
                <a:gd name="T4" fmla="*/ 19 w 19"/>
                <a:gd name="T5" fmla="*/ 10 h 20"/>
                <a:gd name="T6" fmla="*/ 9 w 19"/>
                <a:gd name="T7" fmla="*/ 20 h 20"/>
                <a:gd name="T8" fmla="*/ 0 w 19"/>
                <a:gd name="T9" fmla="*/ 10 h 20"/>
                <a:gd name="T10" fmla="*/ 15 w 19"/>
                <a:gd name="T11" fmla="*/ 10 h 20"/>
                <a:gd name="T12" fmla="*/ 9 w 19"/>
                <a:gd name="T13" fmla="*/ 3 h 20"/>
                <a:gd name="T14" fmla="*/ 4 w 19"/>
                <a:gd name="T15" fmla="*/ 10 h 20"/>
                <a:gd name="T16" fmla="*/ 9 w 19"/>
                <a:gd name="T17" fmla="*/ 16 h 20"/>
                <a:gd name="T18" fmla="*/ 15 w 19"/>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0" y="10"/>
                  </a:moveTo>
                  <a:cubicBezTo>
                    <a:pt x="0" y="4"/>
                    <a:pt x="3" y="0"/>
                    <a:pt x="9" y="0"/>
                  </a:cubicBezTo>
                  <a:cubicBezTo>
                    <a:pt x="15" y="0"/>
                    <a:pt x="19" y="4"/>
                    <a:pt x="19" y="10"/>
                  </a:cubicBezTo>
                  <a:cubicBezTo>
                    <a:pt x="19" y="15"/>
                    <a:pt x="15" y="20"/>
                    <a:pt x="9" y="20"/>
                  </a:cubicBezTo>
                  <a:cubicBezTo>
                    <a:pt x="3" y="20"/>
                    <a:pt x="0" y="15"/>
                    <a:pt x="0" y="10"/>
                  </a:cubicBezTo>
                  <a:close/>
                  <a:moveTo>
                    <a:pt x="15" y="10"/>
                  </a:moveTo>
                  <a:cubicBezTo>
                    <a:pt x="15" y="7"/>
                    <a:pt x="13" y="3"/>
                    <a:pt x="9" y="3"/>
                  </a:cubicBezTo>
                  <a:cubicBezTo>
                    <a:pt x="6" y="3"/>
                    <a:pt x="4" y="7"/>
                    <a:pt x="4" y="10"/>
                  </a:cubicBezTo>
                  <a:cubicBezTo>
                    <a:pt x="4" y="13"/>
                    <a:pt x="6" y="16"/>
                    <a:pt x="9" y="16"/>
                  </a:cubicBezTo>
                  <a:cubicBezTo>
                    <a:pt x="13" y="16"/>
                    <a:pt x="15" y="13"/>
                    <a:pt x="15" y="10"/>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50" name="Freeform 44">
              <a:extLst>
                <a:ext uri="{FF2B5EF4-FFF2-40B4-BE49-F238E27FC236}">
                  <a16:creationId xmlns:a16="http://schemas.microsoft.com/office/drawing/2014/main" id="{989E7481-D122-407A-8292-1326ACEF15CE}"/>
                </a:ext>
              </a:extLst>
            </p:cNvPr>
            <p:cNvSpPr>
              <a:spLocks/>
            </p:cNvSpPr>
            <p:nvPr userDrawn="1"/>
          </p:nvSpPr>
          <p:spPr bwMode="auto">
            <a:xfrm>
              <a:off x="5190" y="965"/>
              <a:ext cx="81" cy="106"/>
            </a:xfrm>
            <a:custGeom>
              <a:avLst/>
              <a:gdLst>
                <a:gd name="T0" fmla="*/ 0 w 17"/>
                <a:gd name="T1" fmla="*/ 0 h 20"/>
                <a:gd name="T2" fmla="*/ 5 w 17"/>
                <a:gd name="T3" fmla="*/ 0 h 20"/>
                <a:gd name="T4" fmla="*/ 5 w 17"/>
                <a:gd name="T5" fmla="*/ 4 h 20"/>
                <a:gd name="T6" fmla="*/ 11 w 17"/>
                <a:gd name="T7" fmla="*/ 0 h 20"/>
                <a:gd name="T8" fmla="*/ 17 w 17"/>
                <a:gd name="T9" fmla="*/ 6 h 20"/>
                <a:gd name="T10" fmla="*/ 17 w 17"/>
                <a:gd name="T11" fmla="*/ 20 h 20"/>
                <a:gd name="T12" fmla="*/ 13 w 17"/>
                <a:gd name="T13" fmla="*/ 20 h 20"/>
                <a:gd name="T14" fmla="*/ 13 w 17"/>
                <a:gd name="T15" fmla="*/ 7 h 20"/>
                <a:gd name="T16" fmla="*/ 9 w 17"/>
                <a:gd name="T17" fmla="*/ 3 h 20"/>
                <a:gd name="T18" fmla="*/ 5 w 17"/>
                <a:gd name="T19" fmla="*/ 12 h 20"/>
                <a:gd name="T20" fmla="*/ 5 w 17"/>
                <a:gd name="T21" fmla="*/ 20 h 20"/>
                <a:gd name="T22" fmla="*/ 0 w 17"/>
                <a:gd name="T23" fmla="*/ 20 h 20"/>
                <a:gd name="T24" fmla="*/ 0 w 17"/>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0">
                  <a:moveTo>
                    <a:pt x="0" y="0"/>
                  </a:moveTo>
                  <a:cubicBezTo>
                    <a:pt x="5" y="0"/>
                    <a:pt x="5" y="0"/>
                    <a:pt x="5" y="0"/>
                  </a:cubicBezTo>
                  <a:cubicBezTo>
                    <a:pt x="5" y="4"/>
                    <a:pt x="5" y="4"/>
                    <a:pt x="5" y="4"/>
                  </a:cubicBezTo>
                  <a:cubicBezTo>
                    <a:pt x="6" y="1"/>
                    <a:pt x="8" y="0"/>
                    <a:pt x="11" y="0"/>
                  </a:cubicBezTo>
                  <a:cubicBezTo>
                    <a:pt x="14" y="0"/>
                    <a:pt x="17" y="2"/>
                    <a:pt x="17" y="6"/>
                  </a:cubicBezTo>
                  <a:cubicBezTo>
                    <a:pt x="17" y="20"/>
                    <a:pt x="17" y="20"/>
                    <a:pt x="17" y="20"/>
                  </a:cubicBezTo>
                  <a:cubicBezTo>
                    <a:pt x="13" y="20"/>
                    <a:pt x="13" y="20"/>
                    <a:pt x="13" y="20"/>
                  </a:cubicBezTo>
                  <a:cubicBezTo>
                    <a:pt x="13" y="7"/>
                    <a:pt x="13" y="7"/>
                    <a:pt x="13" y="7"/>
                  </a:cubicBezTo>
                  <a:cubicBezTo>
                    <a:pt x="13" y="5"/>
                    <a:pt x="11" y="3"/>
                    <a:pt x="9" y="3"/>
                  </a:cubicBezTo>
                  <a:cubicBezTo>
                    <a:pt x="7" y="3"/>
                    <a:pt x="5" y="6"/>
                    <a:pt x="5" y="12"/>
                  </a:cubicBezTo>
                  <a:cubicBezTo>
                    <a:pt x="5" y="20"/>
                    <a:pt x="5" y="20"/>
                    <a:pt x="5"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grpSp>
      <p:pic>
        <p:nvPicPr>
          <p:cNvPr id="53" name="Picture 52">
            <a:extLst>
              <a:ext uri="{FF2B5EF4-FFF2-40B4-BE49-F238E27FC236}">
                <a16:creationId xmlns:a16="http://schemas.microsoft.com/office/drawing/2014/main" id="{50463E93-3363-4924-A4D9-144ED90F61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2" y="6612616"/>
            <a:ext cx="651519" cy="117995"/>
          </a:xfrm>
          <a:prstGeom prst="rect">
            <a:avLst/>
          </a:prstGeom>
        </p:spPr>
      </p:pic>
    </p:spTree>
    <p:extLst>
      <p:ext uri="{BB962C8B-B14F-4D97-AF65-F5344CB8AC3E}">
        <p14:creationId xmlns:p14="http://schemas.microsoft.com/office/powerpoint/2010/main" val="241969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itle Placeholder 19">
            <a:extLst>
              <a:ext uri="{FF2B5EF4-FFF2-40B4-BE49-F238E27FC236}">
                <a16:creationId xmlns:a16="http://schemas.microsoft.com/office/drawing/2014/main" id="{7F3D623B-11E5-4971-9674-82CC0BD2CEF5}"/>
              </a:ext>
            </a:extLst>
          </p:cNvPr>
          <p:cNvSpPr>
            <a:spLocks noGrp="1"/>
          </p:cNvSpPr>
          <p:nvPr>
            <p:ph type="title"/>
          </p:nvPr>
        </p:nvSpPr>
        <p:spPr>
          <a:xfrm>
            <a:off x="1012794" y="1488158"/>
            <a:ext cx="10055273" cy="777949"/>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21">
            <a:extLst>
              <a:ext uri="{FF2B5EF4-FFF2-40B4-BE49-F238E27FC236}">
                <a16:creationId xmlns:a16="http://schemas.microsoft.com/office/drawing/2014/main" id="{DC4B73F2-3FB9-4419-A66D-AD3EEABFAC86}"/>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dirty="0"/>
          </a:p>
        </p:txBody>
      </p:sp>
      <p:sp>
        <p:nvSpPr>
          <p:cNvPr id="16" name="Text Placeholder 15">
            <a:extLst>
              <a:ext uri="{FF2B5EF4-FFF2-40B4-BE49-F238E27FC236}">
                <a16:creationId xmlns:a16="http://schemas.microsoft.com/office/drawing/2014/main" id="{AFDF2F37-15F9-49D4-94C8-2C002035892A}"/>
              </a:ext>
            </a:extLst>
          </p:cNvPr>
          <p:cNvSpPr>
            <a:spLocks noGrp="1"/>
          </p:cNvSpPr>
          <p:nvPr>
            <p:ph type="body" sz="quarter" idx="10"/>
          </p:nvPr>
        </p:nvSpPr>
        <p:spPr>
          <a:xfrm>
            <a:off x="1012791" y="2458637"/>
            <a:ext cx="10073996" cy="3742828"/>
          </a:xfrm>
        </p:spPr>
        <p:txBody>
          <a:bodyPr/>
          <a:lstStyle>
            <a:lvl1pPr>
              <a:lnSpc>
                <a:spcPct val="100000"/>
              </a:lnSpc>
              <a:spcAft>
                <a:spcPts val="728"/>
              </a:spcAft>
              <a:defRPr/>
            </a:lvl1pPr>
            <a:lvl2pPr>
              <a:lnSpc>
                <a:spcPct val="100000"/>
              </a:lnSpc>
              <a:spcAft>
                <a:spcPts val="728"/>
              </a:spcAft>
              <a:defRPr/>
            </a:lvl2pPr>
            <a:lvl3pPr>
              <a:lnSpc>
                <a:spcPct val="100000"/>
              </a:lnSpc>
              <a:spcAft>
                <a:spcPts val="728"/>
              </a:spcAft>
              <a:defRPr/>
            </a:lvl3pPr>
            <a:lvl4pPr>
              <a:lnSpc>
                <a:spcPct val="100000"/>
              </a:lnSpc>
              <a:spcAft>
                <a:spcPts val="728"/>
              </a:spcAft>
              <a:defRPr/>
            </a:lvl4pPr>
            <a:lvl5pPr>
              <a:lnSpc>
                <a:spcPct val="100000"/>
              </a:lnSpc>
              <a:spcAft>
                <a:spcPts val="728"/>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7" name="Title Placeholder 19">
            <a:extLst>
              <a:ext uri="{FF2B5EF4-FFF2-40B4-BE49-F238E27FC236}">
                <a16:creationId xmlns:a16="http://schemas.microsoft.com/office/drawing/2014/main" id="{7F3D623B-11E5-4971-9674-82CC0BD2CEF5}"/>
              </a:ext>
            </a:extLst>
          </p:cNvPr>
          <p:cNvSpPr>
            <a:spLocks noGrp="1"/>
          </p:cNvSpPr>
          <p:nvPr>
            <p:ph type="title"/>
          </p:nvPr>
        </p:nvSpPr>
        <p:spPr>
          <a:xfrm>
            <a:off x="1012795" y="1488158"/>
            <a:ext cx="9750519" cy="777949"/>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21">
            <a:extLst>
              <a:ext uri="{FF2B5EF4-FFF2-40B4-BE49-F238E27FC236}">
                <a16:creationId xmlns:a16="http://schemas.microsoft.com/office/drawing/2014/main" id="{DC4B73F2-3FB9-4419-A66D-AD3EEABFAC86}"/>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dirty="0"/>
          </a:p>
        </p:txBody>
      </p:sp>
      <p:sp>
        <p:nvSpPr>
          <p:cNvPr id="16" name="Text Placeholder 15">
            <a:extLst>
              <a:ext uri="{FF2B5EF4-FFF2-40B4-BE49-F238E27FC236}">
                <a16:creationId xmlns:a16="http://schemas.microsoft.com/office/drawing/2014/main" id="{AFDF2F37-15F9-49D4-94C8-2C002035892A}"/>
              </a:ext>
            </a:extLst>
          </p:cNvPr>
          <p:cNvSpPr>
            <a:spLocks noGrp="1"/>
          </p:cNvSpPr>
          <p:nvPr>
            <p:ph type="body" sz="quarter" idx="10"/>
          </p:nvPr>
        </p:nvSpPr>
        <p:spPr>
          <a:xfrm>
            <a:off x="1012793" y="2966923"/>
            <a:ext cx="9768675" cy="3234542"/>
          </a:xfrm>
        </p:spPr>
        <p:txBody>
          <a:bodyPr>
            <a:normAutofit/>
          </a:bodyPr>
          <a:lstStyle>
            <a:lvl1pPr>
              <a:lnSpc>
                <a:spcPct val="100000"/>
              </a:lnSpc>
              <a:spcAft>
                <a:spcPts val="728"/>
              </a:spcAft>
              <a:defRPr sz="1800">
                <a:solidFill>
                  <a:schemeClr val="tx2">
                    <a:lumMod val="75000"/>
                  </a:schemeClr>
                </a:solidFill>
                <a:latin typeface="+mn-lt"/>
              </a:defRPr>
            </a:lvl1pPr>
            <a:lvl2pPr>
              <a:lnSpc>
                <a:spcPct val="100000"/>
              </a:lnSpc>
              <a:spcAft>
                <a:spcPts val="728"/>
              </a:spcAft>
              <a:defRPr sz="1800">
                <a:solidFill>
                  <a:schemeClr val="tx2">
                    <a:lumMod val="75000"/>
                  </a:schemeClr>
                </a:solidFill>
                <a:latin typeface="+mn-lt"/>
              </a:defRPr>
            </a:lvl2pPr>
            <a:lvl3pPr>
              <a:lnSpc>
                <a:spcPct val="100000"/>
              </a:lnSpc>
              <a:spcAft>
                <a:spcPts val="728"/>
              </a:spcAft>
              <a:defRPr sz="1800">
                <a:solidFill>
                  <a:schemeClr val="tx2">
                    <a:lumMod val="75000"/>
                  </a:schemeClr>
                </a:solidFill>
                <a:latin typeface="+mn-lt"/>
              </a:defRPr>
            </a:lvl3pPr>
            <a:lvl4pPr>
              <a:lnSpc>
                <a:spcPct val="100000"/>
              </a:lnSpc>
              <a:spcAft>
                <a:spcPts val="728"/>
              </a:spcAft>
              <a:defRPr sz="1800">
                <a:solidFill>
                  <a:schemeClr val="tx2">
                    <a:lumMod val="75000"/>
                  </a:schemeClr>
                </a:solidFill>
                <a:latin typeface="+mn-lt"/>
              </a:defRPr>
            </a:lvl4pPr>
            <a:lvl5pPr>
              <a:lnSpc>
                <a:spcPct val="100000"/>
              </a:lnSpc>
              <a:spcAft>
                <a:spcPts val="728"/>
              </a:spcAft>
              <a:defRPr sz="1800">
                <a:solidFill>
                  <a:schemeClr val="tx2">
                    <a:lumMod val="7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3">
            <a:extLst>
              <a:ext uri="{FF2B5EF4-FFF2-40B4-BE49-F238E27FC236}">
                <a16:creationId xmlns:a16="http://schemas.microsoft.com/office/drawing/2014/main" id="{CF579123-DD42-422E-B0A3-7F3CCAB0B5F2}"/>
              </a:ext>
            </a:extLst>
          </p:cNvPr>
          <p:cNvSpPr>
            <a:spLocks noGrp="1"/>
          </p:cNvSpPr>
          <p:nvPr>
            <p:ph type="body" idx="1"/>
          </p:nvPr>
        </p:nvSpPr>
        <p:spPr>
          <a:xfrm>
            <a:off x="1105215" y="2597265"/>
            <a:ext cx="9676253" cy="364911"/>
          </a:xfrm>
          <a:prstGeom prst="rect">
            <a:avLst/>
          </a:prstGeom>
        </p:spPr>
        <p:txBody>
          <a:bodyPr lIns="0" tIns="0" rIns="0" bIns="0">
            <a:normAutofit/>
          </a:bodyPr>
          <a:lstStyle>
            <a:lvl1pPr marL="0" indent="0">
              <a:lnSpc>
                <a:spcPct val="100000"/>
              </a:lnSpc>
              <a:buNone/>
              <a:defRPr sz="1800" b="1" i="0">
                <a:solidFill>
                  <a:srgbClr val="63513F"/>
                </a:solidFill>
                <a:latin typeface="+mj-lt"/>
              </a:defRPr>
            </a:lvl1pPr>
          </a:lstStyle>
          <a:p>
            <a:endParaRPr lang="en-US" dirty="0"/>
          </a:p>
        </p:txBody>
      </p:sp>
    </p:spTree>
    <p:extLst>
      <p:ext uri="{BB962C8B-B14F-4D97-AF65-F5344CB8AC3E}">
        <p14:creationId xmlns:p14="http://schemas.microsoft.com/office/powerpoint/2010/main" val="952669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Title Placeholder 19">
            <a:extLst>
              <a:ext uri="{FF2B5EF4-FFF2-40B4-BE49-F238E27FC236}">
                <a16:creationId xmlns:a16="http://schemas.microsoft.com/office/drawing/2014/main" id="{7F3D623B-11E5-4971-9674-82CC0BD2CEF5}"/>
              </a:ext>
            </a:extLst>
          </p:cNvPr>
          <p:cNvSpPr>
            <a:spLocks noGrp="1"/>
          </p:cNvSpPr>
          <p:nvPr>
            <p:ph type="title"/>
          </p:nvPr>
        </p:nvSpPr>
        <p:spPr>
          <a:xfrm>
            <a:off x="1012795" y="1488158"/>
            <a:ext cx="9750519" cy="777949"/>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21">
            <a:extLst>
              <a:ext uri="{FF2B5EF4-FFF2-40B4-BE49-F238E27FC236}">
                <a16:creationId xmlns:a16="http://schemas.microsoft.com/office/drawing/2014/main" id="{DC4B73F2-3FB9-4419-A66D-AD3EEABFAC86}"/>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dirty="0"/>
          </a:p>
        </p:txBody>
      </p:sp>
      <p:sp>
        <p:nvSpPr>
          <p:cNvPr id="16" name="Text Placeholder 15">
            <a:extLst>
              <a:ext uri="{FF2B5EF4-FFF2-40B4-BE49-F238E27FC236}">
                <a16:creationId xmlns:a16="http://schemas.microsoft.com/office/drawing/2014/main" id="{AFDF2F37-15F9-49D4-94C8-2C002035892A}"/>
              </a:ext>
            </a:extLst>
          </p:cNvPr>
          <p:cNvSpPr>
            <a:spLocks noGrp="1"/>
          </p:cNvSpPr>
          <p:nvPr>
            <p:ph type="body" sz="quarter" idx="10"/>
          </p:nvPr>
        </p:nvSpPr>
        <p:spPr>
          <a:xfrm>
            <a:off x="1012794" y="2458637"/>
            <a:ext cx="4805943" cy="3742828"/>
          </a:xfrm>
        </p:spPr>
        <p:txBody>
          <a:bodyPr/>
          <a:lstStyle>
            <a:lvl1pPr>
              <a:lnSpc>
                <a:spcPct val="100000"/>
              </a:lnSpc>
              <a:spcAft>
                <a:spcPts val="728"/>
              </a:spcAft>
              <a:defRPr>
                <a:solidFill>
                  <a:schemeClr val="tx2">
                    <a:lumMod val="75000"/>
                  </a:schemeClr>
                </a:solidFill>
                <a:latin typeface="+mn-lt"/>
              </a:defRPr>
            </a:lvl1pPr>
            <a:lvl2pPr>
              <a:lnSpc>
                <a:spcPct val="100000"/>
              </a:lnSpc>
              <a:spcAft>
                <a:spcPts val="728"/>
              </a:spcAft>
              <a:defRPr>
                <a:solidFill>
                  <a:schemeClr val="tx2">
                    <a:lumMod val="75000"/>
                  </a:schemeClr>
                </a:solidFill>
                <a:latin typeface="+mn-lt"/>
              </a:defRPr>
            </a:lvl2pPr>
            <a:lvl3pPr>
              <a:lnSpc>
                <a:spcPct val="100000"/>
              </a:lnSpc>
              <a:spcAft>
                <a:spcPts val="728"/>
              </a:spcAft>
              <a:defRPr>
                <a:solidFill>
                  <a:schemeClr val="tx2">
                    <a:lumMod val="75000"/>
                  </a:schemeClr>
                </a:solidFill>
                <a:latin typeface="+mn-lt"/>
              </a:defRPr>
            </a:lvl3pPr>
            <a:lvl4pPr>
              <a:lnSpc>
                <a:spcPct val="100000"/>
              </a:lnSpc>
              <a:spcAft>
                <a:spcPts val="728"/>
              </a:spcAft>
              <a:defRPr>
                <a:solidFill>
                  <a:schemeClr val="tx2">
                    <a:lumMod val="75000"/>
                  </a:schemeClr>
                </a:solidFill>
                <a:latin typeface="+mn-lt"/>
              </a:defRPr>
            </a:lvl4pPr>
            <a:lvl5pPr>
              <a:lnSpc>
                <a:spcPct val="100000"/>
              </a:lnSpc>
              <a:spcAft>
                <a:spcPts val="728"/>
              </a:spcAft>
              <a:defRPr>
                <a:solidFill>
                  <a:schemeClr val="tx2">
                    <a:lumMod val="7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5">
            <a:extLst>
              <a:ext uri="{FF2B5EF4-FFF2-40B4-BE49-F238E27FC236}">
                <a16:creationId xmlns:a16="http://schemas.microsoft.com/office/drawing/2014/main" id="{0B6CF336-77F7-40E7-BEE4-94319B56812A}"/>
              </a:ext>
            </a:extLst>
          </p:cNvPr>
          <p:cNvSpPr>
            <a:spLocks noGrp="1"/>
          </p:cNvSpPr>
          <p:nvPr>
            <p:ph type="body" sz="quarter" idx="11"/>
          </p:nvPr>
        </p:nvSpPr>
        <p:spPr>
          <a:xfrm>
            <a:off x="5972774" y="2458637"/>
            <a:ext cx="4805943" cy="3742828"/>
          </a:xfrm>
        </p:spPr>
        <p:txBody>
          <a:bodyPr/>
          <a:lstStyle>
            <a:lvl1pPr>
              <a:lnSpc>
                <a:spcPct val="100000"/>
              </a:lnSpc>
              <a:spcAft>
                <a:spcPts val="728"/>
              </a:spcAft>
              <a:defRPr>
                <a:solidFill>
                  <a:schemeClr val="tx2">
                    <a:lumMod val="75000"/>
                  </a:schemeClr>
                </a:solidFill>
                <a:latin typeface="+mn-lt"/>
              </a:defRPr>
            </a:lvl1pPr>
            <a:lvl2pPr>
              <a:lnSpc>
                <a:spcPct val="100000"/>
              </a:lnSpc>
              <a:spcAft>
                <a:spcPts val="728"/>
              </a:spcAft>
              <a:defRPr>
                <a:solidFill>
                  <a:schemeClr val="tx2">
                    <a:lumMod val="75000"/>
                  </a:schemeClr>
                </a:solidFill>
                <a:latin typeface="+mn-lt"/>
              </a:defRPr>
            </a:lvl2pPr>
            <a:lvl3pPr>
              <a:lnSpc>
                <a:spcPct val="100000"/>
              </a:lnSpc>
              <a:spcAft>
                <a:spcPts val="728"/>
              </a:spcAft>
              <a:defRPr>
                <a:solidFill>
                  <a:schemeClr val="tx2">
                    <a:lumMod val="75000"/>
                  </a:schemeClr>
                </a:solidFill>
                <a:latin typeface="+mn-lt"/>
              </a:defRPr>
            </a:lvl3pPr>
            <a:lvl4pPr>
              <a:lnSpc>
                <a:spcPct val="100000"/>
              </a:lnSpc>
              <a:spcAft>
                <a:spcPts val="728"/>
              </a:spcAft>
              <a:defRPr>
                <a:solidFill>
                  <a:schemeClr val="tx2">
                    <a:lumMod val="75000"/>
                  </a:schemeClr>
                </a:solidFill>
                <a:latin typeface="+mn-lt"/>
              </a:defRPr>
            </a:lvl4pPr>
            <a:lvl5pPr>
              <a:lnSpc>
                <a:spcPct val="100000"/>
              </a:lnSpc>
              <a:spcAft>
                <a:spcPts val="728"/>
              </a:spcAft>
              <a:defRPr>
                <a:solidFill>
                  <a:schemeClr val="tx2">
                    <a:lumMod val="7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454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2" name="Holder 2"/>
          <p:cNvSpPr>
            <a:spLocks noGrp="1"/>
          </p:cNvSpPr>
          <p:nvPr>
            <p:ph type="title"/>
          </p:nvPr>
        </p:nvSpPr>
        <p:spPr>
          <a:xfrm>
            <a:off x="1059003" y="1673106"/>
            <a:ext cx="10313716" cy="646908"/>
          </a:xfrm>
          <a:prstGeom prst="rect">
            <a:avLst/>
          </a:prstGeom>
        </p:spPr>
        <p:txBody>
          <a:bodyPr lIns="0" tIns="0" rIns="0" bIns="0">
            <a:normAutofit/>
          </a:bodyPr>
          <a:lstStyle>
            <a:lvl1pPr>
              <a:defRPr sz="3200" b="0" i="0">
                <a:solidFill>
                  <a:srgbClr val="66503C"/>
                </a:solidFill>
                <a:latin typeface="Arial"/>
                <a:cs typeface="Arial"/>
              </a:defRPr>
            </a:lvl1pPr>
          </a:lstStyle>
          <a:p>
            <a:endParaRPr dirty="0"/>
          </a:p>
        </p:txBody>
      </p:sp>
      <p:sp>
        <p:nvSpPr>
          <p:cNvPr id="3" name="Holder 3"/>
          <p:cNvSpPr>
            <a:spLocks noGrp="1"/>
          </p:cNvSpPr>
          <p:nvPr>
            <p:ph type="body" idx="1"/>
          </p:nvPr>
        </p:nvSpPr>
        <p:spPr>
          <a:xfrm>
            <a:off x="4025560" y="2597265"/>
            <a:ext cx="7347161" cy="364911"/>
          </a:xfrm>
          <a:prstGeom prst="rect">
            <a:avLst/>
          </a:prstGeom>
        </p:spPr>
        <p:txBody>
          <a:bodyPr lIns="0" tIns="0" rIns="0" bIns="0">
            <a:normAutofit/>
          </a:bodyPr>
          <a:lstStyle>
            <a:lvl1pPr marL="0" indent="0">
              <a:lnSpc>
                <a:spcPct val="100000"/>
              </a:lnSpc>
              <a:buNone/>
              <a:defRPr sz="1800" b="1" i="0">
                <a:solidFill>
                  <a:srgbClr val="63513F"/>
                </a:solidFill>
                <a:latin typeface="+mj-lt"/>
              </a:defRPr>
            </a:lvl1pPr>
          </a:lstStyle>
          <a:p>
            <a:endParaRPr lang="en-US" dirty="0"/>
          </a:p>
        </p:txBody>
      </p:sp>
      <p:sp>
        <p:nvSpPr>
          <p:cNvPr id="4" name="Holder 4"/>
          <p:cNvSpPr>
            <a:spLocks noGrp="1"/>
          </p:cNvSpPr>
          <p:nvPr>
            <p:ph type="ftr" sz="quarter" idx="5"/>
          </p:nvPr>
        </p:nvSpPr>
        <p:spPr>
          <a:xfrm>
            <a:off x="4145280" y="6377941"/>
            <a:ext cx="3901440"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12" name="Text Placeholder 11">
            <a:extLst>
              <a:ext uri="{FF2B5EF4-FFF2-40B4-BE49-F238E27FC236}">
                <a16:creationId xmlns:a16="http://schemas.microsoft.com/office/drawing/2014/main" id="{6BCCABF6-8633-4D5F-91FC-22C8D6B7DBD6}"/>
              </a:ext>
            </a:extLst>
          </p:cNvPr>
          <p:cNvSpPr>
            <a:spLocks noGrp="1"/>
          </p:cNvSpPr>
          <p:nvPr>
            <p:ph type="body" sz="quarter" idx="10"/>
          </p:nvPr>
        </p:nvSpPr>
        <p:spPr>
          <a:xfrm>
            <a:off x="3969607" y="3013135"/>
            <a:ext cx="7403112" cy="2495219"/>
          </a:xfrm>
          <a:prstGeom prst="rect">
            <a:avLst/>
          </a:prstGeom>
        </p:spPr>
        <p:txBody>
          <a:bodyPr/>
          <a:lstStyle>
            <a:lvl1pPr marL="0" indent="0">
              <a:lnSpc>
                <a:spcPct val="150000"/>
              </a:lnSpc>
              <a:buNone/>
              <a:defRPr>
                <a:solidFill>
                  <a:schemeClr val="tx2">
                    <a:lumMod val="75000"/>
                  </a:schemeClr>
                </a:solidFill>
                <a:latin typeface="+mn-lt"/>
                <a:cs typeface="Times New Roman" panose="02020603050405020304" pitchFamily="18" charset="0"/>
              </a:defRPr>
            </a:lvl1pPr>
            <a:lvl2pPr marL="277240" indent="0">
              <a:buNone/>
              <a:defRPr/>
            </a:lvl2pPr>
            <a:lvl3pPr marL="554478" indent="0">
              <a:buNone/>
              <a:defRPr/>
            </a:lvl3pPr>
            <a:lvl4pPr marL="831718" indent="0">
              <a:buNone/>
              <a:defRPr/>
            </a:lvl4pPr>
            <a:lvl5pPr marL="1108956" indent="0">
              <a:buNone/>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9A307BED-FBBB-4046-AEE3-7761DBA18796}"/>
              </a:ext>
            </a:extLst>
          </p:cNvPr>
          <p:cNvSpPr>
            <a:spLocks noGrp="1"/>
          </p:cNvSpPr>
          <p:nvPr>
            <p:ph type="body" sz="quarter" idx="11"/>
          </p:nvPr>
        </p:nvSpPr>
        <p:spPr>
          <a:xfrm>
            <a:off x="1021458" y="2597261"/>
            <a:ext cx="2532940" cy="2125556"/>
          </a:xfrm>
          <a:prstGeom prst="rect">
            <a:avLst/>
          </a:prstGeom>
        </p:spPr>
        <p:txBody>
          <a:bodyPr>
            <a:noAutofit/>
          </a:bodyPr>
          <a:lstStyle>
            <a:lvl1pPr marL="0" indent="0">
              <a:lnSpc>
                <a:spcPct val="100000"/>
              </a:lnSpc>
              <a:buNone/>
              <a:defRPr sz="1699">
                <a:solidFill>
                  <a:schemeClr val="tx2">
                    <a:lumMod val="75000"/>
                  </a:schemeClr>
                </a:solidFill>
                <a:latin typeface="+mj-lt"/>
              </a:defRPr>
            </a:lvl1pPr>
            <a:lvl2pPr marL="277240" indent="0">
              <a:buNone/>
              <a:defRPr sz="1699"/>
            </a:lvl2pPr>
            <a:lvl3pPr marL="554478" indent="0">
              <a:buNone/>
              <a:defRPr sz="1699"/>
            </a:lvl3pPr>
            <a:lvl4pPr marL="831718" indent="0">
              <a:buNone/>
              <a:defRPr sz="1699"/>
            </a:lvl4pPr>
            <a:lvl5pPr marL="1108956" indent="0">
              <a:buNone/>
              <a:defRPr sz="1699"/>
            </a:lvl5pPr>
          </a:lstStyle>
          <a:p>
            <a:pPr lvl="0"/>
            <a:r>
              <a:rPr lang="en-US" dirty="0"/>
              <a:t>Click to edit Master text styles</a:t>
            </a:r>
          </a:p>
        </p:txBody>
      </p:sp>
      <p:sp>
        <p:nvSpPr>
          <p:cNvPr id="15" name="Slide Number Placeholder 21">
            <a:extLst>
              <a:ext uri="{FF2B5EF4-FFF2-40B4-BE49-F238E27FC236}">
                <a16:creationId xmlns:a16="http://schemas.microsoft.com/office/drawing/2014/main" id="{8CD893EA-5B5F-49B2-88D8-3E83525174B1}"/>
              </a:ext>
            </a:extLst>
          </p:cNvPr>
          <p:cNvSpPr>
            <a:spLocks noGrp="1"/>
          </p:cNvSpPr>
          <p:nvPr>
            <p:ph type="sldNum" sz="quarter" idx="4"/>
          </p:nvPr>
        </p:nvSpPr>
        <p:spPr>
          <a:xfrm>
            <a:off x="8629906" y="6355086"/>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dirty="0"/>
          </a:p>
        </p:txBody>
      </p:sp>
    </p:spTree>
    <p:extLst>
      <p:ext uri="{BB962C8B-B14F-4D97-AF65-F5344CB8AC3E}">
        <p14:creationId xmlns:p14="http://schemas.microsoft.com/office/powerpoint/2010/main" val="242054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1489ABFE-9280-49B3-9D51-CB7333614046}"/>
              </a:ext>
            </a:extLst>
          </p:cNvPr>
          <p:cNvSpPr/>
          <p:nvPr userDrawn="1"/>
        </p:nvSpPr>
        <p:spPr>
          <a:xfrm rot="10800000">
            <a:off x="10134456" y="2282"/>
            <a:ext cx="2057544" cy="205511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accent2"/>
              </a:solidFill>
            </a:endParaRPr>
          </a:p>
        </p:txBody>
      </p:sp>
      <p:sp>
        <p:nvSpPr>
          <p:cNvPr id="22" name="Slide Number Placeholder 21">
            <a:extLst>
              <a:ext uri="{FF2B5EF4-FFF2-40B4-BE49-F238E27FC236}">
                <a16:creationId xmlns:a16="http://schemas.microsoft.com/office/drawing/2014/main" id="{CAFBDD2C-9227-4A2E-8176-2ED430BADD95}"/>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dirty="0"/>
          </a:p>
        </p:txBody>
      </p:sp>
      <p:sp>
        <p:nvSpPr>
          <p:cNvPr id="20" name="Title Placeholder 19">
            <a:extLst>
              <a:ext uri="{FF2B5EF4-FFF2-40B4-BE49-F238E27FC236}">
                <a16:creationId xmlns:a16="http://schemas.microsoft.com/office/drawing/2014/main" id="{54E52B28-174A-4FB9-9E33-8A7E63BEA3F7}"/>
              </a:ext>
            </a:extLst>
          </p:cNvPr>
          <p:cNvSpPr>
            <a:spLocks noGrp="1"/>
          </p:cNvSpPr>
          <p:nvPr>
            <p:ph type="title"/>
          </p:nvPr>
        </p:nvSpPr>
        <p:spPr>
          <a:xfrm>
            <a:off x="1012791" y="1488158"/>
            <a:ext cx="10073996" cy="777949"/>
          </a:xfrm>
          <a:prstGeom prst="rect">
            <a:avLst/>
          </a:prstGeom>
        </p:spPr>
        <p:txBody>
          <a:bodyPr vert="horz" lIns="91440" tIns="45720" rIns="91440" bIns="45720" rtlCol="0" anchor="ctr">
            <a:normAutofit/>
          </a:bodyPr>
          <a:lstStyle/>
          <a:p>
            <a:r>
              <a:rPr lang="en-US" dirty="0"/>
              <a:t>Click to edit Master title style</a:t>
            </a:r>
          </a:p>
        </p:txBody>
      </p:sp>
      <p:sp>
        <p:nvSpPr>
          <p:cNvPr id="24" name="Text Placeholder 23">
            <a:extLst>
              <a:ext uri="{FF2B5EF4-FFF2-40B4-BE49-F238E27FC236}">
                <a16:creationId xmlns:a16="http://schemas.microsoft.com/office/drawing/2014/main" id="{6AA10913-0B64-4901-AFE2-01738A9DC284}"/>
              </a:ext>
            </a:extLst>
          </p:cNvPr>
          <p:cNvSpPr>
            <a:spLocks noGrp="1"/>
          </p:cNvSpPr>
          <p:nvPr>
            <p:ph type="body" idx="1"/>
          </p:nvPr>
        </p:nvSpPr>
        <p:spPr>
          <a:xfrm>
            <a:off x="1012791" y="2458642"/>
            <a:ext cx="10073996" cy="37187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6" name="Picture 25">
            <a:extLst>
              <a:ext uri="{FF2B5EF4-FFF2-40B4-BE49-F238E27FC236}">
                <a16:creationId xmlns:a16="http://schemas.microsoft.com/office/drawing/2014/main" id="{18CEAAFB-9C9E-43E9-A545-1B00DDFEDF75}"/>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668003" y="6629400"/>
            <a:ext cx="651519" cy="117994"/>
          </a:xfrm>
          <a:prstGeom prst="rect">
            <a:avLst/>
          </a:prstGeom>
        </p:spPr>
      </p:pic>
      <p:pic>
        <p:nvPicPr>
          <p:cNvPr id="12" name="Picture 11" descr="A close up of a sign&#10;&#10;Description automatically generated">
            <a:extLst>
              <a:ext uri="{FF2B5EF4-FFF2-40B4-BE49-F238E27FC236}">
                <a16:creationId xmlns:a16="http://schemas.microsoft.com/office/drawing/2014/main" id="{E91575D0-2D25-433C-B9B6-92A3C4B77504}"/>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09602" y="609600"/>
            <a:ext cx="1348143" cy="630040"/>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4" r:id="rId4"/>
    <p:sldLayoutId id="2147483673" r:id="rId5"/>
    <p:sldLayoutId id="2147483662" r:id="rId6"/>
    <p:sldLayoutId id="2147483679" r:id="rId7"/>
    <p:sldLayoutId id="2147483680" r:id="rId8"/>
    <p:sldLayoutId id="2147483668" r:id="rId9"/>
    <p:sldLayoutId id="2147483670" r:id="rId10"/>
    <p:sldLayoutId id="2147483671" r:id="rId11"/>
    <p:sldLayoutId id="2147483672" r:id="rId12"/>
    <p:sldLayoutId id="2147483681" r:id="rId13"/>
    <p:sldLayoutId id="2147483666" r:id="rId14"/>
    <p:sldLayoutId id="2147483667" r:id="rId15"/>
    <p:sldLayoutId id="2147483682" r:id="rId16"/>
    <p:sldLayoutId id="2147483669" r:id="rId17"/>
    <p:sldLayoutId id="2147483684" r:id="rId18"/>
    <p:sldLayoutId id="2147483685" r:id="rId19"/>
  </p:sldLayoutIdLst>
  <p:hf hdr="0" ftr="0" dt="0"/>
  <p:txStyles>
    <p:titleStyle>
      <a:lvl1pPr>
        <a:defRPr sz="3200">
          <a:solidFill>
            <a:schemeClr val="tx2"/>
          </a:solidFill>
          <a:latin typeface="+mj-lt"/>
          <a:ea typeface="+mj-ea"/>
          <a:cs typeface="+mj-cs"/>
        </a:defRPr>
      </a:lvl1pPr>
    </p:titleStyle>
    <p:bodyStyle>
      <a:lvl1pPr marL="173274"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1pPr>
      <a:lvl2pPr marL="450514"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2pPr>
      <a:lvl3pPr marL="727752"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3pPr>
      <a:lvl4pPr marL="1004992"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4pPr>
      <a:lvl5pPr marL="1282231"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4">
        <a:defRPr>
          <a:latin typeface="+mn-lt"/>
          <a:ea typeface="+mn-ea"/>
          <a:cs typeface="+mn-cs"/>
        </a:defRPr>
      </a:lvl9pPr>
    </p:bodyStyle>
    <p:otherStyle>
      <a:lvl1pPr marL="0">
        <a:defRPr>
          <a:latin typeface="+mn-lt"/>
          <a:ea typeface="+mn-ea"/>
          <a:cs typeface="+mn-cs"/>
        </a:defRPr>
      </a:lvl1pPr>
      <a:lvl2pPr marL="277240">
        <a:defRPr>
          <a:latin typeface="+mn-lt"/>
          <a:ea typeface="+mn-ea"/>
          <a:cs typeface="+mn-cs"/>
        </a:defRPr>
      </a:lvl2pPr>
      <a:lvl3pPr marL="554478">
        <a:defRPr>
          <a:latin typeface="+mn-lt"/>
          <a:ea typeface="+mn-ea"/>
          <a:cs typeface="+mn-cs"/>
        </a:defRPr>
      </a:lvl3pPr>
      <a:lvl4pPr marL="831718">
        <a:defRPr>
          <a:latin typeface="+mn-lt"/>
          <a:ea typeface="+mn-ea"/>
          <a:cs typeface="+mn-cs"/>
        </a:defRPr>
      </a:lvl4pPr>
      <a:lvl5pPr marL="1108956">
        <a:defRPr>
          <a:latin typeface="+mn-lt"/>
          <a:ea typeface="+mn-ea"/>
          <a:cs typeface="+mn-cs"/>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mailto:nmbaum@umich.edu"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CF99A95-6DC8-4F07-8998-23AF3C6182B3}"/>
              </a:ext>
            </a:extLst>
          </p:cNvPr>
          <p:cNvSpPr>
            <a:spLocks noGrp="1"/>
          </p:cNvSpPr>
          <p:nvPr>
            <p:ph type="ctrTitle"/>
          </p:nvPr>
        </p:nvSpPr>
        <p:spPr>
          <a:xfrm>
            <a:off x="923731" y="1844327"/>
            <a:ext cx="10315011" cy="3847207"/>
          </a:xfrm>
        </p:spPr>
        <p:txBody>
          <a:bodyPr/>
          <a:lstStyle/>
          <a:p>
            <a:br>
              <a:rPr lang="en-US" sz="3600" dirty="0"/>
            </a:br>
            <a:br>
              <a:rPr lang="en-US" sz="3600" dirty="0"/>
            </a:br>
            <a:r>
              <a:rPr lang="en-US" sz="3600" dirty="0"/>
              <a:t>CREATING A PATH FORWARD</a:t>
            </a:r>
            <a:br>
              <a:rPr lang="en-US" sz="3600" dirty="0"/>
            </a:br>
            <a:r>
              <a:rPr lang="en-US" sz="2800" u="none" dirty="0"/>
              <a:t>Policy trends impacting behavioral health workforce development</a:t>
            </a:r>
            <a:br>
              <a:rPr lang="en-US" sz="3600" dirty="0"/>
            </a:br>
            <a:br>
              <a:rPr lang="en-US" sz="3600" dirty="0"/>
            </a:br>
            <a:r>
              <a:rPr lang="en-US" sz="2400" dirty="0"/>
              <a:t>Nancy Baum, PhD, MS</a:t>
            </a:r>
            <a:br>
              <a:rPr lang="en-US" sz="3600" dirty="0"/>
            </a:br>
            <a:r>
              <a:rPr lang="en-US" sz="1800" u="none" dirty="0"/>
              <a:t>Health Policy Director</a:t>
            </a:r>
            <a:br>
              <a:rPr lang="en-US" sz="1800" u="none" dirty="0"/>
            </a:br>
            <a:r>
              <a:rPr lang="en-US" sz="1800" u="none" dirty="0"/>
              <a:t>Center for Health and Research Transformation</a:t>
            </a:r>
            <a:br>
              <a:rPr lang="en-US" sz="1800" u="none" dirty="0"/>
            </a:br>
            <a:r>
              <a:rPr lang="en-US" sz="1800" u="none" dirty="0"/>
              <a:t>University of Michigan</a:t>
            </a:r>
            <a:endParaRPr lang="en-US" sz="3600" u="none" dirty="0"/>
          </a:p>
        </p:txBody>
      </p:sp>
      <p:sp>
        <p:nvSpPr>
          <p:cNvPr id="7" name="Slide Number Placeholder 6">
            <a:extLst>
              <a:ext uri="{FF2B5EF4-FFF2-40B4-BE49-F238E27FC236}">
                <a16:creationId xmlns:a16="http://schemas.microsoft.com/office/drawing/2014/main" id="{6A3757CE-E37C-49B7-A880-B6B12E584F59}"/>
              </a:ext>
            </a:extLst>
          </p:cNvPr>
          <p:cNvSpPr>
            <a:spLocks noGrp="1"/>
          </p:cNvSpPr>
          <p:nvPr>
            <p:ph type="sldNum" sz="quarter" idx="4294967295"/>
          </p:nvPr>
        </p:nvSpPr>
        <p:spPr>
          <a:xfrm>
            <a:off x="11771803" y="6478686"/>
            <a:ext cx="419717" cy="131884"/>
          </a:xfrm>
        </p:spPr>
        <p:txBody>
          <a:bodyPr/>
          <a:lstStyle/>
          <a:p>
            <a:pPr marL="15402">
              <a:lnSpc>
                <a:spcPts val="1052"/>
              </a:lnSpc>
            </a:pPr>
            <a:fld id="{81D60167-4931-47E6-BA6A-407CBD079E47}" type="slidenum">
              <a:rPr lang="en-US" spc="7"/>
              <a:pPr marL="15402">
                <a:lnSpc>
                  <a:spcPts val="1052"/>
                </a:lnSpc>
              </a:pPr>
              <a:t>1</a:t>
            </a:fld>
            <a:endParaRPr lang="en-US" spc="7" dirty="0"/>
          </a:p>
        </p:txBody>
      </p:sp>
      <p:sp>
        <p:nvSpPr>
          <p:cNvPr id="5" name="object 5">
            <a:extLst>
              <a:ext uri="{FF2B5EF4-FFF2-40B4-BE49-F238E27FC236}">
                <a16:creationId xmlns:a16="http://schemas.microsoft.com/office/drawing/2014/main" id="{CFB18392-3264-412D-AE67-089894B541B7}"/>
              </a:ext>
            </a:extLst>
          </p:cNvPr>
          <p:cNvSpPr/>
          <p:nvPr/>
        </p:nvSpPr>
        <p:spPr>
          <a:xfrm>
            <a:off x="875473" y="5989007"/>
            <a:ext cx="461172" cy="489680"/>
          </a:xfrm>
          <a:prstGeom prst="rect">
            <a:avLst/>
          </a:prstGeom>
          <a:blipFill>
            <a:blip r:embed="rId2" cstate="print"/>
            <a:stretch>
              <a:fillRect/>
            </a:stretch>
          </a:blipFill>
        </p:spPr>
        <p:txBody>
          <a:bodyPr wrap="square" lIns="0" tIns="0" rIns="0" bIns="0" rtlCol="0"/>
          <a:lstStyle/>
          <a:p>
            <a:endParaRPr sz="663"/>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015D-60B7-C7DE-8E66-D065CFE25E64}"/>
              </a:ext>
            </a:extLst>
          </p:cNvPr>
          <p:cNvSpPr>
            <a:spLocks noGrp="1"/>
          </p:cNvSpPr>
          <p:nvPr>
            <p:ph type="title"/>
          </p:nvPr>
        </p:nvSpPr>
        <p:spPr/>
        <p:txBody>
          <a:bodyPr/>
          <a:lstStyle/>
          <a:p>
            <a:r>
              <a:rPr lang="en-US" dirty="0"/>
              <a:t>Additional, underused approaches</a:t>
            </a:r>
          </a:p>
        </p:txBody>
      </p:sp>
      <p:sp>
        <p:nvSpPr>
          <p:cNvPr id="3" name="Content Placeholder 2">
            <a:extLst>
              <a:ext uri="{FF2B5EF4-FFF2-40B4-BE49-F238E27FC236}">
                <a16:creationId xmlns:a16="http://schemas.microsoft.com/office/drawing/2014/main" id="{86F6A783-2EA9-1DE6-B4FD-5330D2C5E724}"/>
              </a:ext>
            </a:extLst>
          </p:cNvPr>
          <p:cNvSpPr>
            <a:spLocks noGrp="1"/>
          </p:cNvSpPr>
          <p:nvPr>
            <p:ph idx="1"/>
          </p:nvPr>
        </p:nvSpPr>
        <p:spPr/>
        <p:txBody>
          <a:bodyPr/>
          <a:lstStyle/>
          <a:p>
            <a:r>
              <a:rPr lang="en-US" dirty="0"/>
              <a:t>Focus on primary care!</a:t>
            </a:r>
          </a:p>
          <a:p>
            <a:r>
              <a:rPr lang="en-US" dirty="0"/>
              <a:t>Focus on non-traditional workers</a:t>
            </a:r>
          </a:p>
          <a:p>
            <a:endParaRPr lang="en-US" dirty="0"/>
          </a:p>
        </p:txBody>
      </p:sp>
      <p:pic>
        <p:nvPicPr>
          <p:cNvPr id="5" name="Picture 4" descr="A doctor talking to a patient&#10;&#10;Description automatically generated with low confidence">
            <a:extLst>
              <a:ext uri="{FF2B5EF4-FFF2-40B4-BE49-F238E27FC236}">
                <a16:creationId xmlns:a16="http://schemas.microsoft.com/office/drawing/2014/main" id="{E94A4FE0-433F-154C-EA3D-793AF8407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590800"/>
            <a:ext cx="5600387" cy="3735458"/>
          </a:xfrm>
          <a:prstGeom prst="rect">
            <a:avLst/>
          </a:prstGeom>
        </p:spPr>
      </p:pic>
    </p:spTree>
    <p:extLst>
      <p:ext uri="{BB962C8B-B14F-4D97-AF65-F5344CB8AC3E}">
        <p14:creationId xmlns:p14="http://schemas.microsoft.com/office/powerpoint/2010/main" val="1139110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1DFF-2988-1695-4646-CAA39A358DE8}"/>
              </a:ext>
            </a:extLst>
          </p:cNvPr>
          <p:cNvSpPr>
            <a:spLocks noGrp="1"/>
          </p:cNvSpPr>
          <p:nvPr>
            <p:ph type="title"/>
          </p:nvPr>
        </p:nvSpPr>
        <p:spPr>
          <a:xfrm>
            <a:off x="988268" y="990600"/>
            <a:ext cx="9374932" cy="777949"/>
          </a:xfrm>
        </p:spPr>
        <p:txBody>
          <a:bodyPr>
            <a:normAutofit fontScale="90000"/>
          </a:bodyPr>
          <a:lstStyle/>
          <a:p>
            <a:pPr algn="l"/>
            <a:r>
              <a:rPr lang="en-US" dirty="0"/>
              <a:t>Recent policy actions to improve access to BH services </a:t>
            </a:r>
          </a:p>
        </p:txBody>
      </p:sp>
      <p:sp>
        <p:nvSpPr>
          <p:cNvPr id="3" name="Content Placeholder 2">
            <a:extLst>
              <a:ext uri="{FF2B5EF4-FFF2-40B4-BE49-F238E27FC236}">
                <a16:creationId xmlns:a16="http://schemas.microsoft.com/office/drawing/2014/main" id="{4403D322-CCAA-5341-5FDD-B33E55DB4061}"/>
              </a:ext>
            </a:extLst>
          </p:cNvPr>
          <p:cNvSpPr>
            <a:spLocks noGrp="1"/>
          </p:cNvSpPr>
          <p:nvPr>
            <p:ph idx="1"/>
          </p:nvPr>
        </p:nvSpPr>
        <p:spPr>
          <a:xfrm>
            <a:off x="1105213" y="1768549"/>
            <a:ext cx="4990787" cy="4408413"/>
          </a:xfrm>
        </p:spPr>
        <p:txBody>
          <a:bodyPr>
            <a:normAutofit fontScale="85000" lnSpcReduction="10000"/>
          </a:bodyPr>
          <a:lstStyle/>
          <a:p>
            <a:pPr marL="0" indent="0">
              <a:buNone/>
            </a:pPr>
            <a:r>
              <a:rPr lang="en-US" b="1" dirty="0"/>
              <a:t>Federal</a:t>
            </a:r>
          </a:p>
          <a:p>
            <a:pPr lvl="1"/>
            <a:r>
              <a:rPr lang="en-US" dirty="0"/>
              <a:t>Consolidated Appropriations Act 2022</a:t>
            </a:r>
          </a:p>
          <a:p>
            <a:pPr lvl="1"/>
            <a:r>
              <a:rPr lang="en-US" dirty="0"/>
              <a:t>Bipartisan Safer Communities Act 2022 – suicide prevention, early intervention in schools, expands CCBHCs to all states, other</a:t>
            </a:r>
          </a:p>
          <a:p>
            <a:pPr lvl="1"/>
            <a:r>
              <a:rPr lang="en-US" dirty="0"/>
              <a:t>2022 HHS Roadmap for BH Integration; 9-8-8 hotline</a:t>
            </a:r>
          </a:p>
          <a:p>
            <a:pPr lvl="1"/>
            <a:r>
              <a:rPr lang="en-US" dirty="0"/>
              <a:t>Funding to bolster Mental Health Parity laws (MHPAEA)  and Stronger oversight through Consolidated Appropriations Acts of 2023, 2021</a:t>
            </a:r>
          </a:p>
          <a:p>
            <a:pPr lvl="1"/>
            <a:r>
              <a:rPr lang="en-US" dirty="0"/>
              <a:t>American Rescue plan 2021 – mobile crisis services</a:t>
            </a:r>
          </a:p>
          <a:p>
            <a:pPr lvl="1"/>
            <a:r>
              <a:rPr lang="en-US" dirty="0"/>
              <a:t>Crisis Response guidelines – SAMHSA 2020</a:t>
            </a:r>
          </a:p>
          <a:p>
            <a:pPr marL="0" indent="0">
              <a:buNone/>
            </a:pPr>
            <a:r>
              <a:rPr lang="en-US" b="1" dirty="0"/>
              <a:t>States</a:t>
            </a:r>
          </a:p>
          <a:p>
            <a:pPr lvl="1"/>
            <a:r>
              <a:rPr lang="en-US" dirty="0"/>
              <a:t>Medicaid – largest payer of BH; 39% of those covered have BH needs</a:t>
            </a:r>
          </a:p>
          <a:p>
            <a:pPr lvl="1"/>
            <a:r>
              <a:rPr lang="en-US" dirty="0"/>
              <a:t>Enforcement of Parity Laws (MHPAEA)</a:t>
            </a:r>
          </a:p>
        </p:txBody>
      </p:sp>
      <p:grpSp>
        <p:nvGrpSpPr>
          <p:cNvPr id="18" name="Group 17">
            <a:extLst>
              <a:ext uri="{FF2B5EF4-FFF2-40B4-BE49-F238E27FC236}">
                <a16:creationId xmlns:a16="http://schemas.microsoft.com/office/drawing/2014/main" id="{BD20ADB9-3187-2C65-35B4-953FD2045676}"/>
              </a:ext>
            </a:extLst>
          </p:cNvPr>
          <p:cNvGrpSpPr/>
          <p:nvPr/>
        </p:nvGrpSpPr>
        <p:grpSpPr>
          <a:xfrm>
            <a:off x="6096000" y="1780990"/>
            <a:ext cx="304800" cy="4624864"/>
            <a:chOff x="5943600" y="697468"/>
            <a:chExt cx="304800" cy="4624864"/>
          </a:xfrm>
          <a:solidFill>
            <a:schemeClr val="accent4"/>
          </a:solidFill>
        </p:grpSpPr>
        <p:sp>
          <p:nvSpPr>
            <p:cNvPr id="7" name="TextBox 6">
              <a:extLst>
                <a:ext uri="{FF2B5EF4-FFF2-40B4-BE49-F238E27FC236}">
                  <a16:creationId xmlns:a16="http://schemas.microsoft.com/office/drawing/2014/main" id="{D02AF671-1701-6D9C-DCD6-65D974FD07C4}"/>
                </a:ext>
              </a:extLst>
            </p:cNvPr>
            <p:cNvSpPr txBox="1"/>
            <p:nvPr/>
          </p:nvSpPr>
          <p:spPr>
            <a:xfrm>
              <a:off x="5943600" y="697468"/>
              <a:ext cx="304800" cy="369332"/>
            </a:xfrm>
            <a:prstGeom prst="rect">
              <a:avLst/>
            </a:prstGeom>
            <a:grpFill/>
          </p:spPr>
          <p:txBody>
            <a:bodyPr wrap="square" rtlCol="0">
              <a:spAutoFit/>
            </a:bodyPr>
            <a:lstStyle/>
            <a:p>
              <a:r>
                <a:rPr lang="en-US" sz="1800" dirty="0">
                  <a:solidFill>
                    <a:schemeClr val="bg1"/>
                  </a:solidFill>
                </a:rPr>
                <a:t>1</a:t>
              </a:r>
            </a:p>
          </p:txBody>
        </p:sp>
        <p:sp>
          <p:nvSpPr>
            <p:cNvPr id="10" name="TextBox 9">
              <a:extLst>
                <a:ext uri="{FF2B5EF4-FFF2-40B4-BE49-F238E27FC236}">
                  <a16:creationId xmlns:a16="http://schemas.microsoft.com/office/drawing/2014/main" id="{72916E2E-FC4C-E7F0-1036-D4D1CBBE00BE}"/>
                </a:ext>
              </a:extLst>
            </p:cNvPr>
            <p:cNvSpPr txBox="1"/>
            <p:nvPr/>
          </p:nvSpPr>
          <p:spPr>
            <a:xfrm>
              <a:off x="5943600" y="1230868"/>
              <a:ext cx="304800" cy="369332"/>
            </a:xfrm>
            <a:prstGeom prst="rect">
              <a:avLst/>
            </a:prstGeom>
            <a:grpFill/>
          </p:spPr>
          <p:txBody>
            <a:bodyPr wrap="square" rtlCol="0">
              <a:spAutoFit/>
            </a:bodyPr>
            <a:lstStyle/>
            <a:p>
              <a:r>
                <a:rPr lang="en-US" sz="1800" dirty="0">
                  <a:solidFill>
                    <a:schemeClr val="bg1"/>
                  </a:solidFill>
                </a:rPr>
                <a:t>2</a:t>
              </a:r>
            </a:p>
          </p:txBody>
        </p:sp>
        <p:sp>
          <p:nvSpPr>
            <p:cNvPr id="11" name="TextBox 10">
              <a:extLst>
                <a:ext uri="{FF2B5EF4-FFF2-40B4-BE49-F238E27FC236}">
                  <a16:creationId xmlns:a16="http://schemas.microsoft.com/office/drawing/2014/main" id="{9FED0682-A487-9516-FEC4-AD5E2650F2ED}"/>
                </a:ext>
              </a:extLst>
            </p:cNvPr>
            <p:cNvSpPr txBox="1"/>
            <p:nvPr/>
          </p:nvSpPr>
          <p:spPr>
            <a:xfrm>
              <a:off x="5943600" y="1752600"/>
              <a:ext cx="304800" cy="369332"/>
            </a:xfrm>
            <a:prstGeom prst="rect">
              <a:avLst/>
            </a:prstGeom>
            <a:grpFill/>
          </p:spPr>
          <p:txBody>
            <a:bodyPr wrap="square" rtlCol="0">
              <a:spAutoFit/>
            </a:bodyPr>
            <a:lstStyle/>
            <a:p>
              <a:r>
                <a:rPr lang="en-US" sz="1800" dirty="0">
                  <a:solidFill>
                    <a:schemeClr val="bg1"/>
                  </a:solidFill>
                </a:rPr>
                <a:t>3</a:t>
              </a:r>
            </a:p>
          </p:txBody>
        </p:sp>
        <p:sp>
          <p:nvSpPr>
            <p:cNvPr id="12" name="TextBox 11">
              <a:extLst>
                <a:ext uri="{FF2B5EF4-FFF2-40B4-BE49-F238E27FC236}">
                  <a16:creationId xmlns:a16="http://schemas.microsoft.com/office/drawing/2014/main" id="{854F689E-627B-E66E-94F8-D9AA4EA864A6}"/>
                </a:ext>
              </a:extLst>
            </p:cNvPr>
            <p:cNvSpPr txBox="1"/>
            <p:nvPr/>
          </p:nvSpPr>
          <p:spPr>
            <a:xfrm>
              <a:off x="5943600" y="2286000"/>
              <a:ext cx="304800" cy="369332"/>
            </a:xfrm>
            <a:prstGeom prst="rect">
              <a:avLst/>
            </a:prstGeom>
            <a:grpFill/>
          </p:spPr>
          <p:txBody>
            <a:bodyPr wrap="square" rtlCol="0">
              <a:spAutoFit/>
            </a:bodyPr>
            <a:lstStyle/>
            <a:p>
              <a:r>
                <a:rPr lang="en-US" sz="1800" dirty="0">
                  <a:solidFill>
                    <a:schemeClr val="bg1"/>
                  </a:solidFill>
                </a:rPr>
                <a:t>4</a:t>
              </a:r>
            </a:p>
          </p:txBody>
        </p:sp>
        <p:sp>
          <p:nvSpPr>
            <p:cNvPr id="13" name="TextBox 12">
              <a:extLst>
                <a:ext uri="{FF2B5EF4-FFF2-40B4-BE49-F238E27FC236}">
                  <a16:creationId xmlns:a16="http://schemas.microsoft.com/office/drawing/2014/main" id="{FA24D000-D18B-1803-AFA3-B722EBF4113C}"/>
                </a:ext>
              </a:extLst>
            </p:cNvPr>
            <p:cNvSpPr txBox="1"/>
            <p:nvPr/>
          </p:nvSpPr>
          <p:spPr>
            <a:xfrm>
              <a:off x="5943600" y="2819400"/>
              <a:ext cx="304800" cy="369332"/>
            </a:xfrm>
            <a:prstGeom prst="rect">
              <a:avLst/>
            </a:prstGeom>
            <a:grpFill/>
          </p:spPr>
          <p:txBody>
            <a:bodyPr wrap="square" rtlCol="0">
              <a:spAutoFit/>
            </a:bodyPr>
            <a:lstStyle/>
            <a:p>
              <a:r>
                <a:rPr lang="en-US" sz="1800" dirty="0">
                  <a:solidFill>
                    <a:schemeClr val="bg1"/>
                  </a:solidFill>
                </a:rPr>
                <a:t>5</a:t>
              </a:r>
            </a:p>
          </p:txBody>
        </p:sp>
        <p:sp>
          <p:nvSpPr>
            <p:cNvPr id="14" name="TextBox 13">
              <a:extLst>
                <a:ext uri="{FF2B5EF4-FFF2-40B4-BE49-F238E27FC236}">
                  <a16:creationId xmlns:a16="http://schemas.microsoft.com/office/drawing/2014/main" id="{CDFC829A-8C63-2273-11EA-117C1414528D}"/>
                </a:ext>
              </a:extLst>
            </p:cNvPr>
            <p:cNvSpPr txBox="1"/>
            <p:nvPr/>
          </p:nvSpPr>
          <p:spPr>
            <a:xfrm>
              <a:off x="5943600" y="3352800"/>
              <a:ext cx="304800" cy="369332"/>
            </a:xfrm>
            <a:prstGeom prst="rect">
              <a:avLst/>
            </a:prstGeom>
            <a:grpFill/>
          </p:spPr>
          <p:txBody>
            <a:bodyPr wrap="square" rtlCol="0">
              <a:spAutoFit/>
            </a:bodyPr>
            <a:lstStyle/>
            <a:p>
              <a:r>
                <a:rPr lang="en-US" sz="1800" dirty="0">
                  <a:solidFill>
                    <a:schemeClr val="bg1"/>
                  </a:solidFill>
                </a:rPr>
                <a:t>6</a:t>
              </a:r>
            </a:p>
          </p:txBody>
        </p:sp>
        <p:sp>
          <p:nvSpPr>
            <p:cNvPr id="15" name="TextBox 14">
              <a:extLst>
                <a:ext uri="{FF2B5EF4-FFF2-40B4-BE49-F238E27FC236}">
                  <a16:creationId xmlns:a16="http://schemas.microsoft.com/office/drawing/2014/main" id="{464F78CB-8F1E-A64F-06B4-C3CE698222B8}"/>
                </a:ext>
              </a:extLst>
            </p:cNvPr>
            <p:cNvSpPr txBox="1"/>
            <p:nvPr/>
          </p:nvSpPr>
          <p:spPr>
            <a:xfrm>
              <a:off x="5943600" y="3886200"/>
              <a:ext cx="304800" cy="369332"/>
            </a:xfrm>
            <a:prstGeom prst="rect">
              <a:avLst/>
            </a:prstGeom>
            <a:grpFill/>
          </p:spPr>
          <p:txBody>
            <a:bodyPr wrap="square" rtlCol="0">
              <a:spAutoFit/>
            </a:bodyPr>
            <a:lstStyle/>
            <a:p>
              <a:r>
                <a:rPr lang="en-US" sz="1800" dirty="0">
                  <a:solidFill>
                    <a:schemeClr val="bg1"/>
                  </a:solidFill>
                </a:rPr>
                <a:t>7</a:t>
              </a:r>
            </a:p>
          </p:txBody>
        </p:sp>
        <p:sp>
          <p:nvSpPr>
            <p:cNvPr id="16" name="TextBox 15">
              <a:extLst>
                <a:ext uri="{FF2B5EF4-FFF2-40B4-BE49-F238E27FC236}">
                  <a16:creationId xmlns:a16="http://schemas.microsoft.com/office/drawing/2014/main" id="{EA220868-1EE1-A171-FF2B-C95D5B40B651}"/>
                </a:ext>
              </a:extLst>
            </p:cNvPr>
            <p:cNvSpPr txBox="1"/>
            <p:nvPr/>
          </p:nvSpPr>
          <p:spPr>
            <a:xfrm>
              <a:off x="5943600" y="4419600"/>
              <a:ext cx="304800" cy="369332"/>
            </a:xfrm>
            <a:prstGeom prst="rect">
              <a:avLst/>
            </a:prstGeom>
            <a:grpFill/>
          </p:spPr>
          <p:txBody>
            <a:bodyPr wrap="square" rtlCol="0">
              <a:spAutoFit/>
            </a:bodyPr>
            <a:lstStyle/>
            <a:p>
              <a:r>
                <a:rPr lang="en-US" sz="1800" dirty="0">
                  <a:solidFill>
                    <a:schemeClr val="bg1"/>
                  </a:solidFill>
                </a:rPr>
                <a:t>8</a:t>
              </a:r>
            </a:p>
          </p:txBody>
        </p:sp>
        <p:sp>
          <p:nvSpPr>
            <p:cNvPr id="17" name="TextBox 16">
              <a:extLst>
                <a:ext uri="{FF2B5EF4-FFF2-40B4-BE49-F238E27FC236}">
                  <a16:creationId xmlns:a16="http://schemas.microsoft.com/office/drawing/2014/main" id="{8C9A83CC-4006-715E-A7E6-D96B9EC2810C}"/>
                </a:ext>
              </a:extLst>
            </p:cNvPr>
            <p:cNvSpPr txBox="1"/>
            <p:nvPr/>
          </p:nvSpPr>
          <p:spPr>
            <a:xfrm>
              <a:off x="5943600" y="4953000"/>
              <a:ext cx="304800" cy="369332"/>
            </a:xfrm>
            <a:prstGeom prst="rect">
              <a:avLst/>
            </a:prstGeom>
            <a:grpFill/>
          </p:spPr>
          <p:txBody>
            <a:bodyPr wrap="square" rtlCol="0">
              <a:spAutoFit/>
            </a:bodyPr>
            <a:lstStyle/>
            <a:p>
              <a:r>
                <a:rPr lang="en-US" sz="1800" dirty="0">
                  <a:solidFill>
                    <a:schemeClr val="bg1"/>
                  </a:solidFill>
                </a:rPr>
                <a:t>9</a:t>
              </a:r>
            </a:p>
          </p:txBody>
        </p:sp>
      </p:grpSp>
      <p:sp>
        <p:nvSpPr>
          <p:cNvPr id="20" name="TextBox 19">
            <a:extLst>
              <a:ext uri="{FF2B5EF4-FFF2-40B4-BE49-F238E27FC236}">
                <a16:creationId xmlns:a16="http://schemas.microsoft.com/office/drawing/2014/main" id="{AE2C1A38-27BC-7CD5-7839-2FA0C82C35DA}"/>
              </a:ext>
            </a:extLst>
          </p:cNvPr>
          <p:cNvSpPr txBox="1"/>
          <p:nvPr/>
        </p:nvSpPr>
        <p:spPr>
          <a:xfrm>
            <a:off x="6553199" y="1780990"/>
            <a:ext cx="4715070" cy="276999"/>
          </a:xfrm>
          <a:prstGeom prst="rect">
            <a:avLst/>
          </a:prstGeom>
          <a:solidFill>
            <a:schemeClr val="accent4">
              <a:lumMod val="75000"/>
              <a:lumOff val="25000"/>
            </a:schemeClr>
          </a:solidFill>
        </p:spPr>
        <p:txBody>
          <a:bodyPr wrap="square" rtlCol="0">
            <a:spAutoFit/>
          </a:bodyPr>
          <a:lstStyle/>
          <a:p>
            <a:r>
              <a:rPr lang="en-US" sz="1200" b="1" dirty="0">
                <a:solidFill>
                  <a:schemeClr val="bg1"/>
                </a:solidFill>
              </a:rPr>
              <a:t>Crisis mental health and addiction services</a:t>
            </a:r>
          </a:p>
        </p:txBody>
      </p:sp>
      <p:sp>
        <p:nvSpPr>
          <p:cNvPr id="21" name="TextBox 20">
            <a:extLst>
              <a:ext uri="{FF2B5EF4-FFF2-40B4-BE49-F238E27FC236}">
                <a16:creationId xmlns:a16="http://schemas.microsoft.com/office/drawing/2014/main" id="{9EB08641-6AE9-A276-9570-E865D029690D}"/>
              </a:ext>
            </a:extLst>
          </p:cNvPr>
          <p:cNvSpPr txBox="1"/>
          <p:nvPr/>
        </p:nvSpPr>
        <p:spPr>
          <a:xfrm>
            <a:off x="6553200" y="2339567"/>
            <a:ext cx="4715070" cy="276999"/>
          </a:xfrm>
          <a:prstGeom prst="rect">
            <a:avLst/>
          </a:prstGeom>
          <a:solidFill>
            <a:schemeClr val="accent4">
              <a:lumMod val="50000"/>
              <a:lumOff val="50000"/>
            </a:schemeClr>
          </a:solidFill>
        </p:spPr>
        <p:txBody>
          <a:bodyPr wrap="square" rtlCol="0">
            <a:spAutoFit/>
          </a:bodyPr>
          <a:lstStyle/>
          <a:p>
            <a:r>
              <a:rPr lang="en-US" sz="1200" b="1" dirty="0">
                <a:solidFill>
                  <a:schemeClr val="bg1"/>
                </a:solidFill>
              </a:rPr>
              <a:t>Screening, assessment, and diagnosis</a:t>
            </a:r>
          </a:p>
        </p:txBody>
      </p:sp>
      <p:sp>
        <p:nvSpPr>
          <p:cNvPr id="22" name="TextBox 21">
            <a:extLst>
              <a:ext uri="{FF2B5EF4-FFF2-40B4-BE49-F238E27FC236}">
                <a16:creationId xmlns:a16="http://schemas.microsoft.com/office/drawing/2014/main" id="{182034F8-C02F-9F5B-2134-50CF265104D6}"/>
              </a:ext>
            </a:extLst>
          </p:cNvPr>
          <p:cNvSpPr txBox="1"/>
          <p:nvPr/>
        </p:nvSpPr>
        <p:spPr>
          <a:xfrm>
            <a:off x="6553200" y="2852102"/>
            <a:ext cx="4715070" cy="276999"/>
          </a:xfrm>
          <a:prstGeom prst="rect">
            <a:avLst/>
          </a:prstGeom>
          <a:solidFill>
            <a:schemeClr val="accent4">
              <a:lumMod val="25000"/>
              <a:lumOff val="75000"/>
            </a:schemeClr>
          </a:solidFill>
        </p:spPr>
        <p:txBody>
          <a:bodyPr wrap="square" rtlCol="0">
            <a:spAutoFit/>
          </a:bodyPr>
          <a:lstStyle/>
          <a:p>
            <a:r>
              <a:rPr lang="en-US" sz="1200" b="1" dirty="0">
                <a:solidFill>
                  <a:schemeClr val="accent4">
                    <a:lumMod val="90000"/>
                    <a:lumOff val="10000"/>
                  </a:schemeClr>
                </a:solidFill>
              </a:rPr>
              <a:t>Person and family-centered treatment planning </a:t>
            </a:r>
          </a:p>
        </p:txBody>
      </p:sp>
      <p:sp>
        <p:nvSpPr>
          <p:cNvPr id="23" name="TextBox 22">
            <a:extLst>
              <a:ext uri="{FF2B5EF4-FFF2-40B4-BE49-F238E27FC236}">
                <a16:creationId xmlns:a16="http://schemas.microsoft.com/office/drawing/2014/main" id="{AA4514F6-9687-B1E3-8D4A-C0C7A591AF66}"/>
              </a:ext>
            </a:extLst>
          </p:cNvPr>
          <p:cNvSpPr txBox="1"/>
          <p:nvPr/>
        </p:nvSpPr>
        <p:spPr>
          <a:xfrm>
            <a:off x="6562530" y="3390064"/>
            <a:ext cx="4715070" cy="276999"/>
          </a:xfrm>
          <a:prstGeom prst="rect">
            <a:avLst/>
          </a:prstGeom>
          <a:solidFill>
            <a:schemeClr val="accent4">
              <a:lumMod val="10000"/>
              <a:lumOff val="90000"/>
            </a:schemeClr>
          </a:solidFill>
        </p:spPr>
        <p:txBody>
          <a:bodyPr wrap="square" rtlCol="0">
            <a:spAutoFit/>
          </a:bodyPr>
          <a:lstStyle/>
          <a:p>
            <a:r>
              <a:rPr lang="en-US" sz="1200" b="1" dirty="0">
                <a:solidFill>
                  <a:schemeClr val="accent4">
                    <a:lumMod val="90000"/>
                    <a:lumOff val="10000"/>
                  </a:schemeClr>
                </a:solidFill>
              </a:rPr>
              <a:t>Outpatient mental health/substance use services </a:t>
            </a:r>
          </a:p>
        </p:txBody>
      </p:sp>
      <p:sp>
        <p:nvSpPr>
          <p:cNvPr id="24" name="TextBox 23">
            <a:extLst>
              <a:ext uri="{FF2B5EF4-FFF2-40B4-BE49-F238E27FC236}">
                <a16:creationId xmlns:a16="http://schemas.microsoft.com/office/drawing/2014/main" id="{DDBD8214-68B0-AC2E-2C8B-AEA0C9982707}"/>
              </a:ext>
            </a:extLst>
          </p:cNvPr>
          <p:cNvSpPr txBox="1"/>
          <p:nvPr/>
        </p:nvSpPr>
        <p:spPr>
          <a:xfrm>
            <a:off x="6536094" y="3901956"/>
            <a:ext cx="4741506" cy="276999"/>
          </a:xfrm>
          <a:prstGeom prst="rect">
            <a:avLst/>
          </a:prstGeom>
          <a:solidFill>
            <a:schemeClr val="accent4">
              <a:lumMod val="75000"/>
              <a:lumOff val="25000"/>
            </a:schemeClr>
          </a:solidFill>
        </p:spPr>
        <p:txBody>
          <a:bodyPr wrap="square" rtlCol="0">
            <a:spAutoFit/>
          </a:bodyPr>
          <a:lstStyle/>
          <a:p>
            <a:r>
              <a:rPr lang="en-US" sz="1200" b="1" dirty="0">
                <a:solidFill>
                  <a:schemeClr val="bg1"/>
                </a:solidFill>
              </a:rPr>
              <a:t>Outpatient screening/monitoring key health indicators</a:t>
            </a:r>
          </a:p>
        </p:txBody>
      </p:sp>
      <p:sp>
        <p:nvSpPr>
          <p:cNvPr id="25" name="TextBox 24">
            <a:extLst>
              <a:ext uri="{FF2B5EF4-FFF2-40B4-BE49-F238E27FC236}">
                <a16:creationId xmlns:a16="http://schemas.microsoft.com/office/drawing/2014/main" id="{990E0CDD-8DE4-01BF-F5A4-1F5B27184547}"/>
              </a:ext>
            </a:extLst>
          </p:cNvPr>
          <p:cNvSpPr txBox="1"/>
          <p:nvPr/>
        </p:nvSpPr>
        <p:spPr>
          <a:xfrm>
            <a:off x="6536094" y="4443288"/>
            <a:ext cx="4741506" cy="276999"/>
          </a:xfrm>
          <a:prstGeom prst="rect">
            <a:avLst/>
          </a:prstGeom>
          <a:solidFill>
            <a:schemeClr val="accent4">
              <a:lumMod val="50000"/>
              <a:lumOff val="50000"/>
            </a:schemeClr>
          </a:solidFill>
        </p:spPr>
        <p:txBody>
          <a:bodyPr wrap="square" rtlCol="0">
            <a:spAutoFit/>
          </a:bodyPr>
          <a:lstStyle/>
          <a:p>
            <a:r>
              <a:rPr lang="en-US" sz="1200" b="1" dirty="0">
                <a:solidFill>
                  <a:schemeClr val="bg1"/>
                </a:solidFill>
              </a:rPr>
              <a:t>Targeted case management </a:t>
            </a:r>
          </a:p>
        </p:txBody>
      </p:sp>
      <p:sp>
        <p:nvSpPr>
          <p:cNvPr id="26" name="TextBox 25">
            <a:extLst>
              <a:ext uri="{FF2B5EF4-FFF2-40B4-BE49-F238E27FC236}">
                <a16:creationId xmlns:a16="http://schemas.microsoft.com/office/drawing/2014/main" id="{FC124166-CDFD-236E-74AF-3CDE523E4296}"/>
              </a:ext>
            </a:extLst>
          </p:cNvPr>
          <p:cNvSpPr txBox="1"/>
          <p:nvPr/>
        </p:nvSpPr>
        <p:spPr>
          <a:xfrm>
            <a:off x="6562530" y="4984991"/>
            <a:ext cx="4715070" cy="276999"/>
          </a:xfrm>
          <a:prstGeom prst="rect">
            <a:avLst/>
          </a:prstGeom>
          <a:solidFill>
            <a:schemeClr val="accent4">
              <a:lumMod val="25000"/>
              <a:lumOff val="75000"/>
            </a:schemeClr>
          </a:solidFill>
        </p:spPr>
        <p:txBody>
          <a:bodyPr wrap="square" rtlCol="0">
            <a:spAutoFit/>
          </a:bodyPr>
          <a:lstStyle/>
          <a:p>
            <a:r>
              <a:rPr lang="en-US" sz="1200" b="1" dirty="0">
                <a:solidFill>
                  <a:schemeClr val="accent4"/>
                </a:solidFill>
              </a:rPr>
              <a:t>Psychiatric rehabilitation services </a:t>
            </a:r>
          </a:p>
        </p:txBody>
      </p:sp>
      <p:sp>
        <p:nvSpPr>
          <p:cNvPr id="27" name="TextBox 26">
            <a:extLst>
              <a:ext uri="{FF2B5EF4-FFF2-40B4-BE49-F238E27FC236}">
                <a16:creationId xmlns:a16="http://schemas.microsoft.com/office/drawing/2014/main" id="{A007948B-959B-A7E7-DBCE-2D17871A9800}"/>
              </a:ext>
            </a:extLst>
          </p:cNvPr>
          <p:cNvSpPr txBox="1"/>
          <p:nvPr/>
        </p:nvSpPr>
        <p:spPr>
          <a:xfrm>
            <a:off x="6553199" y="5514400"/>
            <a:ext cx="4724401" cy="276999"/>
          </a:xfrm>
          <a:prstGeom prst="rect">
            <a:avLst/>
          </a:prstGeom>
          <a:solidFill>
            <a:schemeClr val="accent4">
              <a:lumMod val="10000"/>
              <a:lumOff val="90000"/>
            </a:schemeClr>
          </a:solidFill>
        </p:spPr>
        <p:txBody>
          <a:bodyPr wrap="square" rtlCol="0">
            <a:spAutoFit/>
          </a:bodyPr>
          <a:lstStyle/>
          <a:p>
            <a:r>
              <a:rPr lang="en-US" sz="1200" b="1" dirty="0">
                <a:solidFill>
                  <a:schemeClr val="accent4">
                    <a:lumMod val="90000"/>
                    <a:lumOff val="10000"/>
                  </a:schemeClr>
                </a:solidFill>
              </a:rPr>
              <a:t>Peer support, counselor services, family supports</a:t>
            </a:r>
          </a:p>
        </p:txBody>
      </p:sp>
      <p:sp>
        <p:nvSpPr>
          <p:cNvPr id="28" name="TextBox 27">
            <a:extLst>
              <a:ext uri="{FF2B5EF4-FFF2-40B4-BE49-F238E27FC236}">
                <a16:creationId xmlns:a16="http://schemas.microsoft.com/office/drawing/2014/main" id="{AD90F1E3-56EE-B13C-B4D7-34C1FFBD3EE1}"/>
              </a:ext>
            </a:extLst>
          </p:cNvPr>
          <p:cNvSpPr txBox="1"/>
          <p:nvPr/>
        </p:nvSpPr>
        <p:spPr>
          <a:xfrm>
            <a:off x="6536094" y="6038462"/>
            <a:ext cx="4741506" cy="276999"/>
          </a:xfrm>
          <a:prstGeom prst="rect">
            <a:avLst/>
          </a:prstGeom>
          <a:solidFill>
            <a:schemeClr val="accent4">
              <a:lumMod val="75000"/>
              <a:lumOff val="25000"/>
            </a:schemeClr>
          </a:solidFill>
        </p:spPr>
        <p:txBody>
          <a:bodyPr wrap="square" rtlCol="0">
            <a:spAutoFit/>
          </a:bodyPr>
          <a:lstStyle/>
          <a:p>
            <a:r>
              <a:rPr lang="en-US" sz="1200" b="1" dirty="0">
                <a:solidFill>
                  <a:schemeClr val="bg1"/>
                </a:solidFill>
              </a:rPr>
              <a:t>Community-based care for veterans, particularly in rural areas</a:t>
            </a:r>
          </a:p>
        </p:txBody>
      </p:sp>
    </p:spTree>
    <p:extLst>
      <p:ext uri="{BB962C8B-B14F-4D97-AF65-F5344CB8AC3E}">
        <p14:creationId xmlns:p14="http://schemas.microsoft.com/office/powerpoint/2010/main" val="79717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71B4BD-B29A-7D6E-D174-E45522011D3C}"/>
              </a:ext>
            </a:extLst>
          </p:cNvPr>
          <p:cNvPicPr>
            <a:picLocks noChangeAspect="1"/>
          </p:cNvPicPr>
          <p:nvPr/>
        </p:nvPicPr>
        <p:blipFill rotWithShape="1">
          <a:blip r:embed="rId3"/>
          <a:srcRect t="25740"/>
          <a:stretch/>
        </p:blipFill>
        <p:spPr>
          <a:xfrm>
            <a:off x="1219200" y="2514599"/>
            <a:ext cx="6248400" cy="3982295"/>
          </a:xfrm>
          <a:prstGeom prst="rect">
            <a:avLst/>
          </a:prstGeom>
        </p:spPr>
      </p:pic>
      <p:sp>
        <p:nvSpPr>
          <p:cNvPr id="6" name="Title 5">
            <a:extLst>
              <a:ext uri="{FF2B5EF4-FFF2-40B4-BE49-F238E27FC236}">
                <a16:creationId xmlns:a16="http://schemas.microsoft.com/office/drawing/2014/main" id="{9399BB51-DF19-A104-55CE-5D486D434BC1}"/>
              </a:ext>
            </a:extLst>
          </p:cNvPr>
          <p:cNvSpPr>
            <a:spLocks noGrp="1"/>
          </p:cNvSpPr>
          <p:nvPr>
            <p:ph type="title"/>
          </p:nvPr>
        </p:nvSpPr>
        <p:spPr>
          <a:xfrm>
            <a:off x="914400" y="1096382"/>
            <a:ext cx="10055273" cy="777949"/>
          </a:xfrm>
        </p:spPr>
        <p:txBody>
          <a:bodyPr>
            <a:normAutofit fontScale="90000"/>
          </a:bodyPr>
          <a:lstStyle/>
          <a:p>
            <a:r>
              <a:rPr lang="en-US" dirty="0"/>
              <a:t>Fee for service Medicaid coverage of core crisis services</a:t>
            </a:r>
          </a:p>
        </p:txBody>
      </p:sp>
      <p:sp>
        <p:nvSpPr>
          <p:cNvPr id="11" name="Rectangle 10">
            <a:extLst>
              <a:ext uri="{FF2B5EF4-FFF2-40B4-BE49-F238E27FC236}">
                <a16:creationId xmlns:a16="http://schemas.microsoft.com/office/drawing/2014/main" id="{2CC73AA6-1FD2-1489-80E0-F71E97BB4D21}"/>
              </a:ext>
            </a:extLst>
          </p:cNvPr>
          <p:cNvSpPr/>
          <p:nvPr/>
        </p:nvSpPr>
        <p:spPr>
          <a:xfrm>
            <a:off x="8096956" y="4546893"/>
            <a:ext cx="533400" cy="49022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468DA3B-FD41-FE5B-BC35-8415F737AAC6}"/>
              </a:ext>
            </a:extLst>
          </p:cNvPr>
          <p:cNvSpPr/>
          <p:nvPr/>
        </p:nvSpPr>
        <p:spPr>
          <a:xfrm>
            <a:off x="8096956" y="3868220"/>
            <a:ext cx="533400" cy="490220"/>
          </a:xfrm>
          <a:prstGeom prst="rect">
            <a:avLst/>
          </a:prstGeom>
          <a:solidFill>
            <a:schemeClr val="accent4">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6B9F43-A0DC-13A0-D49C-E81D71579309}"/>
              </a:ext>
            </a:extLst>
          </p:cNvPr>
          <p:cNvSpPr/>
          <p:nvPr/>
        </p:nvSpPr>
        <p:spPr>
          <a:xfrm>
            <a:off x="8083785" y="3223000"/>
            <a:ext cx="533400" cy="490220"/>
          </a:xfrm>
          <a:prstGeom prst="rect">
            <a:avLst/>
          </a:prstGeom>
          <a:solidFill>
            <a:schemeClr val="accent4">
              <a:lumMod val="25000"/>
              <a:lumOff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8480E0-4955-2BA5-E2E7-C91CB04DA348}"/>
              </a:ext>
            </a:extLst>
          </p:cNvPr>
          <p:cNvSpPr/>
          <p:nvPr/>
        </p:nvSpPr>
        <p:spPr>
          <a:xfrm>
            <a:off x="8096956" y="5224236"/>
            <a:ext cx="533400" cy="490220"/>
          </a:xfrm>
          <a:prstGeom prst="rect">
            <a:avLst/>
          </a:pr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AA212AA-D06E-D5DF-B042-926F200FBA21}"/>
              </a:ext>
            </a:extLst>
          </p:cNvPr>
          <p:cNvSpPr txBox="1"/>
          <p:nvPr/>
        </p:nvSpPr>
        <p:spPr>
          <a:xfrm>
            <a:off x="8852371" y="5224236"/>
            <a:ext cx="1524000" cy="428066"/>
          </a:xfrm>
          <a:prstGeom prst="rect">
            <a:avLst/>
          </a:prstGeom>
          <a:noFill/>
        </p:spPr>
        <p:txBody>
          <a:bodyPr wrap="square" rtlCol="0">
            <a:spAutoFit/>
          </a:bodyPr>
          <a:lstStyle/>
          <a:p>
            <a:r>
              <a:rPr lang="en-US" b="1" dirty="0"/>
              <a:t>No core services</a:t>
            </a:r>
          </a:p>
          <a:p>
            <a:r>
              <a:rPr lang="en-US" dirty="0"/>
              <a:t>4 states</a:t>
            </a:r>
          </a:p>
        </p:txBody>
      </p:sp>
      <p:sp>
        <p:nvSpPr>
          <p:cNvPr id="17" name="TextBox 16">
            <a:extLst>
              <a:ext uri="{FF2B5EF4-FFF2-40B4-BE49-F238E27FC236}">
                <a16:creationId xmlns:a16="http://schemas.microsoft.com/office/drawing/2014/main" id="{3EA9FE39-8A69-D822-9208-43FE935DDC9C}"/>
              </a:ext>
            </a:extLst>
          </p:cNvPr>
          <p:cNvSpPr txBox="1"/>
          <p:nvPr/>
        </p:nvSpPr>
        <p:spPr>
          <a:xfrm>
            <a:off x="8836378" y="3207911"/>
            <a:ext cx="1524000" cy="428066"/>
          </a:xfrm>
          <a:prstGeom prst="rect">
            <a:avLst/>
          </a:prstGeom>
          <a:noFill/>
        </p:spPr>
        <p:txBody>
          <a:bodyPr wrap="square" rtlCol="0">
            <a:spAutoFit/>
          </a:bodyPr>
          <a:lstStyle/>
          <a:p>
            <a:r>
              <a:rPr lang="en-US" b="1" dirty="0"/>
              <a:t>1 core service </a:t>
            </a:r>
          </a:p>
          <a:p>
            <a:r>
              <a:rPr lang="en-US" dirty="0"/>
              <a:t>11 states</a:t>
            </a:r>
          </a:p>
        </p:txBody>
      </p:sp>
      <p:sp>
        <p:nvSpPr>
          <p:cNvPr id="18" name="TextBox 17">
            <a:extLst>
              <a:ext uri="{FF2B5EF4-FFF2-40B4-BE49-F238E27FC236}">
                <a16:creationId xmlns:a16="http://schemas.microsoft.com/office/drawing/2014/main" id="{420CA1E8-4C15-7257-7652-E6BBB40AEDC3}"/>
              </a:ext>
            </a:extLst>
          </p:cNvPr>
          <p:cNvSpPr txBox="1"/>
          <p:nvPr/>
        </p:nvSpPr>
        <p:spPr>
          <a:xfrm>
            <a:off x="8836378" y="3889634"/>
            <a:ext cx="1524000" cy="428066"/>
          </a:xfrm>
          <a:prstGeom prst="rect">
            <a:avLst/>
          </a:prstGeom>
          <a:noFill/>
        </p:spPr>
        <p:txBody>
          <a:bodyPr wrap="square" rtlCol="0">
            <a:spAutoFit/>
          </a:bodyPr>
          <a:lstStyle/>
          <a:p>
            <a:r>
              <a:rPr lang="en-US" b="1" dirty="0"/>
              <a:t>2 core services</a:t>
            </a:r>
          </a:p>
          <a:p>
            <a:r>
              <a:rPr lang="en-US" dirty="0"/>
              <a:t>18 states</a:t>
            </a:r>
          </a:p>
        </p:txBody>
      </p:sp>
      <p:sp>
        <p:nvSpPr>
          <p:cNvPr id="19" name="TextBox 18">
            <a:extLst>
              <a:ext uri="{FF2B5EF4-FFF2-40B4-BE49-F238E27FC236}">
                <a16:creationId xmlns:a16="http://schemas.microsoft.com/office/drawing/2014/main" id="{6B2C1B74-D5A2-D44B-2C79-2493301C7A02}"/>
              </a:ext>
            </a:extLst>
          </p:cNvPr>
          <p:cNvSpPr txBox="1"/>
          <p:nvPr/>
        </p:nvSpPr>
        <p:spPr>
          <a:xfrm>
            <a:off x="8862719" y="4542513"/>
            <a:ext cx="1888066" cy="428066"/>
          </a:xfrm>
          <a:prstGeom prst="rect">
            <a:avLst/>
          </a:prstGeom>
          <a:noFill/>
        </p:spPr>
        <p:txBody>
          <a:bodyPr wrap="square" rtlCol="0">
            <a:spAutoFit/>
          </a:bodyPr>
          <a:lstStyle/>
          <a:p>
            <a:r>
              <a:rPr lang="en-US" b="1" dirty="0"/>
              <a:t>All 3 core services</a:t>
            </a:r>
          </a:p>
          <a:p>
            <a:r>
              <a:rPr lang="en-US" dirty="0"/>
              <a:t>12 states (including D.C.</a:t>
            </a:r>
          </a:p>
        </p:txBody>
      </p:sp>
      <p:sp>
        <p:nvSpPr>
          <p:cNvPr id="20" name="TextBox 19">
            <a:extLst>
              <a:ext uri="{FF2B5EF4-FFF2-40B4-BE49-F238E27FC236}">
                <a16:creationId xmlns:a16="http://schemas.microsoft.com/office/drawing/2014/main" id="{54EF0DB6-A97C-5BC6-A013-C8DAA45A8068}"/>
              </a:ext>
            </a:extLst>
          </p:cNvPr>
          <p:cNvSpPr txBox="1"/>
          <p:nvPr/>
        </p:nvSpPr>
        <p:spPr>
          <a:xfrm>
            <a:off x="930393" y="1874331"/>
            <a:ext cx="9445978" cy="307777"/>
          </a:xfrm>
          <a:prstGeom prst="rect">
            <a:avLst/>
          </a:prstGeom>
          <a:noFill/>
        </p:spPr>
        <p:txBody>
          <a:bodyPr wrap="square" rtlCol="0">
            <a:spAutoFit/>
          </a:bodyPr>
          <a:lstStyle/>
          <a:p>
            <a:r>
              <a:rPr lang="en-US" sz="1400" b="1" dirty="0"/>
              <a:t>Three core crisis services: </a:t>
            </a:r>
            <a:r>
              <a:rPr lang="en-US" sz="1400" dirty="0"/>
              <a:t>	1) Crisis hotline	2) Mobile crisis unit		3) Crisis stabilization services</a:t>
            </a:r>
          </a:p>
        </p:txBody>
      </p:sp>
      <p:sp>
        <p:nvSpPr>
          <p:cNvPr id="21" name="TextBox 20">
            <a:extLst>
              <a:ext uri="{FF2B5EF4-FFF2-40B4-BE49-F238E27FC236}">
                <a16:creationId xmlns:a16="http://schemas.microsoft.com/office/drawing/2014/main" id="{358F1F0B-B9F6-B4E8-C0F1-413A5D93353B}"/>
              </a:ext>
            </a:extLst>
          </p:cNvPr>
          <p:cNvSpPr txBox="1"/>
          <p:nvPr/>
        </p:nvSpPr>
        <p:spPr>
          <a:xfrm>
            <a:off x="6858000" y="5943600"/>
            <a:ext cx="4111673" cy="595932"/>
          </a:xfrm>
          <a:prstGeom prst="rect">
            <a:avLst/>
          </a:prstGeom>
          <a:noFill/>
        </p:spPr>
        <p:txBody>
          <a:bodyPr wrap="square" rtlCol="0">
            <a:spAutoFit/>
          </a:bodyPr>
          <a:lstStyle/>
          <a:p>
            <a:r>
              <a:rPr lang="en-US" b="0" i="0" dirty="0">
                <a:solidFill>
                  <a:srgbClr val="6C6C6C"/>
                </a:solidFill>
                <a:effectLst/>
                <a:latin typeface="Arial" panose="020B0604020202020204" pitchFamily="34" charset="0"/>
              </a:rPr>
              <a:t>SOURCE: Behavioral health supplement to the annual KFF survey of state Medicaid officials conducted by Health Management Associates, October 2022</a:t>
            </a:r>
            <a:endParaRPr lang="en-US" dirty="0"/>
          </a:p>
        </p:txBody>
      </p:sp>
      <p:sp>
        <p:nvSpPr>
          <p:cNvPr id="22" name="TextBox 21">
            <a:extLst>
              <a:ext uri="{FF2B5EF4-FFF2-40B4-BE49-F238E27FC236}">
                <a16:creationId xmlns:a16="http://schemas.microsoft.com/office/drawing/2014/main" id="{0A1F0BA3-5481-3D83-A96B-6A4188596058}"/>
              </a:ext>
            </a:extLst>
          </p:cNvPr>
          <p:cNvSpPr txBox="1"/>
          <p:nvPr/>
        </p:nvSpPr>
        <p:spPr>
          <a:xfrm>
            <a:off x="8001000" y="2799303"/>
            <a:ext cx="2276593" cy="260199"/>
          </a:xfrm>
          <a:prstGeom prst="rect">
            <a:avLst/>
          </a:prstGeom>
          <a:noFill/>
        </p:spPr>
        <p:txBody>
          <a:bodyPr wrap="square" rtlCol="0">
            <a:spAutoFit/>
          </a:bodyPr>
          <a:lstStyle/>
          <a:p>
            <a:r>
              <a:rPr lang="en-US" dirty="0"/>
              <a:t>Updated July 1, 2022</a:t>
            </a:r>
          </a:p>
        </p:txBody>
      </p:sp>
    </p:spTree>
    <p:extLst>
      <p:ext uri="{BB962C8B-B14F-4D97-AF65-F5344CB8AC3E}">
        <p14:creationId xmlns:p14="http://schemas.microsoft.com/office/powerpoint/2010/main" val="293865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D79AF-0C92-C77F-26DC-964CB64039D4}"/>
              </a:ext>
            </a:extLst>
          </p:cNvPr>
          <p:cNvSpPr>
            <a:spLocks noGrp="1"/>
          </p:cNvSpPr>
          <p:nvPr>
            <p:ph type="title"/>
          </p:nvPr>
        </p:nvSpPr>
        <p:spPr/>
        <p:txBody>
          <a:bodyPr/>
          <a:lstStyle/>
          <a:p>
            <a:r>
              <a:rPr lang="en-US" dirty="0"/>
              <a:t>Want to have impact? Back to policy basics!</a:t>
            </a:r>
          </a:p>
        </p:txBody>
      </p:sp>
      <p:sp>
        <p:nvSpPr>
          <p:cNvPr id="3" name="Content Placeholder 2">
            <a:extLst>
              <a:ext uri="{FF2B5EF4-FFF2-40B4-BE49-F238E27FC236}">
                <a16:creationId xmlns:a16="http://schemas.microsoft.com/office/drawing/2014/main" id="{D5233679-B7C1-8183-07C4-704D25B548DB}"/>
              </a:ext>
            </a:extLst>
          </p:cNvPr>
          <p:cNvSpPr>
            <a:spLocks noGrp="1"/>
          </p:cNvSpPr>
          <p:nvPr>
            <p:ph idx="1"/>
          </p:nvPr>
        </p:nvSpPr>
        <p:spPr>
          <a:xfrm>
            <a:off x="1012791" y="2458642"/>
            <a:ext cx="5388009" cy="3718761"/>
          </a:xfrm>
        </p:spPr>
        <p:txBody>
          <a:bodyPr>
            <a:normAutofit fontScale="92500" lnSpcReduction="20000"/>
          </a:bodyPr>
          <a:lstStyle/>
          <a:p>
            <a:r>
              <a:rPr lang="en-US" dirty="0"/>
              <a:t>Know your state legislative processes and budget cycles to know when decision-making really takes place</a:t>
            </a:r>
          </a:p>
          <a:p>
            <a:pPr lvl="1"/>
            <a:r>
              <a:rPr lang="en-US" dirty="0"/>
              <a:t>Health policy AND appropriations</a:t>
            </a:r>
          </a:p>
          <a:p>
            <a:r>
              <a:rPr lang="en-US" dirty="0"/>
              <a:t>Truly a bipartisan issue, so talk with both sides</a:t>
            </a:r>
          </a:p>
          <a:p>
            <a:r>
              <a:rPr lang="en-US" dirty="0"/>
              <a:t>Learn how to write an effective one pager </a:t>
            </a:r>
          </a:p>
          <a:p>
            <a:pPr lvl="1"/>
            <a:r>
              <a:rPr lang="en-US" dirty="0"/>
              <a:t>Truly one page, white space, graphics</a:t>
            </a:r>
          </a:p>
          <a:p>
            <a:pPr lvl="1"/>
            <a:r>
              <a:rPr lang="en-US" dirty="0"/>
              <a:t>Include local data, personal stories</a:t>
            </a:r>
          </a:p>
          <a:p>
            <a:r>
              <a:rPr lang="en-US" dirty="0"/>
              <a:t>Get an influencer to write a well-crafted op-ed</a:t>
            </a:r>
          </a:p>
          <a:p>
            <a:r>
              <a:rPr lang="en-US" dirty="0"/>
              <a:t>Practice forming an effective sound bite for work with media</a:t>
            </a:r>
          </a:p>
          <a:p>
            <a:pPr marL="0" indent="0">
              <a:buNone/>
            </a:pPr>
            <a:endParaRPr lang="en-US" dirty="0"/>
          </a:p>
          <a:p>
            <a:pPr marL="0" indent="0">
              <a:buNone/>
            </a:pPr>
            <a:r>
              <a:rPr lang="en-US" dirty="0"/>
              <a:t>THIS IS HARDER THAN IT SEEMS</a:t>
            </a:r>
          </a:p>
          <a:p>
            <a:endParaRPr lang="en-US" dirty="0"/>
          </a:p>
          <a:p>
            <a:endParaRPr lang="en-US" dirty="0"/>
          </a:p>
        </p:txBody>
      </p:sp>
      <p:pic>
        <p:nvPicPr>
          <p:cNvPr id="5" name="Picture 4" descr="A picture containing text, post-it note, rectangle, handwriting&#10;&#10;Description automatically generated">
            <a:extLst>
              <a:ext uri="{FF2B5EF4-FFF2-40B4-BE49-F238E27FC236}">
                <a16:creationId xmlns:a16="http://schemas.microsoft.com/office/drawing/2014/main" id="{A535CD04-82C8-DF20-154F-6C79BDF53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6216" y="2464286"/>
            <a:ext cx="4188178" cy="2793514"/>
          </a:xfrm>
          <a:prstGeom prst="rect">
            <a:avLst/>
          </a:prstGeom>
        </p:spPr>
      </p:pic>
    </p:spTree>
    <p:extLst>
      <p:ext uri="{BB962C8B-B14F-4D97-AF65-F5344CB8AC3E}">
        <p14:creationId xmlns:p14="http://schemas.microsoft.com/office/powerpoint/2010/main" val="625052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653547-0AAA-4C96-922A-E0DC32FABD1F}"/>
              </a:ext>
            </a:extLst>
          </p:cNvPr>
          <p:cNvSpPr>
            <a:spLocks noGrp="1"/>
          </p:cNvSpPr>
          <p:nvPr>
            <p:ph type="body" sz="quarter" idx="12"/>
          </p:nvPr>
        </p:nvSpPr>
        <p:spPr/>
        <p:txBody>
          <a:bodyPr>
            <a:normAutofit/>
          </a:bodyPr>
          <a:lstStyle/>
          <a:p>
            <a:r>
              <a:rPr lang="en-US" sz="6000" dirty="0"/>
              <a:t>Discussion</a:t>
            </a:r>
          </a:p>
        </p:txBody>
      </p:sp>
      <p:sp>
        <p:nvSpPr>
          <p:cNvPr id="8" name="Freeform: Shape 7">
            <a:extLst>
              <a:ext uri="{FF2B5EF4-FFF2-40B4-BE49-F238E27FC236}">
                <a16:creationId xmlns:a16="http://schemas.microsoft.com/office/drawing/2014/main" id="{81D0BA8E-795B-47C3-B273-312F96ECB116}"/>
              </a:ext>
            </a:extLst>
          </p:cNvPr>
          <p:cNvSpPr/>
          <p:nvPr/>
        </p:nvSpPr>
        <p:spPr>
          <a:xfrm>
            <a:off x="6686550" y="2466975"/>
            <a:ext cx="2738437" cy="2464593"/>
          </a:xfrm>
          <a:custGeom>
            <a:avLst/>
            <a:gdLst>
              <a:gd name="connsiteX0" fmla="*/ 1862138 w 2738437"/>
              <a:gd name="connsiteY0" fmla="*/ 383381 h 2464593"/>
              <a:gd name="connsiteX1" fmla="*/ 2738438 w 2738437"/>
              <a:gd name="connsiteY1" fmla="*/ 383381 h 2464593"/>
              <a:gd name="connsiteX2" fmla="*/ 2738438 w 2738437"/>
              <a:gd name="connsiteY2" fmla="*/ 219075 h 2464593"/>
              <a:gd name="connsiteX3" fmla="*/ 2519363 w 2738437"/>
              <a:gd name="connsiteY3" fmla="*/ 0 h 2464593"/>
              <a:gd name="connsiteX4" fmla="*/ 219075 w 2738437"/>
              <a:gd name="connsiteY4" fmla="*/ 0 h 2464593"/>
              <a:gd name="connsiteX5" fmla="*/ 0 w 2738437"/>
              <a:gd name="connsiteY5" fmla="*/ 219075 h 2464593"/>
              <a:gd name="connsiteX6" fmla="*/ 0 w 2738437"/>
              <a:gd name="connsiteY6" fmla="*/ 1697831 h 2464593"/>
              <a:gd name="connsiteX7" fmla="*/ 219075 w 2738437"/>
              <a:gd name="connsiteY7" fmla="*/ 1916906 h 2464593"/>
              <a:gd name="connsiteX8" fmla="*/ 547688 w 2738437"/>
              <a:gd name="connsiteY8" fmla="*/ 1916906 h 2464593"/>
              <a:gd name="connsiteX9" fmla="*/ 547688 w 2738437"/>
              <a:gd name="connsiteY9" fmla="*/ 2464594 h 2464593"/>
              <a:gd name="connsiteX10" fmla="*/ 1095375 w 2738437"/>
              <a:gd name="connsiteY10" fmla="*/ 1916906 h 2464593"/>
              <a:gd name="connsiteX11" fmla="*/ 1423988 w 2738437"/>
              <a:gd name="connsiteY11" fmla="*/ 1916906 h 2464593"/>
              <a:gd name="connsiteX12" fmla="*/ 1423988 w 2738437"/>
              <a:gd name="connsiteY12" fmla="*/ 821531 h 2464593"/>
              <a:gd name="connsiteX13" fmla="*/ 1862138 w 2738437"/>
              <a:gd name="connsiteY13" fmla="*/ 383381 h 246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38437" h="2464593">
                <a:moveTo>
                  <a:pt x="1862138" y="383381"/>
                </a:moveTo>
                <a:lnTo>
                  <a:pt x="2738438" y="383381"/>
                </a:lnTo>
                <a:lnTo>
                  <a:pt x="2738438" y="219075"/>
                </a:lnTo>
                <a:cubicBezTo>
                  <a:pt x="2738438" y="98584"/>
                  <a:pt x="2639854" y="0"/>
                  <a:pt x="2519363" y="0"/>
                </a:cubicBezTo>
                <a:lnTo>
                  <a:pt x="219075" y="0"/>
                </a:lnTo>
                <a:cubicBezTo>
                  <a:pt x="98584" y="0"/>
                  <a:pt x="0" y="98584"/>
                  <a:pt x="0" y="219075"/>
                </a:cubicBezTo>
                <a:lnTo>
                  <a:pt x="0" y="1697831"/>
                </a:lnTo>
                <a:cubicBezTo>
                  <a:pt x="0" y="1818323"/>
                  <a:pt x="98584" y="1916906"/>
                  <a:pt x="219075" y="1916906"/>
                </a:cubicBezTo>
                <a:lnTo>
                  <a:pt x="547688" y="1916906"/>
                </a:lnTo>
                <a:lnTo>
                  <a:pt x="547688" y="2464594"/>
                </a:lnTo>
                <a:lnTo>
                  <a:pt x="1095375" y="1916906"/>
                </a:lnTo>
                <a:lnTo>
                  <a:pt x="1423988" y="1916906"/>
                </a:lnTo>
                <a:lnTo>
                  <a:pt x="1423988" y="821531"/>
                </a:lnTo>
                <a:cubicBezTo>
                  <a:pt x="1423988" y="580549"/>
                  <a:pt x="1621155" y="383381"/>
                  <a:pt x="1862138" y="383381"/>
                </a:cubicBezTo>
                <a:close/>
              </a:path>
            </a:pathLst>
          </a:custGeom>
          <a:solidFill>
            <a:schemeClr val="accent4">
              <a:lumMod val="75000"/>
              <a:lumOff val="25000"/>
            </a:schemeClr>
          </a:solidFill>
          <a:ln w="54769"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D77256B-97BA-41C1-86CE-62157D1BF055}"/>
              </a:ext>
            </a:extLst>
          </p:cNvPr>
          <p:cNvSpPr/>
          <p:nvPr/>
        </p:nvSpPr>
        <p:spPr>
          <a:xfrm>
            <a:off x="8329612" y="3069431"/>
            <a:ext cx="2738437" cy="2464593"/>
          </a:xfrm>
          <a:custGeom>
            <a:avLst/>
            <a:gdLst>
              <a:gd name="connsiteX0" fmla="*/ 2519363 w 2738437"/>
              <a:gd name="connsiteY0" fmla="*/ 0 h 2464593"/>
              <a:gd name="connsiteX1" fmla="*/ 219075 w 2738437"/>
              <a:gd name="connsiteY1" fmla="*/ 0 h 2464593"/>
              <a:gd name="connsiteX2" fmla="*/ 0 w 2738437"/>
              <a:gd name="connsiteY2" fmla="*/ 219075 h 2464593"/>
              <a:gd name="connsiteX3" fmla="*/ 0 w 2738437"/>
              <a:gd name="connsiteY3" fmla="*/ 1697831 h 2464593"/>
              <a:gd name="connsiteX4" fmla="*/ 219075 w 2738437"/>
              <a:gd name="connsiteY4" fmla="*/ 1916906 h 2464593"/>
              <a:gd name="connsiteX5" fmla="*/ 1643063 w 2738437"/>
              <a:gd name="connsiteY5" fmla="*/ 1916906 h 2464593"/>
              <a:gd name="connsiteX6" fmla="*/ 2190750 w 2738437"/>
              <a:gd name="connsiteY6" fmla="*/ 2464594 h 2464593"/>
              <a:gd name="connsiteX7" fmla="*/ 2190750 w 2738437"/>
              <a:gd name="connsiteY7" fmla="*/ 1916906 h 2464593"/>
              <a:gd name="connsiteX8" fmla="*/ 2519363 w 2738437"/>
              <a:gd name="connsiteY8" fmla="*/ 1916906 h 2464593"/>
              <a:gd name="connsiteX9" fmla="*/ 2738438 w 2738437"/>
              <a:gd name="connsiteY9" fmla="*/ 1697831 h 2464593"/>
              <a:gd name="connsiteX10" fmla="*/ 2738438 w 2738437"/>
              <a:gd name="connsiteY10" fmla="*/ 219075 h 2464593"/>
              <a:gd name="connsiteX11" fmla="*/ 2519363 w 2738437"/>
              <a:gd name="connsiteY11" fmla="*/ 0 h 246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8437" h="2464593">
                <a:moveTo>
                  <a:pt x="2519363" y="0"/>
                </a:moveTo>
                <a:lnTo>
                  <a:pt x="219075" y="0"/>
                </a:lnTo>
                <a:cubicBezTo>
                  <a:pt x="98584" y="0"/>
                  <a:pt x="0" y="98584"/>
                  <a:pt x="0" y="219075"/>
                </a:cubicBezTo>
                <a:lnTo>
                  <a:pt x="0" y="1697831"/>
                </a:lnTo>
                <a:cubicBezTo>
                  <a:pt x="0" y="1818322"/>
                  <a:pt x="98584" y="1916906"/>
                  <a:pt x="219075" y="1916906"/>
                </a:cubicBezTo>
                <a:lnTo>
                  <a:pt x="1643063" y="1916906"/>
                </a:lnTo>
                <a:lnTo>
                  <a:pt x="2190750" y="2464594"/>
                </a:lnTo>
                <a:lnTo>
                  <a:pt x="2190750" y="1916906"/>
                </a:lnTo>
                <a:lnTo>
                  <a:pt x="2519363" y="1916906"/>
                </a:lnTo>
                <a:cubicBezTo>
                  <a:pt x="2639854" y="1916906"/>
                  <a:pt x="2738438" y="1818322"/>
                  <a:pt x="2738438" y="1697831"/>
                </a:cubicBezTo>
                <a:lnTo>
                  <a:pt x="2738438" y="219075"/>
                </a:lnTo>
                <a:cubicBezTo>
                  <a:pt x="2738438" y="98584"/>
                  <a:pt x="2639854" y="0"/>
                  <a:pt x="2519363" y="0"/>
                </a:cubicBezTo>
                <a:close/>
              </a:path>
            </a:pathLst>
          </a:custGeom>
          <a:solidFill>
            <a:schemeClr val="accent3">
              <a:lumMod val="75000"/>
            </a:schemeClr>
          </a:solidFill>
          <a:ln w="54769" cap="flat">
            <a:noFill/>
            <a:prstDash val="solid"/>
            <a:miter/>
          </a:ln>
        </p:spPr>
        <p:txBody>
          <a:bodyPr rtlCol="0" anchor="ctr"/>
          <a:lstStyle/>
          <a:p>
            <a:endParaRPr lang="en-US"/>
          </a:p>
        </p:txBody>
      </p:sp>
      <p:sp>
        <p:nvSpPr>
          <p:cNvPr id="3" name="Title 1">
            <a:extLst>
              <a:ext uri="{FF2B5EF4-FFF2-40B4-BE49-F238E27FC236}">
                <a16:creationId xmlns:a16="http://schemas.microsoft.com/office/drawing/2014/main" id="{22FF3467-BC34-45C6-275D-7A08CCCE137C}"/>
              </a:ext>
            </a:extLst>
          </p:cNvPr>
          <p:cNvSpPr txBox="1">
            <a:spLocks/>
          </p:cNvSpPr>
          <p:nvPr/>
        </p:nvSpPr>
        <p:spPr>
          <a:xfrm>
            <a:off x="1292949" y="2133600"/>
            <a:ext cx="5034104" cy="2387600"/>
          </a:xfrm>
          <a:prstGeom prst="rect">
            <a:avLst/>
          </a:prstGeom>
        </p:spPr>
        <p:txBody>
          <a:bodyPr>
            <a:normAutofit fontScale="52500" lnSpcReduction="20000"/>
          </a:bodyPr>
          <a:lstStyle>
            <a:lvl1pPr>
              <a:defRPr sz="3200">
                <a:solidFill>
                  <a:schemeClr val="tx2"/>
                </a:solidFill>
                <a:latin typeface="+mj-lt"/>
                <a:ea typeface="+mj-ea"/>
                <a:cs typeface="+mj-cs"/>
              </a:defRPr>
            </a:lvl1pPr>
          </a:lstStyle>
          <a:p>
            <a:pPr defTabSz="914400"/>
            <a:br>
              <a:rPr lang="en-US" sz="5800" kern="0" dirty="0"/>
            </a:br>
            <a:br>
              <a:rPr lang="en-US" sz="5800" kern="0" dirty="0"/>
            </a:br>
            <a:br>
              <a:rPr lang="en-US" sz="5800" kern="0" dirty="0"/>
            </a:br>
            <a:r>
              <a:rPr lang="en-US" sz="4900" kern="0" dirty="0"/>
              <a:t>One specific thing you are trying to do to increase BH workforce?</a:t>
            </a:r>
            <a:br>
              <a:rPr lang="en-US" sz="4900" kern="0" dirty="0"/>
            </a:br>
            <a:endParaRPr lang="en-US" sz="4900" kern="0" dirty="0"/>
          </a:p>
        </p:txBody>
      </p:sp>
      <p:sp>
        <p:nvSpPr>
          <p:cNvPr id="4" name="Subtitle 2">
            <a:extLst>
              <a:ext uri="{FF2B5EF4-FFF2-40B4-BE49-F238E27FC236}">
                <a16:creationId xmlns:a16="http://schemas.microsoft.com/office/drawing/2014/main" id="{426EE1B7-267A-8811-0BC7-4E376A3E4F2F}"/>
              </a:ext>
            </a:extLst>
          </p:cNvPr>
          <p:cNvSpPr txBox="1">
            <a:spLocks/>
          </p:cNvSpPr>
          <p:nvPr/>
        </p:nvSpPr>
        <p:spPr>
          <a:xfrm>
            <a:off x="1292949" y="4122116"/>
            <a:ext cx="5034104" cy="1655762"/>
          </a:xfrm>
          <a:prstGeom prst="rect">
            <a:avLst/>
          </a:prstGeom>
        </p:spPr>
        <p:txBody>
          <a:bodyPr/>
          <a:lstStyle>
            <a:lvl1pPr marL="173274"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1pPr>
            <a:lvl2pPr marL="450514"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2pPr>
            <a:lvl3pPr marL="727752"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3pPr>
            <a:lvl4pPr marL="1004992"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4pPr>
            <a:lvl5pPr marL="1282231"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4">
              <a:defRPr>
                <a:latin typeface="+mn-lt"/>
                <a:ea typeface="+mn-ea"/>
                <a:cs typeface="+mn-cs"/>
              </a:defRPr>
            </a:lvl9pPr>
          </a:lstStyle>
          <a:p>
            <a:pPr defTabSz="914400"/>
            <a:r>
              <a:rPr lang="en-US" kern="0" dirty="0"/>
              <a:t>What policy levers can you pull to make that happen?</a:t>
            </a:r>
          </a:p>
          <a:p>
            <a:pPr defTabSz="914400"/>
            <a:r>
              <a:rPr lang="en-US" kern="0" dirty="0"/>
              <a:t>Who controls those levers?</a:t>
            </a:r>
          </a:p>
          <a:p>
            <a:pPr defTabSz="914400"/>
            <a:r>
              <a:rPr lang="en-US" kern="0" dirty="0"/>
              <a:t>How will you know when you’ve made progress?</a:t>
            </a:r>
          </a:p>
        </p:txBody>
      </p:sp>
    </p:spTree>
    <p:extLst>
      <p:ext uri="{BB962C8B-B14F-4D97-AF65-F5344CB8AC3E}">
        <p14:creationId xmlns:p14="http://schemas.microsoft.com/office/powerpoint/2010/main" val="142198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F3FAC41-55EC-4047-AB9F-07F1226EE907}"/>
              </a:ext>
            </a:extLst>
          </p:cNvPr>
          <p:cNvSpPr>
            <a:spLocks noGrp="1"/>
          </p:cNvSpPr>
          <p:nvPr>
            <p:ph type="sldNum" sz="quarter" idx="4"/>
          </p:nvPr>
        </p:nvSpPr>
        <p:spPr/>
        <p:txBody>
          <a:bodyPr/>
          <a:lstStyle/>
          <a:p>
            <a:fld id="{8AAF491A-F951-4221-B28C-B4FAE8BB284D}" type="slidenum">
              <a:rPr lang="en-US" smtClean="0"/>
              <a:pPr/>
              <a:t>15</a:t>
            </a:fld>
            <a:endParaRPr lang="en-US" dirty="0"/>
          </a:p>
        </p:txBody>
      </p:sp>
      <p:sp>
        <p:nvSpPr>
          <p:cNvPr id="4" name="Rectangle 3">
            <a:extLst>
              <a:ext uri="{FF2B5EF4-FFF2-40B4-BE49-F238E27FC236}">
                <a16:creationId xmlns:a16="http://schemas.microsoft.com/office/drawing/2014/main" id="{F7516F8C-EC5D-436E-9F72-6D07071F0AC9}"/>
              </a:ext>
            </a:extLst>
          </p:cNvPr>
          <p:cNvSpPr/>
          <p:nvPr/>
        </p:nvSpPr>
        <p:spPr>
          <a:xfrm>
            <a:off x="987821" y="5561927"/>
            <a:ext cx="208711" cy="194349"/>
          </a:xfrm>
          <a:prstGeom prst="rect">
            <a:avLst/>
          </a:prstGeom>
        </p:spPr>
        <p:txBody>
          <a:bodyPr wrap="none">
            <a:spAutoFit/>
          </a:bodyPr>
          <a:lstStyle/>
          <a:p>
            <a:r>
              <a:rPr lang="en-US" sz="663" b="1" dirty="0"/>
              <a:t> </a:t>
            </a:r>
            <a:endParaRPr lang="en-US" sz="663" dirty="0"/>
          </a:p>
        </p:txBody>
      </p:sp>
      <p:sp>
        <p:nvSpPr>
          <p:cNvPr id="12" name="Text Placeholder 1">
            <a:extLst>
              <a:ext uri="{FF2B5EF4-FFF2-40B4-BE49-F238E27FC236}">
                <a16:creationId xmlns:a16="http://schemas.microsoft.com/office/drawing/2014/main" id="{95A6E0C8-283B-4211-9D6D-DE1C5CAA16AB}"/>
              </a:ext>
            </a:extLst>
          </p:cNvPr>
          <p:cNvSpPr>
            <a:spLocks noGrp="1"/>
          </p:cNvSpPr>
          <p:nvPr>
            <p:ph type="body" sz="quarter" idx="12"/>
          </p:nvPr>
        </p:nvSpPr>
        <p:spPr>
          <a:xfrm>
            <a:off x="1170038" y="1950365"/>
            <a:ext cx="4694927" cy="4343491"/>
          </a:xfrm>
        </p:spPr>
        <p:txBody>
          <a:bodyPr>
            <a:normAutofit/>
          </a:bodyPr>
          <a:lstStyle/>
          <a:p>
            <a:pPr>
              <a:spcAft>
                <a:spcPts val="1800"/>
              </a:spcAft>
            </a:pPr>
            <a:r>
              <a:rPr lang="en-US" b="1" dirty="0"/>
              <a:t>Our mission.</a:t>
            </a:r>
            <a:br>
              <a:rPr lang="en-US" b="1" dirty="0"/>
            </a:br>
            <a:r>
              <a:rPr lang="en-US" dirty="0"/>
              <a:t>Advancing health care delivery, </a:t>
            </a:r>
            <a:br>
              <a:rPr lang="en-US" dirty="0"/>
            </a:br>
            <a:r>
              <a:rPr lang="en-US" dirty="0"/>
              <a:t>the health of the population, </a:t>
            </a:r>
            <a:br>
              <a:rPr lang="en-US" dirty="0"/>
            </a:br>
            <a:r>
              <a:rPr lang="en-US" dirty="0"/>
              <a:t>and access to care.</a:t>
            </a:r>
          </a:p>
          <a:p>
            <a:pPr>
              <a:spcAft>
                <a:spcPts val="1800"/>
              </a:spcAft>
            </a:pPr>
            <a:r>
              <a:rPr lang="en-US" sz="2000" b="1" dirty="0"/>
              <a:t>Our expertise.</a:t>
            </a:r>
            <a:br>
              <a:rPr lang="en-US" sz="2000" b="1" dirty="0"/>
            </a:br>
            <a:r>
              <a:rPr lang="en-US" sz="2000" dirty="0"/>
              <a:t>Identifying evidence-based approaches that improve policy and practice.</a:t>
            </a:r>
            <a:endParaRPr lang="en-US" sz="2000" b="1" dirty="0"/>
          </a:p>
          <a:p>
            <a:pPr>
              <a:spcAft>
                <a:spcPts val="0"/>
              </a:spcAft>
            </a:pPr>
            <a:r>
              <a:rPr lang="en-US" sz="2000" b="1" dirty="0"/>
              <a:t>Subscribe.</a:t>
            </a:r>
          </a:p>
          <a:p>
            <a:pPr>
              <a:spcAft>
                <a:spcPts val="0"/>
              </a:spcAft>
            </a:pPr>
            <a:r>
              <a:rPr lang="en-US" sz="2000" dirty="0"/>
              <a:t>Text CHRT to 22828</a:t>
            </a:r>
          </a:p>
          <a:p>
            <a:pPr>
              <a:lnSpc>
                <a:spcPct val="110000"/>
              </a:lnSpc>
            </a:pPr>
            <a:endParaRPr lang="en-US" dirty="0"/>
          </a:p>
        </p:txBody>
      </p:sp>
      <p:sp>
        <p:nvSpPr>
          <p:cNvPr id="13" name="Text Placeholder 2">
            <a:extLst>
              <a:ext uri="{FF2B5EF4-FFF2-40B4-BE49-F238E27FC236}">
                <a16:creationId xmlns:a16="http://schemas.microsoft.com/office/drawing/2014/main" id="{3E318C1E-B904-46E6-84E5-DEC61E0FE946}"/>
              </a:ext>
            </a:extLst>
          </p:cNvPr>
          <p:cNvSpPr>
            <a:spLocks noGrp="1"/>
          </p:cNvSpPr>
          <p:nvPr>
            <p:ph type="body" sz="quarter" idx="13"/>
          </p:nvPr>
        </p:nvSpPr>
        <p:spPr>
          <a:xfrm>
            <a:off x="6188419" y="1950368"/>
            <a:ext cx="5129015" cy="4620735"/>
          </a:xfrm>
        </p:spPr>
        <p:txBody>
          <a:bodyPr>
            <a:normAutofit/>
          </a:bodyPr>
          <a:lstStyle/>
          <a:p>
            <a:pPr>
              <a:spcAft>
                <a:spcPts val="0"/>
              </a:spcAft>
            </a:pPr>
            <a:r>
              <a:rPr lang="en-US" b="1" dirty="0"/>
              <a:t>Director of health policy.</a:t>
            </a:r>
          </a:p>
          <a:p>
            <a:pPr>
              <a:spcAft>
                <a:spcPts val="0"/>
              </a:spcAft>
            </a:pPr>
            <a:r>
              <a:rPr lang="en-US" dirty="0"/>
              <a:t>Nancy Baum, PhD MHS</a:t>
            </a:r>
          </a:p>
          <a:p>
            <a:pPr>
              <a:spcAft>
                <a:spcPts val="0"/>
              </a:spcAft>
            </a:pPr>
            <a:r>
              <a:rPr lang="en-US" dirty="0">
                <a:hlinkClick r:id="rId3"/>
              </a:rPr>
              <a:t>nmbaum@umich.edu</a:t>
            </a:r>
            <a:endParaRPr lang="en-US" dirty="0"/>
          </a:p>
          <a:p>
            <a:pPr>
              <a:spcAft>
                <a:spcPts val="0"/>
              </a:spcAft>
            </a:pPr>
            <a:r>
              <a:rPr lang="en-US" dirty="0"/>
              <a:t>734-998-7555</a:t>
            </a:r>
          </a:p>
          <a:p>
            <a:pPr>
              <a:spcAft>
                <a:spcPts val="0"/>
              </a:spcAft>
            </a:pPr>
            <a:endParaRPr lang="en-US" dirty="0"/>
          </a:p>
          <a:p>
            <a:pPr>
              <a:spcAft>
                <a:spcPts val="0"/>
              </a:spcAft>
            </a:pPr>
            <a:r>
              <a:rPr lang="en-US" b="1" dirty="0"/>
              <a:t>CHRT.org.</a:t>
            </a:r>
          </a:p>
          <a:p>
            <a:pPr>
              <a:spcAft>
                <a:spcPts val="0"/>
              </a:spcAft>
            </a:pPr>
            <a:br>
              <a:rPr lang="en-US"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59002" y="1143000"/>
            <a:ext cx="10073996" cy="777949"/>
          </a:xfrm>
        </p:spPr>
        <p:txBody>
          <a:bodyPr/>
          <a:lstStyle/>
          <a:p>
            <a:pPr algn="l" eaLnBrk="1" hangingPunct="1"/>
            <a:r>
              <a:rPr lang="en-US" b="1" dirty="0"/>
              <a:t>Defining public policy</a:t>
            </a:r>
          </a:p>
        </p:txBody>
      </p:sp>
      <p:sp>
        <p:nvSpPr>
          <p:cNvPr id="9219" name="Rectangle 3"/>
          <p:cNvSpPr>
            <a:spLocks noGrp="1" noChangeArrowheads="1"/>
          </p:cNvSpPr>
          <p:nvPr>
            <p:ph type="body" idx="1"/>
          </p:nvPr>
        </p:nvSpPr>
        <p:spPr>
          <a:xfrm>
            <a:off x="1059003" y="2102698"/>
            <a:ext cx="5341798" cy="3718761"/>
          </a:xfrm>
        </p:spPr>
        <p:txBody>
          <a:bodyPr/>
          <a:lstStyle/>
          <a:p>
            <a:pPr eaLnBrk="1" hangingPunct="1"/>
            <a:r>
              <a:rPr lang="en-US" dirty="0"/>
              <a:t>The influence of government action on citizens</a:t>
            </a:r>
          </a:p>
          <a:p>
            <a:pPr eaLnBrk="1" hangingPunct="1"/>
            <a:r>
              <a:rPr lang="en-US" dirty="0"/>
              <a:t>Statement of governmental intent</a:t>
            </a:r>
          </a:p>
          <a:p>
            <a:pPr eaLnBrk="1" hangingPunct="1"/>
            <a:r>
              <a:rPr lang="en-US" dirty="0"/>
              <a:t>Political decisions that shape programs to achieve social goals</a:t>
            </a:r>
          </a:p>
          <a:p>
            <a:pPr eaLnBrk="1" hangingPunct="1"/>
            <a:r>
              <a:rPr lang="en-US" dirty="0"/>
              <a:t>Behavioral health workforce policy - one type of public policy</a:t>
            </a:r>
          </a:p>
          <a:p>
            <a:pPr marL="457200" lvl="1" indent="0" eaLnBrk="1" hangingPunct="1">
              <a:buNone/>
            </a:pPr>
            <a:endParaRPr lang="en-US" dirty="0"/>
          </a:p>
          <a:p>
            <a:pPr eaLnBrk="1" hangingPunct="1">
              <a:buFont typeface="Wingdings" pitchFamily="2" charset="2"/>
              <a:buNone/>
            </a:pPr>
            <a:r>
              <a:rPr lang="en-US" dirty="0"/>
              <a:t>	</a:t>
            </a:r>
          </a:p>
          <a:p>
            <a:pPr eaLnBrk="1" hangingPunct="1">
              <a:buFont typeface="Wingdings" pitchFamily="2" charset="2"/>
              <a:buNone/>
            </a:pPr>
            <a:endParaRPr lang="en-US" dirty="0"/>
          </a:p>
          <a:p>
            <a:pPr eaLnBrk="1" hangingPunct="1"/>
            <a:endParaRPr lang="en-US" dirty="0"/>
          </a:p>
          <a:p>
            <a:pPr lvl="1" eaLnBrk="1" hangingPunct="1"/>
            <a:endParaRPr lang="en-US" dirty="0"/>
          </a:p>
        </p:txBody>
      </p:sp>
      <p:sp>
        <p:nvSpPr>
          <p:cNvPr id="9220" name="TextBox 3"/>
          <p:cNvSpPr txBox="1">
            <a:spLocks noChangeArrowheads="1"/>
          </p:cNvSpPr>
          <p:nvPr/>
        </p:nvSpPr>
        <p:spPr bwMode="auto">
          <a:xfrm>
            <a:off x="1012791" y="6012491"/>
            <a:ext cx="8610600" cy="369888"/>
          </a:xfrm>
          <a:prstGeom prst="rect">
            <a:avLst/>
          </a:prstGeom>
          <a:noFill/>
          <a:ln w="9525">
            <a:noFill/>
            <a:miter lim="800000"/>
            <a:headEnd/>
            <a:tailEnd/>
          </a:ln>
        </p:spPr>
        <p:txBody>
          <a:bodyPr>
            <a:spAutoFit/>
          </a:bodyPr>
          <a:lstStyle/>
          <a:p>
            <a:r>
              <a:rPr lang="en-US"/>
              <a:t>Longest, 2010</a:t>
            </a:r>
          </a:p>
        </p:txBody>
      </p:sp>
      <p:pic>
        <p:nvPicPr>
          <p:cNvPr id="3" name="Picture 2" descr="A yellow sign with a face mask on it&#10;&#10;Description automatically generated with low confidence">
            <a:extLst>
              <a:ext uri="{FF2B5EF4-FFF2-40B4-BE49-F238E27FC236}">
                <a16:creationId xmlns:a16="http://schemas.microsoft.com/office/drawing/2014/main" id="{810B556B-A0D6-4117-33F4-4E5DBC768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325" y="2102698"/>
            <a:ext cx="3847787" cy="38477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2D1CB-CA09-1D2C-C6BA-094FEB875B34}"/>
              </a:ext>
            </a:extLst>
          </p:cNvPr>
          <p:cNvSpPr>
            <a:spLocks noGrp="1"/>
          </p:cNvSpPr>
          <p:nvPr>
            <p:ph type="title"/>
          </p:nvPr>
        </p:nvSpPr>
        <p:spPr>
          <a:xfrm>
            <a:off x="1012790" y="1143000"/>
            <a:ext cx="10073996" cy="777949"/>
          </a:xfrm>
        </p:spPr>
        <p:txBody>
          <a:bodyPr/>
          <a:lstStyle/>
          <a:p>
            <a:pPr algn="l"/>
            <a:r>
              <a:rPr lang="en-US" b="1" dirty="0"/>
              <a:t>Types of policy</a:t>
            </a:r>
          </a:p>
        </p:txBody>
      </p:sp>
      <p:sp>
        <p:nvSpPr>
          <p:cNvPr id="3" name="Content Placeholder 2">
            <a:extLst>
              <a:ext uri="{FF2B5EF4-FFF2-40B4-BE49-F238E27FC236}">
                <a16:creationId xmlns:a16="http://schemas.microsoft.com/office/drawing/2014/main" id="{FF6E42AA-A6C2-7744-BD60-F980039721E4}"/>
              </a:ext>
            </a:extLst>
          </p:cNvPr>
          <p:cNvSpPr>
            <a:spLocks noGrp="1"/>
          </p:cNvSpPr>
          <p:nvPr>
            <p:ph idx="1"/>
          </p:nvPr>
        </p:nvSpPr>
        <p:spPr>
          <a:xfrm>
            <a:off x="1015900" y="2057400"/>
            <a:ext cx="5080100" cy="3718761"/>
          </a:xfrm>
        </p:spPr>
        <p:txBody>
          <a:bodyPr>
            <a:normAutofit/>
          </a:bodyPr>
          <a:lstStyle/>
          <a:p>
            <a:pPr marL="0" indent="0">
              <a:buNone/>
            </a:pPr>
            <a:r>
              <a:rPr lang="en-US" dirty="0"/>
              <a:t>1. Laws, rules and regulations</a:t>
            </a:r>
          </a:p>
          <a:p>
            <a:pPr lvl="1"/>
            <a:r>
              <a:rPr lang="en-US" dirty="0"/>
              <a:t>Both levels important</a:t>
            </a:r>
          </a:p>
          <a:p>
            <a:pPr marL="0" indent="0">
              <a:buNone/>
            </a:pPr>
            <a:r>
              <a:rPr lang="en-US" dirty="0"/>
              <a:t>2. Decisions</a:t>
            </a:r>
          </a:p>
          <a:p>
            <a:pPr lvl="1"/>
            <a:r>
              <a:rPr lang="en-US" dirty="0"/>
              <a:t>Operational and judicial</a:t>
            </a:r>
          </a:p>
          <a:p>
            <a:pPr marL="0" indent="0">
              <a:buNone/>
            </a:pPr>
            <a:r>
              <a:rPr lang="en-US" dirty="0"/>
              <a:t>3. Allocative</a:t>
            </a:r>
          </a:p>
          <a:p>
            <a:pPr lvl="1"/>
            <a:r>
              <a:rPr lang="en-US" dirty="0"/>
              <a:t>Distributive and redistributive</a:t>
            </a:r>
          </a:p>
          <a:p>
            <a:pPr marL="0" indent="0">
              <a:buNone/>
            </a:pPr>
            <a:r>
              <a:rPr lang="en-US" dirty="0"/>
              <a:t>4. Regulatory </a:t>
            </a:r>
          </a:p>
          <a:p>
            <a:pPr lvl="1"/>
            <a:r>
              <a:rPr lang="en-US" dirty="0"/>
              <a:t>Competitive and protective</a:t>
            </a:r>
          </a:p>
          <a:p>
            <a:endParaRPr lang="en-US" dirty="0"/>
          </a:p>
        </p:txBody>
      </p:sp>
      <p:pic>
        <p:nvPicPr>
          <p:cNvPr id="6" name="Picture 5" descr="A speedometer with words&#10;&#10;Description automatically generated with low confidence">
            <a:extLst>
              <a:ext uri="{FF2B5EF4-FFF2-40B4-BE49-F238E27FC236}">
                <a16:creationId xmlns:a16="http://schemas.microsoft.com/office/drawing/2014/main" id="{777D34AE-C7FF-C358-F6B1-D1B73803A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697" y="2179521"/>
            <a:ext cx="4495800" cy="3596640"/>
          </a:xfrm>
          <a:prstGeom prst="rect">
            <a:avLst/>
          </a:prstGeom>
        </p:spPr>
      </p:pic>
    </p:spTree>
    <p:extLst>
      <p:ext uri="{BB962C8B-B14F-4D97-AF65-F5344CB8AC3E}">
        <p14:creationId xmlns:p14="http://schemas.microsoft.com/office/powerpoint/2010/main" val="1841507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27382" y="1147064"/>
            <a:ext cx="8229600" cy="742950"/>
          </a:xfrm>
        </p:spPr>
        <p:txBody>
          <a:bodyPr>
            <a:normAutofit/>
          </a:bodyPr>
          <a:lstStyle/>
          <a:p>
            <a:pPr algn="l">
              <a:defRPr/>
            </a:pPr>
            <a:r>
              <a:rPr lang="en-US" b="1" dirty="0"/>
              <a:t>Simplistic typology</a:t>
            </a:r>
          </a:p>
        </p:txBody>
      </p:sp>
      <p:sp>
        <p:nvSpPr>
          <p:cNvPr id="40963" name="Rectangle 3"/>
          <p:cNvSpPr>
            <a:spLocks noGrp="1" noChangeArrowheads="1"/>
          </p:cNvSpPr>
          <p:nvPr>
            <p:ph idx="1"/>
          </p:nvPr>
        </p:nvSpPr>
        <p:spPr>
          <a:xfrm>
            <a:off x="927382" y="1994492"/>
            <a:ext cx="5702018" cy="4873665"/>
          </a:xfrm>
        </p:spPr>
        <p:txBody>
          <a:bodyPr/>
          <a:lstStyle/>
          <a:p>
            <a:pPr marL="0" indent="0" eaLnBrk="1" hangingPunct="1">
              <a:buNone/>
            </a:pPr>
            <a:r>
              <a:rPr lang="en-US" b="1" dirty="0"/>
              <a:t>Policy with a big “P”</a:t>
            </a:r>
          </a:p>
          <a:p>
            <a:pPr lvl="1" eaLnBrk="1" hangingPunct="1">
              <a:buFont typeface="Wingdings" pitchFamily="2" charset="2"/>
              <a:buChar char="§"/>
            </a:pPr>
            <a:r>
              <a:rPr lang="en-US" dirty="0"/>
              <a:t>Laws, regs, court rulings, administrative rules, budgetary rules, entitlement programs</a:t>
            </a:r>
          </a:p>
          <a:p>
            <a:pPr lvl="1" eaLnBrk="1" hangingPunct="1">
              <a:buFont typeface="Wingdings" pitchFamily="2" charset="2"/>
              <a:buChar char="§"/>
            </a:pPr>
            <a:r>
              <a:rPr lang="en-US" dirty="0"/>
              <a:t>Consequences for not following or violating</a:t>
            </a:r>
          </a:p>
          <a:p>
            <a:pPr lvl="1" eaLnBrk="1" hangingPunct="1">
              <a:buFont typeface="Wingdings" pitchFamily="2" charset="2"/>
              <a:buChar char="§"/>
            </a:pPr>
            <a:r>
              <a:rPr lang="en-US" dirty="0"/>
              <a:t>Impact on large numbers of people</a:t>
            </a:r>
          </a:p>
          <a:p>
            <a:pPr marL="0" indent="0" eaLnBrk="1" hangingPunct="1">
              <a:buNone/>
            </a:pPr>
            <a:endParaRPr lang="en-US" dirty="0"/>
          </a:p>
          <a:p>
            <a:pPr marL="0" indent="0" eaLnBrk="1" hangingPunct="1">
              <a:buNone/>
            </a:pPr>
            <a:r>
              <a:rPr lang="en-US" b="1" dirty="0"/>
              <a:t>policy with a little “p”</a:t>
            </a:r>
          </a:p>
          <a:p>
            <a:pPr lvl="1" eaLnBrk="1" hangingPunct="1">
              <a:buFont typeface="Wingdings" pitchFamily="2" charset="2"/>
              <a:buChar char="§"/>
            </a:pPr>
            <a:r>
              <a:rPr lang="en-US" dirty="0"/>
              <a:t>Professional association guidelines, recommendations of expert panels, institutional rules</a:t>
            </a:r>
          </a:p>
          <a:p>
            <a:pPr lvl="1" eaLnBrk="1" hangingPunct="1">
              <a:buFont typeface="Wingdings" pitchFamily="2" charset="2"/>
              <a:buChar char="§"/>
            </a:pPr>
            <a:r>
              <a:rPr lang="en-US" dirty="0"/>
              <a:t>Smaller scope, less formal</a:t>
            </a:r>
          </a:p>
          <a:p>
            <a:pPr lvl="1" eaLnBrk="1" hangingPunct="1">
              <a:buFont typeface="Wingdings" pitchFamily="2" charset="2"/>
              <a:buChar char="§"/>
            </a:pPr>
            <a:r>
              <a:rPr lang="en-US" dirty="0"/>
              <a:t>Weak or no consequences for not following</a:t>
            </a:r>
          </a:p>
          <a:p>
            <a:pPr lvl="1" eaLnBrk="1" hangingPunct="1">
              <a:buFont typeface="Wingdings" pitchFamily="2" charset="2"/>
              <a:buNone/>
            </a:pPr>
            <a:endParaRPr lang="en-US" dirty="0"/>
          </a:p>
        </p:txBody>
      </p:sp>
      <p:pic>
        <p:nvPicPr>
          <p:cNvPr id="3" name="Picture 2">
            <a:extLst>
              <a:ext uri="{FF2B5EF4-FFF2-40B4-BE49-F238E27FC236}">
                <a16:creationId xmlns:a16="http://schemas.microsoft.com/office/drawing/2014/main" id="{21E2438B-700E-BC5C-97CD-9A99C874ED3E}"/>
              </a:ext>
            </a:extLst>
          </p:cNvPr>
          <p:cNvPicPr>
            <a:picLocks noChangeAspect="1"/>
          </p:cNvPicPr>
          <p:nvPr/>
        </p:nvPicPr>
        <p:blipFill>
          <a:blip r:embed="rId4">
            <a:duotone>
              <a:schemeClr val="accent4">
                <a:shade val="45000"/>
                <a:satMod val="135000"/>
              </a:schemeClr>
              <a:prstClr val="white"/>
            </a:duotone>
          </a:blip>
          <a:stretch>
            <a:fillRect/>
          </a:stretch>
        </p:blipFill>
        <p:spPr>
          <a:xfrm>
            <a:off x="7162800" y="2386012"/>
            <a:ext cx="3416018" cy="3324924"/>
          </a:xfrm>
          <a:prstGeom prst="rect">
            <a:avLst/>
          </a:prstGeom>
          <a:ln w="28575">
            <a:solidFill>
              <a:srgbClr val="173F68"/>
            </a:solidFill>
          </a:ln>
        </p:spPr>
      </p:pic>
      <p:pic>
        <p:nvPicPr>
          <p:cNvPr id="5" name="Picture 4">
            <a:extLst>
              <a:ext uri="{FF2B5EF4-FFF2-40B4-BE49-F238E27FC236}">
                <a16:creationId xmlns:a16="http://schemas.microsoft.com/office/drawing/2014/main" id="{8D0A04BE-F510-9F32-F46D-032C4C626B9C}"/>
              </a:ext>
            </a:extLst>
          </p:cNvPr>
          <p:cNvPicPr>
            <a:picLocks noChangeAspect="1"/>
          </p:cNvPicPr>
          <p:nvPr/>
        </p:nvPicPr>
        <p:blipFill rotWithShape="1">
          <a:blip r:embed="rId5"/>
          <a:srcRect t="39191" b="-1"/>
          <a:stretch/>
        </p:blipFill>
        <p:spPr>
          <a:xfrm>
            <a:off x="7010400" y="5879460"/>
            <a:ext cx="2638425" cy="445992"/>
          </a:xfrm>
          <a:prstGeom prst="rect">
            <a:avLst/>
          </a:prstGeom>
        </p:spPr>
      </p:pic>
      <p:pic>
        <p:nvPicPr>
          <p:cNvPr id="7" name="Picture 6">
            <a:extLst>
              <a:ext uri="{FF2B5EF4-FFF2-40B4-BE49-F238E27FC236}">
                <a16:creationId xmlns:a16="http://schemas.microsoft.com/office/drawing/2014/main" id="{FCABE8A3-0E32-8A84-8571-551BC25AF318}"/>
              </a:ext>
            </a:extLst>
          </p:cNvPr>
          <p:cNvPicPr>
            <a:picLocks noChangeAspect="1"/>
          </p:cNvPicPr>
          <p:nvPr/>
        </p:nvPicPr>
        <p:blipFill rotWithShape="1">
          <a:blip r:embed="rId6"/>
          <a:srcRect t="54578"/>
          <a:stretch/>
        </p:blipFill>
        <p:spPr>
          <a:xfrm>
            <a:off x="8329612" y="2007776"/>
            <a:ext cx="2447925" cy="307181"/>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C4210-6CD9-3018-A9D5-8D080E919698}"/>
              </a:ext>
            </a:extLst>
          </p:cNvPr>
          <p:cNvSpPr>
            <a:spLocks noGrp="1"/>
          </p:cNvSpPr>
          <p:nvPr>
            <p:ph type="title"/>
          </p:nvPr>
        </p:nvSpPr>
        <p:spPr>
          <a:xfrm>
            <a:off x="1012791" y="1219200"/>
            <a:ext cx="10073996" cy="777949"/>
          </a:xfrm>
        </p:spPr>
        <p:txBody>
          <a:bodyPr/>
          <a:lstStyle/>
          <a:p>
            <a:pPr algn="l"/>
            <a:r>
              <a:rPr lang="en-US" dirty="0"/>
              <a:t>Magnitude of the problem </a:t>
            </a:r>
          </a:p>
        </p:txBody>
      </p:sp>
      <p:sp>
        <p:nvSpPr>
          <p:cNvPr id="3" name="Content Placeholder 2">
            <a:extLst>
              <a:ext uri="{FF2B5EF4-FFF2-40B4-BE49-F238E27FC236}">
                <a16:creationId xmlns:a16="http://schemas.microsoft.com/office/drawing/2014/main" id="{DCA63C5F-ADB1-1D26-276E-7ECDBADB0518}"/>
              </a:ext>
            </a:extLst>
          </p:cNvPr>
          <p:cNvSpPr>
            <a:spLocks noGrp="1"/>
          </p:cNvSpPr>
          <p:nvPr>
            <p:ph idx="1"/>
          </p:nvPr>
        </p:nvSpPr>
        <p:spPr>
          <a:xfrm>
            <a:off x="1059002" y="2057400"/>
            <a:ext cx="5113198" cy="3718761"/>
          </a:xfrm>
        </p:spPr>
        <p:txBody>
          <a:bodyPr>
            <a:normAutofit fontScale="77500" lnSpcReduction="20000"/>
          </a:bodyPr>
          <a:lstStyle/>
          <a:p>
            <a:pPr>
              <a:spcAft>
                <a:spcPts val="1200"/>
              </a:spcAft>
            </a:pPr>
            <a:r>
              <a:rPr lang="en-US" sz="2600" dirty="0"/>
              <a:t>Community health needs assessments all over U.S. show behavioral health as one of the highest needs</a:t>
            </a:r>
          </a:p>
          <a:p>
            <a:pPr>
              <a:spcAft>
                <a:spcPts val="1200"/>
              </a:spcAft>
            </a:pPr>
            <a:r>
              <a:rPr lang="en-US" sz="2600" dirty="0"/>
              <a:t>Insufficient numbers and maldistribution of behavioral health providers</a:t>
            </a:r>
          </a:p>
          <a:p>
            <a:pPr lvl="1">
              <a:spcAft>
                <a:spcPts val="1200"/>
              </a:spcAft>
            </a:pPr>
            <a:r>
              <a:rPr lang="en-US" sz="2600" dirty="0"/>
              <a:t>By 2030: Florida is expected to have a shortage of 1,000 psychiatrists</a:t>
            </a:r>
          </a:p>
          <a:p>
            <a:pPr>
              <a:spcAft>
                <a:spcPts val="1200"/>
              </a:spcAft>
            </a:pPr>
            <a:r>
              <a:rPr lang="en-US" sz="2600" dirty="0"/>
              <a:t>Rise in the prevalence of behavioral health needs in the population</a:t>
            </a:r>
          </a:p>
          <a:p>
            <a:pPr>
              <a:spcAft>
                <a:spcPts val="1200"/>
              </a:spcAft>
            </a:pPr>
            <a:r>
              <a:rPr lang="en-US" sz="2600" dirty="0"/>
              <a:t>Leads to behavioral health crises, particularly in rural communities</a:t>
            </a:r>
          </a:p>
          <a:p>
            <a:endParaRPr lang="en-US" dirty="0"/>
          </a:p>
        </p:txBody>
      </p:sp>
      <p:pic>
        <p:nvPicPr>
          <p:cNvPr id="5" name="Picture 4" descr="A picture containing text, nature, water, snow&#10;&#10;Description automatically generated">
            <a:extLst>
              <a:ext uri="{FF2B5EF4-FFF2-40B4-BE49-F238E27FC236}">
                <a16:creationId xmlns:a16="http://schemas.microsoft.com/office/drawing/2014/main" id="{F9C2BB25-0B9D-6924-490D-9DDAAE85B9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828800"/>
            <a:ext cx="3761871" cy="4604870"/>
          </a:xfrm>
          <a:prstGeom prst="rect">
            <a:avLst/>
          </a:prstGeom>
        </p:spPr>
      </p:pic>
    </p:spTree>
    <p:extLst>
      <p:ext uri="{BB962C8B-B14F-4D97-AF65-F5344CB8AC3E}">
        <p14:creationId xmlns:p14="http://schemas.microsoft.com/office/powerpoint/2010/main" val="375101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DD92-555E-C96D-8396-86515E1407AC}"/>
              </a:ext>
            </a:extLst>
          </p:cNvPr>
          <p:cNvSpPr>
            <a:spLocks noGrp="1"/>
          </p:cNvSpPr>
          <p:nvPr>
            <p:ph type="title"/>
          </p:nvPr>
        </p:nvSpPr>
        <p:spPr/>
        <p:txBody>
          <a:bodyPr/>
          <a:lstStyle/>
          <a:p>
            <a:pPr algn="ctr"/>
            <a:r>
              <a:rPr lang="en-US" dirty="0"/>
              <a:t>2023 County Health Rankings</a:t>
            </a:r>
          </a:p>
        </p:txBody>
      </p:sp>
      <p:graphicFrame>
        <p:nvGraphicFramePr>
          <p:cNvPr id="4" name="Content Placeholder 3">
            <a:extLst>
              <a:ext uri="{FF2B5EF4-FFF2-40B4-BE49-F238E27FC236}">
                <a16:creationId xmlns:a16="http://schemas.microsoft.com/office/drawing/2014/main" id="{27E98CD1-55C6-7CCC-7A1F-74684448CEF3}"/>
              </a:ext>
            </a:extLst>
          </p:cNvPr>
          <p:cNvGraphicFramePr>
            <a:graphicFrameLocks noGrp="1"/>
          </p:cNvGraphicFramePr>
          <p:nvPr>
            <p:ph idx="1"/>
            <p:extLst>
              <p:ext uri="{D42A27DB-BD31-4B8C-83A1-F6EECF244321}">
                <p14:modId xmlns:p14="http://schemas.microsoft.com/office/powerpoint/2010/main" val="4051009285"/>
              </p:ext>
            </p:extLst>
          </p:nvPr>
        </p:nvGraphicFramePr>
        <p:xfrm>
          <a:off x="1012791" y="1488158"/>
          <a:ext cx="9655210" cy="3984133"/>
        </p:xfrm>
        <a:graphic>
          <a:graphicData uri="http://schemas.openxmlformats.org/drawingml/2006/table">
            <a:tbl>
              <a:tblPr firstRow="1" firstCol="1" bandRow="1">
                <a:tableStyleId>{F5AB1C69-6EDB-4FF4-983F-18BD219EF322}</a:tableStyleId>
              </a:tblPr>
              <a:tblGrid>
                <a:gridCol w="1394068">
                  <a:extLst>
                    <a:ext uri="{9D8B030D-6E8A-4147-A177-3AD203B41FA5}">
                      <a16:colId xmlns:a16="http://schemas.microsoft.com/office/drawing/2014/main" val="3184318083"/>
                    </a:ext>
                  </a:extLst>
                </a:gridCol>
                <a:gridCol w="915954">
                  <a:extLst>
                    <a:ext uri="{9D8B030D-6E8A-4147-A177-3AD203B41FA5}">
                      <a16:colId xmlns:a16="http://schemas.microsoft.com/office/drawing/2014/main" val="1923497086"/>
                    </a:ext>
                  </a:extLst>
                </a:gridCol>
                <a:gridCol w="975848">
                  <a:extLst>
                    <a:ext uri="{9D8B030D-6E8A-4147-A177-3AD203B41FA5}">
                      <a16:colId xmlns:a16="http://schemas.microsoft.com/office/drawing/2014/main" val="531528907"/>
                    </a:ext>
                  </a:extLst>
                </a:gridCol>
                <a:gridCol w="1093568">
                  <a:extLst>
                    <a:ext uri="{9D8B030D-6E8A-4147-A177-3AD203B41FA5}">
                      <a16:colId xmlns:a16="http://schemas.microsoft.com/office/drawing/2014/main" val="3034716884"/>
                    </a:ext>
                  </a:extLst>
                </a:gridCol>
                <a:gridCol w="1129713">
                  <a:extLst>
                    <a:ext uri="{9D8B030D-6E8A-4147-A177-3AD203B41FA5}">
                      <a16:colId xmlns:a16="http://schemas.microsoft.com/office/drawing/2014/main" val="2715515232"/>
                    </a:ext>
                  </a:extLst>
                </a:gridCol>
                <a:gridCol w="1000631">
                  <a:extLst>
                    <a:ext uri="{9D8B030D-6E8A-4147-A177-3AD203B41FA5}">
                      <a16:colId xmlns:a16="http://schemas.microsoft.com/office/drawing/2014/main" val="3114136971"/>
                    </a:ext>
                  </a:extLst>
                </a:gridCol>
                <a:gridCol w="1011827">
                  <a:extLst>
                    <a:ext uri="{9D8B030D-6E8A-4147-A177-3AD203B41FA5}">
                      <a16:colId xmlns:a16="http://schemas.microsoft.com/office/drawing/2014/main" val="1408919606"/>
                    </a:ext>
                  </a:extLst>
                </a:gridCol>
                <a:gridCol w="1066800">
                  <a:extLst>
                    <a:ext uri="{9D8B030D-6E8A-4147-A177-3AD203B41FA5}">
                      <a16:colId xmlns:a16="http://schemas.microsoft.com/office/drawing/2014/main" val="2928349676"/>
                    </a:ext>
                  </a:extLst>
                </a:gridCol>
                <a:gridCol w="1066801">
                  <a:extLst>
                    <a:ext uri="{9D8B030D-6E8A-4147-A177-3AD203B41FA5}">
                      <a16:colId xmlns:a16="http://schemas.microsoft.com/office/drawing/2014/main" val="4214983935"/>
                    </a:ext>
                  </a:extLst>
                </a:gridCol>
              </a:tblGrid>
              <a:tr h="331337">
                <a:tc>
                  <a:txBody>
                    <a:bodyPr/>
                    <a:lstStyle/>
                    <a:p>
                      <a:pPr marL="0" marR="0" algn="l">
                        <a:lnSpc>
                          <a:spcPct val="107000"/>
                        </a:lnSpc>
                        <a:spcBef>
                          <a:spcPts val="0"/>
                        </a:spcBef>
                        <a:spcAft>
                          <a:spcPts val="0"/>
                        </a:spcAft>
                      </a:pPr>
                      <a:r>
                        <a:rPr lang="en-US" sz="1400" b="1" dirty="0">
                          <a:solidFill>
                            <a:schemeClr val="bg1"/>
                          </a:solidFill>
                          <a:effectLst/>
                        </a:rPr>
                        <a:t>County</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8">
                  <a:txBody>
                    <a:bodyPr/>
                    <a:lstStyle/>
                    <a:p>
                      <a:pPr marL="0" marR="0" algn="l">
                        <a:lnSpc>
                          <a:spcPct val="107000"/>
                        </a:lnSpc>
                        <a:spcBef>
                          <a:spcPts val="0"/>
                        </a:spcBef>
                        <a:spcAft>
                          <a:spcPts val="0"/>
                        </a:spcAft>
                      </a:pPr>
                      <a:r>
                        <a:rPr lang="en-US" sz="1400" b="1" dirty="0">
                          <a:solidFill>
                            <a:schemeClr val="bg1"/>
                          </a:solidFill>
                          <a:effectLst/>
                        </a:rPr>
                        <a:t>Measures</a:t>
                      </a: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l">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00974"/>
                  </a:ext>
                </a:extLst>
              </a:tr>
              <a:tr h="640080">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900" b="1" dirty="0">
                          <a:solidFill>
                            <a:schemeClr val="accent6">
                              <a:lumMod val="50000"/>
                            </a:schemeClr>
                          </a:solidFill>
                          <a:effectLst/>
                        </a:rPr>
                        <a:t>Poor mental health days</a:t>
                      </a:r>
                      <a:r>
                        <a:rPr lang="en-US" sz="900" b="1" baseline="30000" dirty="0">
                          <a:solidFill>
                            <a:schemeClr val="accent6">
                              <a:lumMod val="50000"/>
                            </a:schemeClr>
                          </a:solidFill>
                          <a:effectLst/>
                        </a:rPr>
                        <a:t>1</a:t>
                      </a:r>
                      <a:endParaRPr lang="en-US" sz="9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900" b="1" dirty="0">
                          <a:solidFill>
                            <a:schemeClr val="accent6">
                              <a:lumMod val="50000"/>
                            </a:schemeClr>
                          </a:solidFill>
                          <a:effectLst/>
                        </a:rPr>
                        <a:t>Poor or fair health</a:t>
                      </a:r>
                      <a:r>
                        <a:rPr lang="en-US" sz="900" b="1" baseline="30000" dirty="0">
                          <a:solidFill>
                            <a:schemeClr val="accent6">
                              <a:lumMod val="50000"/>
                            </a:schemeClr>
                          </a:solidFill>
                          <a:effectLst/>
                        </a:rPr>
                        <a:t>2</a:t>
                      </a:r>
                      <a:endParaRPr lang="en-US" sz="9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900" b="1" dirty="0">
                          <a:solidFill>
                            <a:schemeClr val="accent6">
                              <a:lumMod val="50000"/>
                            </a:schemeClr>
                          </a:solidFill>
                          <a:effectLst/>
                        </a:rPr>
                        <a:t>Frequent mental distress</a:t>
                      </a:r>
                      <a:r>
                        <a:rPr lang="en-US" sz="900" b="1" baseline="30000" dirty="0">
                          <a:solidFill>
                            <a:schemeClr val="accent6">
                              <a:lumMod val="50000"/>
                            </a:schemeClr>
                          </a:solidFill>
                          <a:effectLst/>
                        </a:rPr>
                        <a:t>3</a:t>
                      </a:r>
                      <a:endParaRPr lang="en-US" sz="9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900" b="1" dirty="0">
                          <a:solidFill>
                            <a:schemeClr val="accent6">
                              <a:lumMod val="50000"/>
                            </a:schemeClr>
                          </a:solidFill>
                          <a:effectLst/>
                        </a:rPr>
                        <a:t>Excessive drinking</a:t>
                      </a:r>
                      <a:r>
                        <a:rPr lang="en-US" sz="900" b="1" baseline="30000" dirty="0">
                          <a:solidFill>
                            <a:schemeClr val="accent6">
                              <a:lumMod val="50000"/>
                            </a:schemeClr>
                          </a:solidFill>
                          <a:effectLst/>
                        </a:rPr>
                        <a:t>4</a:t>
                      </a:r>
                      <a:endParaRPr lang="en-US" sz="9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900" b="1" dirty="0">
                          <a:solidFill>
                            <a:schemeClr val="accent6">
                              <a:lumMod val="50000"/>
                            </a:schemeClr>
                          </a:solidFill>
                          <a:effectLst/>
                        </a:rPr>
                        <a:t>DUA </a:t>
                      </a:r>
                    </a:p>
                    <a:p>
                      <a:pPr marL="0" marR="0" algn="l">
                        <a:lnSpc>
                          <a:spcPct val="107000"/>
                        </a:lnSpc>
                        <a:spcBef>
                          <a:spcPts val="0"/>
                        </a:spcBef>
                        <a:spcAft>
                          <a:spcPts val="0"/>
                        </a:spcAft>
                      </a:pPr>
                      <a:r>
                        <a:rPr lang="en-US" sz="900" b="1" dirty="0">
                          <a:solidFill>
                            <a:schemeClr val="accent6">
                              <a:lumMod val="50000"/>
                            </a:schemeClr>
                          </a:solidFill>
                          <a:effectLst/>
                        </a:rPr>
                        <a:t>deaths</a:t>
                      </a:r>
                      <a:r>
                        <a:rPr lang="en-US" sz="900" b="1" baseline="30000" dirty="0">
                          <a:solidFill>
                            <a:schemeClr val="accent6">
                              <a:lumMod val="50000"/>
                            </a:schemeClr>
                          </a:solidFill>
                          <a:effectLst/>
                        </a:rPr>
                        <a:t>5</a:t>
                      </a:r>
                      <a:endParaRPr lang="en-US" sz="9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900" b="1" dirty="0">
                          <a:solidFill>
                            <a:schemeClr val="accent6">
                              <a:lumMod val="50000"/>
                            </a:schemeClr>
                          </a:solidFill>
                          <a:effectLst/>
                        </a:rPr>
                        <a:t>Premature </a:t>
                      </a:r>
                    </a:p>
                    <a:p>
                      <a:pPr marL="0" marR="0" algn="l">
                        <a:lnSpc>
                          <a:spcPct val="107000"/>
                        </a:lnSpc>
                        <a:spcBef>
                          <a:spcPts val="0"/>
                        </a:spcBef>
                        <a:spcAft>
                          <a:spcPts val="0"/>
                        </a:spcAft>
                      </a:pPr>
                      <a:r>
                        <a:rPr lang="en-US" sz="900" b="1" dirty="0">
                          <a:solidFill>
                            <a:schemeClr val="accent6">
                              <a:lumMod val="50000"/>
                            </a:schemeClr>
                          </a:solidFill>
                          <a:effectLst/>
                        </a:rPr>
                        <a:t>death</a:t>
                      </a:r>
                      <a:r>
                        <a:rPr lang="en-US" sz="900" b="1" baseline="30000" dirty="0">
                          <a:solidFill>
                            <a:schemeClr val="accent6">
                              <a:lumMod val="50000"/>
                            </a:schemeClr>
                          </a:solidFill>
                          <a:effectLst/>
                        </a:rPr>
                        <a:t>6</a:t>
                      </a:r>
                      <a:endParaRPr lang="en-US" sz="9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900" b="1" dirty="0">
                          <a:solidFill>
                            <a:schemeClr val="accent6">
                              <a:lumMod val="50000"/>
                            </a:schemeClr>
                          </a:solidFill>
                          <a:effectLst/>
                        </a:rPr>
                        <a:t>Mental health provider ratio</a:t>
                      </a:r>
                      <a:r>
                        <a:rPr lang="en-US" sz="900" b="1" baseline="30000" dirty="0">
                          <a:solidFill>
                            <a:schemeClr val="accent6">
                              <a:lumMod val="50000"/>
                            </a:schemeClr>
                          </a:solidFill>
                          <a:effectLst/>
                        </a:rPr>
                        <a:t>7</a:t>
                      </a:r>
                      <a:endParaRPr lang="en-US" sz="9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900" b="1" dirty="0">
                          <a:solidFill>
                            <a:schemeClr val="accent6">
                              <a:lumMod val="50000"/>
                            </a:schemeClr>
                          </a:solidFill>
                          <a:effectLst/>
                        </a:rPr>
                        <a:t>Drug overdose mortality rate</a:t>
                      </a:r>
                      <a:r>
                        <a:rPr lang="en-US" sz="900" b="1" baseline="30000" dirty="0">
                          <a:solidFill>
                            <a:schemeClr val="accent6">
                              <a:lumMod val="50000"/>
                            </a:schemeClr>
                          </a:solidFill>
                          <a:effectLst/>
                        </a:rPr>
                        <a:t>8</a:t>
                      </a:r>
                      <a:endParaRPr lang="en-US" sz="9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8343250"/>
                  </a:ext>
                </a:extLst>
              </a:tr>
              <a:tr h="430388">
                <a:tc>
                  <a:txBody>
                    <a:bodyPr/>
                    <a:lstStyle/>
                    <a:p>
                      <a:pPr marL="0" marR="0">
                        <a:lnSpc>
                          <a:spcPct val="107000"/>
                        </a:lnSpc>
                        <a:spcBef>
                          <a:spcPts val="0"/>
                        </a:spcBef>
                        <a:spcAft>
                          <a:spcPts val="0"/>
                        </a:spcAft>
                      </a:pPr>
                      <a:r>
                        <a:rPr lang="en-US" sz="1100" dirty="0">
                          <a:effectLst/>
                        </a:rPr>
                        <a:t>Hillsborough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chemeClr val="accent6">
                              <a:lumMod val="50000"/>
                            </a:schemeClr>
                          </a:solidFill>
                          <a:effectLst/>
                        </a:rPr>
                        <a:t>4.9</a:t>
                      </a:r>
                      <a:endParaRPr lang="en-US" sz="11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chemeClr val="accent6">
                              <a:lumMod val="50000"/>
                            </a:schemeClr>
                          </a:solidFill>
                          <a:effectLst/>
                        </a:rPr>
                        <a:t>15%</a:t>
                      </a:r>
                      <a:endParaRPr lang="en-US" sz="11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chemeClr val="accent6">
                              <a:lumMod val="50000"/>
                            </a:schemeClr>
                          </a:solidFill>
                          <a:effectLst/>
                        </a:rPr>
                        <a:t>15%</a:t>
                      </a:r>
                      <a:endParaRPr lang="en-US" sz="11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chemeClr val="accent6">
                              <a:lumMod val="50000"/>
                            </a:schemeClr>
                          </a:solidFill>
                          <a:effectLst/>
                        </a:rPr>
                        <a:t>18%</a:t>
                      </a:r>
                      <a:endParaRPr lang="en-US" sz="11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chemeClr val="accent6">
                              <a:lumMod val="50000"/>
                            </a:schemeClr>
                          </a:solidFill>
                          <a:effectLst/>
                        </a:rPr>
                        <a:t>26%</a:t>
                      </a:r>
                      <a:endParaRPr lang="en-US" sz="11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chemeClr val="accent6">
                              <a:lumMod val="50000"/>
                            </a:schemeClr>
                          </a:solidFill>
                          <a:effectLst/>
                        </a:rPr>
                        <a:t>6,900</a:t>
                      </a:r>
                      <a:endParaRPr lang="en-US" sz="11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chemeClr val="accent6">
                              <a:lumMod val="50000"/>
                            </a:schemeClr>
                          </a:solidFill>
                          <a:effectLst/>
                        </a:rPr>
                        <a:t>475:1</a:t>
                      </a:r>
                      <a:endParaRPr lang="en-US" sz="11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chemeClr val="accent6">
                              <a:lumMod val="50000"/>
                            </a:schemeClr>
                          </a:solidFill>
                          <a:effectLst/>
                        </a:rPr>
                        <a:t>24</a:t>
                      </a:r>
                      <a:endParaRPr lang="en-US" sz="11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3680973"/>
                  </a:ext>
                </a:extLst>
              </a:tr>
              <a:tr h="430388">
                <a:tc>
                  <a:txBody>
                    <a:bodyPr/>
                    <a:lstStyle/>
                    <a:p>
                      <a:pPr marL="0" marR="0">
                        <a:lnSpc>
                          <a:spcPct val="107000"/>
                        </a:lnSpc>
                        <a:spcBef>
                          <a:spcPts val="0"/>
                        </a:spcBef>
                        <a:spcAft>
                          <a:spcPts val="0"/>
                        </a:spcAft>
                      </a:pPr>
                      <a:r>
                        <a:rPr lang="en-US" sz="1100">
                          <a:effectLst/>
                        </a:rPr>
                        <a:t>Pinellas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4.9</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14%</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16%</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20%</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23%</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8,500</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400:1</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41</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3415726"/>
                  </a:ext>
                </a:extLst>
              </a:tr>
              <a:tr h="430388">
                <a:tc>
                  <a:txBody>
                    <a:bodyPr/>
                    <a:lstStyle/>
                    <a:p>
                      <a:pPr marL="0" marR="0">
                        <a:lnSpc>
                          <a:spcPct val="107000"/>
                        </a:lnSpc>
                        <a:spcBef>
                          <a:spcPts val="0"/>
                        </a:spcBef>
                        <a:spcAft>
                          <a:spcPts val="0"/>
                        </a:spcAft>
                      </a:pPr>
                      <a:r>
                        <a:rPr lang="en-US" sz="1100">
                          <a:effectLst/>
                        </a:rPr>
                        <a:t>Manatee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4.7</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15%</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16%</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19%</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23%</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7,800</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816:1</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29</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3333758"/>
                  </a:ext>
                </a:extLst>
              </a:tr>
              <a:tr h="430388">
                <a:tc>
                  <a:txBody>
                    <a:bodyPr/>
                    <a:lstStyle/>
                    <a:p>
                      <a:pPr marL="0" marR="0">
                        <a:lnSpc>
                          <a:spcPct val="107000"/>
                        </a:lnSpc>
                        <a:spcBef>
                          <a:spcPts val="0"/>
                        </a:spcBef>
                        <a:spcAft>
                          <a:spcPts val="0"/>
                        </a:spcAft>
                      </a:pPr>
                      <a:r>
                        <a:rPr lang="en-US" sz="1100">
                          <a:effectLst/>
                        </a:rPr>
                        <a:t>Pasco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5.4</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16%</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17%</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20%</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18%</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9,200</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1018:1</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40</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7709894"/>
                  </a:ext>
                </a:extLst>
              </a:tr>
              <a:tr h="430388">
                <a:tc>
                  <a:txBody>
                    <a:bodyPr/>
                    <a:lstStyle/>
                    <a:p>
                      <a:pPr marL="0" marR="0">
                        <a:lnSpc>
                          <a:spcPct val="107000"/>
                        </a:lnSpc>
                        <a:spcBef>
                          <a:spcPts val="0"/>
                        </a:spcBef>
                        <a:spcAft>
                          <a:spcPts val="0"/>
                        </a:spcAft>
                      </a:pPr>
                      <a:r>
                        <a:rPr lang="en-US" sz="1100">
                          <a:effectLst/>
                        </a:rPr>
                        <a:t>Hernando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5.3</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17%</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17%</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18%</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20%</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9,200</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1085:1</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29</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0876283"/>
                  </a:ext>
                </a:extLst>
              </a:tr>
              <a:tr h="430388">
                <a:tc>
                  <a:txBody>
                    <a:bodyPr/>
                    <a:lstStyle/>
                    <a:p>
                      <a:pPr marL="0" marR="0">
                        <a:lnSpc>
                          <a:spcPct val="107000"/>
                        </a:lnSpc>
                        <a:spcBef>
                          <a:spcPts val="0"/>
                        </a:spcBef>
                        <a:spcAft>
                          <a:spcPts val="0"/>
                        </a:spcAft>
                      </a:pPr>
                      <a:r>
                        <a:rPr lang="en-US" sz="1100">
                          <a:effectLst/>
                        </a:rPr>
                        <a:t>Polk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4.9</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18%</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16%</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17%</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25%</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 </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875:1</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23</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0852501"/>
                  </a:ext>
                </a:extLst>
              </a:tr>
              <a:tr h="430388">
                <a:tc>
                  <a:txBody>
                    <a:bodyPr/>
                    <a:lstStyle/>
                    <a:p>
                      <a:pPr marL="0" marR="0">
                        <a:lnSpc>
                          <a:spcPct val="107000"/>
                        </a:lnSpc>
                        <a:spcBef>
                          <a:spcPts val="0"/>
                        </a:spcBef>
                        <a:spcAft>
                          <a:spcPts val="0"/>
                        </a:spcAft>
                      </a:pPr>
                      <a:r>
                        <a:rPr lang="en-US" sz="1100" dirty="0">
                          <a:effectLst/>
                        </a:rPr>
                        <a:t>Florida overall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4.2</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13%</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13%</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17%</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22%</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7,500</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a:solidFill>
                            <a:schemeClr val="accent6">
                              <a:lumMod val="50000"/>
                            </a:schemeClr>
                          </a:solidFill>
                          <a:effectLst/>
                        </a:rPr>
                        <a:t>514:1</a:t>
                      </a:r>
                      <a:endParaRPr lang="en-US" sz="1100" b="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chemeClr val="accent6">
                              <a:lumMod val="50000"/>
                            </a:schemeClr>
                          </a:solidFill>
                          <a:effectLst/>
                        </a:rPr>
                        <a:t>27</a:t>
                      </a:r>
                      <a:endParaRPr lang="en-US" sz="11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2832559"/>
                  </a:ext>
                </a:extLst>
              </a:tr>
            </a:tbl>
          </a:graphicData>
        </a:graphic>
      </p:graphicFrame>
    </p:spTree>
    <p:extLst>
      <p:ext uri="{BB962C8B-B14F-4D97-AF65-F5344CB8AC3E}">
        <p14:creationId xmlns:p14="http://schemas.microsoft.com/office/powerpoint/2010/main" val="164618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9B1F-7CF7-0F16-3864-BC255AB78CF6}"/>
              </a:ext>
            </a:extLst>
          </p:cNvPr>
          <p:cNvSpPr>
            <a:spLocks noGrp="1"/>
          </p:cNvSpPr>
          <p:nvPr>
            <p:ph type="title"/>
          </p:nvPr>
        </p:nvSpPr>
        <p:spPr>
          <a:xfrm>
            <a:off x="838200" y="1143000"/>
            <a:ext cx="10874409" cy="777949"/>
          </a:xfrm>
        </p:spPr>
        <p:txBody>
          <a:bodyPr>
            <a:normAutofit fontScale="90000"/>
          </a:bodyPr>
          <a:lstStyle/>
          <a:p>
            <a:pPr algn="l"/>
            <a:r>
              <a:rPr lang="en-US" dirty="0"/>
              <a:t>Various approaches to bolstering the behavioral health workforce</a:t>
            </a:r>
          </a:p>
        </p:txBody>
      </p:sp>
      <p:sp>
        <p:nvSpPr>
          <p:cNvPr id="3" name="Content Placeholder 2">
            <a:extLst>
              <a:ext uri="{FF2B5EF4-FFF2-40B4-BE49-F238E27FC236}">
                <a16:creationId xmlns:a16="http://schemas.microsoft.com/office/drawing/2014/main" id="{0D085736-6F5B-0B33-766E-E8B30C5EA5D6}"/>
              </a:ext>
            </a:extLst>
          </p:cNvPr>
          <p:cNvSpPr>
            <a:spLocks noGrp="1"/>
          </p:cNvSpPr>
          <p:nvPr>
            <p:ph idx="1"/>
          </p:nvPr>
        </p:nvSpPr>
        <p:spPr>
          <a:xfrm>
            <a:off x="914400" y="1924059"/>
            <a:ext cx="4648200" cy="3718761"/>
          </a:xfrm>
        </p:spPr>
        <p:txBody>
          <a:bodyPr>
            <a:normAutofit fontScale="77500" lnSpcReduction="20000"/>
          </a:bodyPr>
          <a:lstStyle/>
          <a:p>
            <a:pPr marL="0" indent="0">
              <a:spcAft>
                <a:spcPts val="1200"/>
              </a:spcAft>
              <a:buNone/>
            </a:pPr>
            <a:r>
              <a:rPr lang="en-US" b="1" dirty="0"/>
              <a:t>Short-term actions</a:t>
            </a:r>
          </a:p>
          <a:p>
            <a:pPr lvl="1">
              <a:spcAft>
                <a:spcPts val="1200"/>
              </a:spcAft>
            </a:pPr>
            <a:r>
              <a:rPr lang="en-US" dirty="0"/>
              <a:t>Loan repayment</a:t>
            </a:r>
          </a:p>
          <a:p>
            <a:pPr lvl="1">
              <a:spcAft>
                <a:spcPts val="1200"/>
              </a:spcAft>
            </a:pPr>
            <a:r>
              <a:rPr lang="en-US" dirty="0"/>
              <a:t>Tax credits</a:t>
            </a:r>
          </a:p>
          <a:p>
            <a:pPr lvl="1">
              <a:spcAft>
                <a:spcPts val="1200"/>
              </a:spcAft>
            </a:pPr>
            <a:r>
              <a:rPr lang="en-US" dirty="0"/>
              <a:t>Visa waivers</a:t>
            </a:r>
          </a:p>
          <a:p>
            <a:pPr lvl="1">
              <a:spcAft>
                <a:spcPts val="1200"/>
              </a:spcAft>
            </a:pPr>
            <a:r>
              <a:rPr lang="en-US" dirty="0"/>
              <a:t>Telehealth expansion</a:t>
            </a:r>
          </a:p>
          <a:p>
            <a:pPr lvl="1">
              <a:spcAft>
                <a:spcPts val="1200"/>
              </a:spcAft>
            </a:pPr>
            <a:r>
              <a:rPr lang="en-US" dirty="0"/>
              <a:t>Scope of work changes</a:t>
            </a:r>
          </a:p>
          <a:p>
            <a:pPr marL="0" indent="0">
              <a:spcAft>
                <a:spcPts val="1200"/>
              </a:spcAft>
              <a:buNone/>
            </a:pPr>
            <a:r>
              <a:rPr lang="en-US" b="1" dirty="0"/>
              <a:t>Medium/longer-term actions</a:t>
            </a:r>
          </a:p>
          <a:p>
            <a:pPr lvl="1">
              <a:spcAft>
                <a:spcPts val="1200"/>
              </a:spcAft>
            </a:pPr>
            <a:r>
              <a:rPr lang="en-US" dirty="0"/>
              <a:t>Support for primary care providers delivering BH services</a:t>
            </a:r>
          </a:p>
          <a:p>
            <a:pPr lvl="1">
              <a:spcAft>
                <a:spcPts val="1200"/>
              </a:spcAft>
            </a:pPr>
            <a:r>
              <a:rPr lang="en-US" dirty="0"/>
              <a:t>Increasing residency slots</a:t>
            </a:r>
          </a:p>
          <a:p>
            <a:pPr lvl="1">
              <a:spcAft>
                <a:spcPts val="1200"/>
              </a:spcAft>
            </a:pPr>
            <a:r>
              <a:rPr lang="en-US" dirty="0"/>
              <a:t>Pipeline programs</a:t>
            </a:r>
          </a:p>
          <a:p>
            <a:pPr lvl="1">
              <a:spcAft>
                <a:spcPts val="1200"/>
              </a:spcAft>
            </a:pPr>
            <a:r>
              <a:rPr lang="en-US" dirty="0"/>
              <a:t>Scholarships</a:t>
            </a:r>
          </a:p>
        </p:txBody>
      </p:sp>
      <p:pic>
        <p:nvPicPr>
          <p:cNvPr id="5" name="Picture 4" descr="A notepad with text on it and a calculator and a pen&#10;&#10;Description automatically generated with low confidence">
            <a:extLst>
              <a:ext uri="{FF2B5EF4-FFF2-40B4-BE49-F238E27FC236}">
                <a16:creationId xmlns:a16="http://schemas.microsoft.com/office/drawing/2014/main" id="{95BDF94B-8E99-1D9B-89E2-5D8486805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196" y="2133600"/>
            <a:ext cx="5261200" cy="3509220"/>
          </a:xfrm>
          <a:prstGeom prst="rect">
            <a:avLst/>
          </a:prstGeom>
        </p:spPr>
      </p:pic>
    </p:spTree>
    <p:extLst>
      <p:ext uri="{BB962C8B-B14F-4D97-AF65-F5344CB8AC3E}">
        <p14:creationId xmlns:p14="http://schemas.microsoft.com/office/powerpoint/2010/main" val="2871323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F575-477A-7636-3CDC-01EDF34DE4E4}"/>
              </a:ext>
            </a:extLst>
          </p:cNvPr>
          <p:cNvSpPr>
            <a:spLocks noGrp="1"/>
          </p:cNvSpPr>
          <p:nvPr>
            <p:ph type="title"/>
          </p:nvPr>
        </p:nvSpPr>
        <p:spPr/>
        <p:txBody>
          <a:bodyPr/>
          <a:lstStyle/>
          <a:p>
            <a:pPr algn="l"/>
            <a:r>
              <a:rPr lang="en-US" dirty="0"/>
              <a:t>Innovative Approaches</a:t>
            </a:r>
          </a:p>
        </p:txBody>
      </p:sp>
      <p:sp>
        <p:nvSpPr>
          <p:cNvPr id="3" name="Content Placeholder 2">
            <a:extLst>
              <a:ext uri="{FF2B5EF4-FFF2-40B4-BE49-F238E27FC236}">
                <a16:creationId xmlns:a16="http://schemas.microsoft.com/office/drawing/2014/main" id="{A47BE8F4-222F-87A6-9019-28A193EB7C6E}"/>
              </a:ext>
            </a:extLst>
          </p:cNvPr>
          <p:cNvSpPr>
            <a:spLocks noGrp="1"/>
          </p:cNvSpPr>
          <p:nvPr>
            <p:ph idx="1"/>
          </p:nvPr>
        </p:nvSpPr>
        <p:spPr>
          <a:xfrm>
            <a:off x="1012791" y="2458642"/>
            <a:ext cx="4473609" cy="3718761"/>
          </a:xfrm>
        </p:spPr>
        <p:txBody>
          <a:bodyPr/>
          <a:lstStyle/>
          <a:p>
            <a:r>
              <a:rPr lang="en-US" dirty="0"/>
              <a:t>Financial incentives for delivering MAT tiered certificates</a:t>
            </a:r>
          </a:p>
          <a:p>
            <a:r>
              <a:rPr lang="en-US" dirty="0"/>
              <a:t>Complex systems modeling at county level</a:t>
            </a:r>
          </a:p>
          <a:p>
            <a:r>
              <a:rPr lang="en-US" dirty="0"/>
              <a:t>Public/private partnerships</a:t>
            </a:r>
          </a:p>
          <a:p>
            <a:r>
              <a:rPr lang="en-US" dirty="0"/>
              <a:t>Statewide strategic planning</a:t>
            </a:r>
          </a:p>
          <a:p>
            <a:r>
              <a:rPr lang="en-US" dirty="0"/>
              <a:t>Non-traditional providers as team members – CHWs, peers</a:t>
            </a:r>
            <a:endParaRPr lang="en-US" sz="2800" dirty="0"/>
          </a:p>
          <a:p>
            <a:pPr marL="0" indent="0">
              <a:buNone/>
            </a:pPr>
            <a:endParaRPr lang="en-US" dirty="0"/>
          </a:p>
        </p:txBody>
      </p:sp>
      <p:pic>
        <p:nvPicPr>
          <p:cNvPr id="5" name="Picture 4" descr="A person sitting in a chair talking to a person&#10;&#10;Description automatically generated with low confidence">
            <a:extLst>
              <a:ext uri="{FF2B5EF4-FFF2-40B4-BE49-F238E27FC236}">
                <a16:creationId xmlns:a16="http://schemas.microsoft.com/office/drawing/2014/main" id="{9F44021F-6448-D674-F480-BBC791EC5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203" y="2550410"/>
            <a:ext cx="4972997" cy="3316989"/>
          </a:xfrm>
          <a:prstGeom prst="rect">
            <a:avLst/>
          </a:prstGeom>
        </p:spPr>
      </p:pic>
    </p:spTree>
    <p:extLst>
      <p:ext uri="{BB962C8B-B14F-4D97-AF65-F5344CB8AC3E}">
        <p14:creationId xmlns:p14="http://schemas.microsoft.com/office/powerpoint/2010/main" val="237535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E458-65D8-530D-7F07-75F1500EF7A5}"/>
              </a:ext>
            </a:extLst>
          </p:cNvPr>
          <p:cNvSpPr>
            <a:spLocks noGrp="1"/>
          </p:cNvSpPr>
          <p:nvPr>
            <p:ph type="title"/>
          </p:nvPr>
        </p:nvSpPr>
        <p:spPr/>
        <p:txBody>
          <a:bodyPr/>
          <a:lstStyle/>
          <a:p>
            <a:pPr algn="l"/>
            <a:r>
              <a:rPr lang="en-US" dirty="0"/>
              <a:t>Telehealth coverage policy</a:t>
            </a:r>
          </a:p>
        </p:txBody>
      </p:sp>
      <p:sp>
        <p:nvSpPr>
          <p:cNvPr id="3" name="Content Placeholder 2">
            <a:extLst>
              <a:ext uri="{FF2B5EF4-FFF2-40B4-BE49-F238E27FC236}">
                <a16:creationId xmlns:a16="http://schemas.microsoft.com/office/drawing/2014/main" id="{9469B3FE-2F09-47D4-EB85-35CA6CE44524}"/>
              </a:ext>
            </a:extLst>
          </p:cNvPr>
          <p:cNvSpPr>
            <a:spLocks noGrp="1"/>
          </p:cNvSpPr>
          <p:nvPr>
            <p:ph idx="1"/>
          </p:nvPr>
        </p:nvSpPr>
        <p:spPr>
          <a:xfrm>
            <a:off x="1012791" y="2458642"/>
            <a:ext cx="3711609" cy="3718761"/>
          </a:xfrm>
        </p:spPr>
        <p:txBody>
          <a:bodyPr/>
          <a:lstStyle/>
          <a:p>
            <a:r>
              <a:rPr lang="en-US" dirty="0"/>
              <a:t>Can be a terrific extender</a:t>
            </a:r>
          </a:p>
          <a:p>
            <a:pPr lvl="1"/>
            <a:r>
              <a:rPr lang="en-US" dirty="0"/>
              <a:t>Helps with otherwise high no-show rates for BH</a:t>
            </a:r>
          </a:p>
          <a:p>
            <a:pPr lvl="1"/>
            <a:r>
              <a:rPr lang="en-US" dirty="0"/>
              <a:t>Not reaching rural populations at same rates</a:t>
            </a:r>
          </a:p>
          <a:p>
            <a:r>
              <a:rPr lang="en-US" dirty="0"/>
              <a:t>Medicare policy – some permanent, some temporary</a:t>
            </a:r>
          </a:p>
          <a:p>
            <a:r>
              <a:rPr lang="en-US" dirty="0"/>
              <a:t>Individual insurers – some policies in place, some still in development</a:t>
            </a:r>
          </a:p>
          <a:p>
            <a:r>
              <a:rPr lang="en-US" dirty="0"/>
              <a:t>Some equity concerns:</a:t>
            </a:r>
          </a:p>
          <a:p>
            <a:pPr lvl="1"/>
            <a:endParaRPr lang="en-US" dirty="0"/>
          </a:p>
        </p:txBody>
      </p:sp>
      <p:pic>
        <p:nvPicPr>
          <p:cNvPr id="5" name="Picture 4" descr="A person talking to a person on a video call&#10;&#10;Description automatically generated with low confidence">
            <a:extLst>
              <a:ext uri="{FF2B5EF4-FFF2-40B4-BE49-F238E27FC236}">
                <a16:creationId xmlns:a16="http://schemas.microsoft.com/office/drawing/2014/main" id="{CB07583D-D374-4686-B54B-0788ADFA9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458641"/>
            <a:ext cx="5486400" cy="3631997"/>
          </a:xfrm>
          <a:prstGeom prst="rect">
            <a:avLst/>
          </a:prstGeom>
        </p:spPr>
      </p:pic>
    </p:spTree>
    <p:extLst>
      <p:ext uri="{BB962C8B-B14F-4D97-AF65-F5344CB8AC3E}">
        <p14:creationId xmlns:p14="http://schemas.microsoft.com/office/powerpoint/2010/main" val="3535394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heme/theme1.xml><?xml version="1.0" encoding="utf-8"?>
<a:theme xmlns:a="http://schemas.openxmlformats.org/drawingml/2006/main" name="Office Theme">
  <a:themeElements>
    <a:clrScheme name="CHRT">
      <a:dk1>
        <a:sysClr val="windowText" lastClr="000000"/>
      </a:dk1>
      <a:lt1>
        <a:sysClr val="window" lastClr="FFFFFF"/>
      </a:lt1>
      <a:dk2>
        <a:srgbClr val="63513D"/>
      </a:dk2>
      <a:lt2>
        <a:srgbClr val="ECE4CC"/>
      </a:lt2>
      <a:accent1>
        <a:srgbClr val="63513D"/>
      </a:accent1>
      <a:accent2>
        <a:srgbClr val="DAE159"/>
      </a:accent2>
      <a:accent3>
        <a:srgbClr val="006272"/>
      </a:accent3>
      <a:accent4>
        <a:srgbClr val="00274C"/>
      </a:accent4>
      <a:accent5>
        <a:srgbClr val="B7BF10"/>
      </a:accent5>
      <a:accent6>
        <a:srgbClr val="789F90"/>
      </a:accent6>
      <a:hlink>
        <a:srgbClr val="006272"/>
      </a:hlink>
      <a:folHlink>
        <a:srgbClr val="789F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2134</Words>
  <Application>Microsoft Office PowerPoint</Application>
  <PresentationFormat>Widescreen</PresentationFormat>
  <Paragraphs>299</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MercurySSm-Book-Pro_Web</vt:lpstr>
      <vt:lpstr>Open Sans</vt:lpstr>
      <vt:lpstr>Public Sans Web</vt:lpstr>
      <vt:lpstr>Wingdings</vt:lpstr>
      <vt:lpstr>Wingdings 2</vt:lpstr>
      <vt:lpstr>Office Theme</vt:lpstr>
      <vt:lpstr>  CREATING A PATH FORWARD Policy trends impacting behavioral health workforce development  Nancy Baum, PhD, MS Health Policy Director Center for Health and Research Transformation University of Michigan</vt:lpstr>
      <vt:lpstr>Defining public policy</vt:lpstr>
      <vt:lpstr>Types of policy</vt:lpstr>
      <vt:lpstr>Simplistic typology</vt:lpstr>
      <vt:lpstr>Magnitude of the problem </vt:lpstr>
      <vt:lpstr>2023 County Health Rankings</vt:lpstr>
      <vt:lpstr>Various approaches to bolstering the behavioral health workforce</vt:lpstr>
      <vt:lpstr>Innovative Approaches</vt:lpstr>
      <vt:lpstr>Telehealth coverage policy</vt:lpstr>
      <vt:lpstr>Additional, underused approaches</vt:lpstr>
      <vt:lpstr>Recent policy actions to improve access to BH services </vt:lpstr>
      <vt:lpstr>Fee for service Medicaid coverage of core crisis services</vt:lpstr>
      <vt:lpstr>Want to have impact? Back to policy basics!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Daina Fuson</dc:creator>
  <cp:lastModifiedBy>Spanier, Erin</cp:lastModifiedBy>
  <cp:revision>47</cp:revision>
  <dcterms:created xsi:type="dcterms:W3CDTF">2019-05-06T13:56:05Z</dcterms:created>
  <dcterms:modified xsi:type="dcterms:W3CDTF">2023-06-07T00:45:05Z</dcterms:modified>
</cp:coreProperties>
</file>