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7B_C2D4B5D9.xml" ContentType="application/vnd.ms-powerpoint.comment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4C_60FA941D.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148_828BA93E.xml" ContentType="application/vnd.ms-powerpoint.comments+xml"/>
  <Override PartName="/ppt/comments/modernComment_173_B9425594.xml" ContentType="application/vnd.ms-powerpoint.comments+xml"/>
  <Override PartName="/ppt/comments/modernComment_174_E4C8B8D2.xml" ContentType="application/vnd.ms-powerpoint.comments+xml"/>
  <Override PartName="/ppt/comments/modernComment_175_C5B68A5C.xml" ContentType="application/vnd.ms-powerpoint.comments+xml"/>
  <Override PartName="/ppt/comments/modernComment_16C_B5A8C24A.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5" r:id="rId3"/>
    <p:sldId id="319" r:id="rId4"/>
    <p:sldId id="283" r:id="rId5"/>
    <p:sldId id="284" r:id="rId6"/>
    <p:sldId id="377" r:id="rId7"/>
    <p:sldId id="322" r:id="rId8"/>
    <p:sldId id="324" r:id="rId9"/>
    <p:sldId id="333" r:id="rId10"/>
    <p:sldId id="342" r:id="rId11"/>
    <p:sldId id="343" r:id="rId12"/>
    <p:sldId id="338" r:id="rId13"/>
    <p:sldId id="378" r:id="rId14"/>
    <p:sldId id="379" r:id="rId15"/>
    <p:sldId id="351" r:id="rId16"/>
    <p:sldId id="344" r:id="rId17"/>
    <p:sldId id="345" r:id="rId18"/>
    <p:sldId id="374" r:id="rId19"/>
    <p:sldId id="332" r:id="rId20"/>
    <p:sldId id="355" r:id="rId21"/>
    <p:sldId id="354" r:id="rId22"/>
    <p:sldId id="353" r:id="rId23"/>
    <p:sldId id="335" r:id="rId24"/>
    <p:sldId id="359" r:id="rId25"/>
    <p:sldId id="358" r:id="rId26"/>
    <p:sldId id="357" r:id="rId27"/>
    <p:sldId id="356" r:id="rId28"/>
    <p:sldId id="375" r:id="rId29"/>
    <p:sldId id="346" r:id="rId30"/>
    <p:sldId id="328" r:id="rId31"/>
    <p:sldId id="371" r:id="rId32"/>
    <p:sldId id="372" r:id="rId33"/>
    <p:sldId id="373" r:id="rId34"/>
    <p:sldId id="364" r:id="rId35"/>
    <p:sldId id="362" r:id="rId36"/>
    <p:sldId id="370" r:id="rId37"/>
    <p:sldId id="369" r:id="rId38"/>
    <p:sldId id="365" r:id="rId39"/>
    <p:sldId id="349" r:id="rId40"/>
  </p:sldIdLst>
  <p:sldSz cx="12192000" cy="6858000"/>
  <p:notesSz cx="20104100" cy="11309350"/>
  <p:defaultTextStyle>
    <a:defPPr>
      <a:defRPr lang="en-US"/>
    </a:defPPr>
    <a:lvl1pPr marL="0" algn="l" defTabSz="554401" rtl="0" eaLnBrk="1" latinLnBrk="0" hangingPunct="1">
      <a:defRPr sz="1091" kern="1200">
        <a:solidFill>
          <a:schemeClr val="tx1"/>
        </a:solidFill>
        <a:latin typeface="+mn-lt"/>
        <a:ea typeface="+mn-ea"/>
        <a:cs typeface="+mn-cs"/>
      </a:defRPr>
    </a:lvl1pPr>
    <a:lvl2pPr marL="277200" algn="l" defTabSz="554401" rtl="0" eaLnBrk="1" latinLnBrk="0" hangingPunct="1">
      <a:defRPr sz="1091" kern="1200">
        <a:solidFill>
          <a:schemeClr val="tx1"/>
        </a:solidFill>
        <a:latin typeface="+mn-lt"/>
        <a:ea typeface="+mn-ea"/>
        <a:cs typeface="+mn-cs"/>
      </a:defRPr>
    </a:lvl2pPr>
    <a:lvl3pPr marL="554401" algn="l" defTabSz="554401" rtl="0" eaLnBrk="1" latinLnBrk="0" hangingPunct="1">
      <a:defRPr sz="1091" kern="1200">
        <a:solidFill>
          <a:schemeClr val="tx1"/>
        </a:solidFill>
        <a:latin typeface="+mn-lt"/>
        <a:ea typeface="+mn-ea"/>
        <a:cs typeface="+mn-cs"/>
      </a:defRPr>
    </a:lvl3pPr>
    <a:lvl4pPr marL="831601" algn="l" defTabSz="554401" rtl="0" eaLnBrk="1" latinLnBrk="0" hangingPunct="1">
      <a:defRPr sz="1091" kern="1200">
        <a:solidFill>
          <a:schemeClr val="tx1"/>
        </a:solidFill>
        <a:latin typeface="+mn-lt"/>
        <a:ea typeface="+mn-ea"/>
        <a:cs typeface="+mn-cs"/>
      </a:defRPr>
    </a:lvl4pPr>
    <a:lvl5pPr marL="1108801" algn="l" defTabSz="554401" rtl="0" eaLnBrk="1" latinLnBrk="0" hangingPunct="1">
      <a:defRPr sz="1091" kern="1200">
        <a:solidFill>
          <a:schemeClr val="tx1"/>
        </a:solidFill>
        <a:latin typeface="+mn-lt"/>
        <a:ea typeface="+mn-ea"/>
        <a:cs typeface="+mn-cs"/>
      </a:defRPr>
    </a:lvl5pPr>
    <a:lvl6pPr marL="1386002" algn="l" defTabSz="554401" rtl="0" eaLnBrk="1" latinLnBrk="0" hangingPunct="1">
      <a:defRPr sz="1091" kern="1200">
        <a:solidFill>
          <a:schemeClr val="tx1"/>
        </a:solidFill>
        <a:latin typeface="+mn-lt"/>
        <a:ea typeface="+mn-ea"/>
        <a:cs typeface="+mn-cs"/>
      </a:defRPr>
    </a:lvl6pPr>
    <a:lvl7pPr marL="1663202" algn="l" defTabSz="554401" rtl="0" eaLnBrk="1" latinLnBrk="0" hangingPunct="1">
      <a:defRPr sz="1091" kern="1200">
        <a:solidFill>
          <a:schemeClr val="tx1"/>
        </a:solidFill>
        <a:latin typeface="+mn-lt"/>
        <a:ea typeface="+mn-ea"/>
        <a:cs typeface="+mn-cs"/>
      </a:defRPr>
    </a:lvl7pPr>
    <a:lvl8pPr marL="1940403" algn="l" defTabSz="554401" rtl="0" eaLnBrk="1" latinLnBrk="0" hangingPunct="1">
      <a:defRPr sz="1091" kern="1200">
        <a:solidFill>
          <a:schemeClr val="tx1"/>
        </a:solidFill>
        <a:latin typeface="+mn-lt"/>
        <a:ea typeface="+mn-ea"/>
        <a:cs typeface="+mn-cs"/>
      </a:defRPr>
    </a:lvl8pPr>
    <a:lvl9pPr marL="2217603" algn="l" defTabSz="554401" rtl="0" eaLnBrk="1" latinLnBrk="0" hangingPunct="1">
      <a:defRPr sz="10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8" userDrawn="1">
          <p15:clr>
            <a:srgbClr val="A4A3A4"/>
          </p15:clr>
        </p15:guide>
        <p15:guide id="2" pos="13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BF1B0E-EA93-E3A1-0391-CE7F04C29726}" name="Tsao, Jonathan" initials="TJ" userId="S::tsaoj@umich.edu::17b91cde-1a68-4cc6-bf83-a5e80a7bbfb9" providerId="AD"/>
  <p188:author id="{E70F0D10-7EEE-8D31-D54B-57E01B2D14D1}" name="Riba, Melissa" initials="RM" userId="S::ribameli@umich.edu::e89aee29-ecd5-4bdf-ad83-25dd114426a5" providerId="AD"/>
  <p188:author id="{34AA9670-6779-FC04-B1F2-06A58C5BB873}" name="Rayford, Sheritha" initials="RS" userId="S::sherithr@umich.edu::3423580d-b9cd-48c9-9fa0-ef44ad459668" providerId="AD"/>
  <p188:author id="{41F02EE4-7C20-BB6D-7FB3-1B5AF07E02E6}" name="Rurka, Marissa" initials="RM" userId="S::mrurka@med.umich.edu::039ddf9f-168a-42e8-b2a0-2403463109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13F"/>
    <a:srgbClr val="263645"/>
    <a:srgbClr val="173F68"/>
    <a:srgbClr val="E4E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BBC57-FCEE-0CBF-FDE4-B7F937274E12}" v="1" dt="2023-11-14T14:34:25.303"/>
    <p1510:client id="{0F4A5560-8411-E731-E9DC-A1581E219305}" v="578" dt="2023-11-14T20:18:49.931"/>
    <p1510:client id="{1953E11C-1637-B668-AD15-78E1FF495FAA}" v="3" dt="2023-11-16T03:57:10.163"/>
    <p1510:client id="{1CADDFD4-B41B-68DE-4617-011A4908AF45}" v="143" dt="2023-11-15T19:08:54.709"/>
    <p1510:client id="{3962041A-0D6D-4F92-1712-2F4BA9128A3A}" v="2" dt="2023-11-14T17:16:19.916"/>
    <p1510:client id="{7209EBD2-1768-CB4E-991B-D6AD25A80837}" v="30" dt="2023-11-15T09:54:52.994"/>
    <p1510:client id="{8DFEF24B-F596-BC50-7291-B1674602AD5A}" v="813" dt="2023-11-15T15:53:51.565"/>
    <p1510:client id="{913487DB-66E1-33A3-A43E-F914C1EE4101}" v="1" dt="2023-11-14T16:49:50.914"/>
    <p1510:client id="{98D06F02-82AD-31AF-F95D-6ECC0A6B06C6}" v="2037" dt="2023-11-16T15:05:30.347"/>
    <p1510:client id="{A2F7D7AB-EAFF-BE34-819F-543538B0861F}" v="131" dt="2023-11-14T16:59:09.724"/>
    <p1510:client id="{A46E965E-021B-A42A-337D-D8D151D42024}" v="6" dt="2023-11-15T09:30:41.803"/>
    <p1510:client id="{B48E8E97-0275-DB30-8745-7C984E1B23F7}" v="212" dt="2023-11-16T15:20:00.2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8"/>
        <p:guide pos="131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148_828BA93E.xml><?xml version="1.0" encoding="utf-8"?>
<p188:cmLst xmlns:a="http://schemas.openxmlformats.org/drawingml/2006/main" xmlns:r="http://schemas.openxmlformats.org/officeDocument/2006/relationships" xmlns:p188="http://schemas.microsoft.com/office/powerpoint/2018/8/main">
  <p188:cm id="{CDC1BDB6-2893-C841-882A-B8D9B8AE35CC}" authorId="{E70F0D10-7EEE-8D31-D54B-57E01B2D14D1}" created="2023-11-15T10:08:44.055" startDate="2023-11-15T10:08:44.055" dueDate="2023-11-15T10:08:44.055" assignedTo="{89BF1B0E-EA93-E3A1-0391-CE7F04C29726}" title="@Tsao, Jonathan I want graphs here to demonstrate these things visually. We must have something from the final report you can pull in.">
    <pc:sldMkLst xmlns:pc="http://schemas.microsoft.com/office/powerpoint/2013/main/command">
      <pc:docMk/>
      <pc:sldMk cId="2190190910" sldId="328"/>
    </pc:sldMkLst>
    <p188:txBody>
      <a:bodyPr/>
      <a:lstStyle/>
      <a:p>
        <a:r>
          <a:rPr lang="en-US"/>
          <a:t>[@Tsao, Jonathan] I want graphs here to demonstrate these things visually. We must have something from the final report you can pull in.</a:t>
        </a:r>
      </a:p>
    </p188:txBody>
    <p188:extLst>
      <p:ext xmlns:p="http://schemas.openxmlformats.org/presentationml/2006/main" uri="{5BB2D875-25FF-4072-B9AC-8F64D62656EB}">
        <p228:taskDetails xmlns:p228="http://schemas.microsoft.com/office/powerpoint/2022/08/main">
          <p228:history>
            <p228:event time="2023-11-15T10:08:44.055" id="{CCFE69EC-D86D-1B42-AC32-CD481F8546C4}">
              <p228:atrbtn authorId="{E70F0D10-7EEE-8D31-D54B-57E01B2D14D1}"/>
              <p228:anchr>
                <p228:comment id="{CDC1BDB6-2893-C841-882A-B8D9B8AE35CC}"/>
              </p228:anchr>
              <p228:add/>
            </p228:event>
            <p228:event time="2023-11-15T10:08:44.055" id="{F3E1776C-6E28-7542-B022-146A0CF41408}">
              <p228:atrbtn authorId="{E70F0D10-7EEE-8D31-D54B-57E01B2D14D1}"/>
              <p228:anchr>
                <p228:comment id="{CDC1BDB6-2893-C841-882A-B8D9B8AE35CC}"/>
              </p228:anchr>
              <p228:asgn authorId="{89BF1B0E-EA93-E3A1-0391-CE7F04C29726}"/>
            </p228:event>
            <p228:event time="2023-11-15T10:08:44.055" id="{C123F038-40D0-E049-B3C4-DF4DB456E8E3}">
              <p228:atrbtn authorId="{E70F0D10-7EEE-8D31-D54B-57E01B2D14D1}"/>
              <p228:anchr>
                <p228:comment id="{CDC1BDB6-2893-C841-882A-B8D9B8AE35CC}"/>
              </p228:anchr>
              <p228:title val="@Tsao, Jonathan I want graphs here to demonstrate these things visually. We must have something from the final report you can pull in."/>
            </p228:event>
            <p228:event time="2023-11-15T10:08:44.055" id="{B14B3C67-C386-314B-B66C-1F64FEDD7605}">
              <p228:atrbtn authorId="{E70F0D10-7EEE-8D31-D54B-57E01B2D14D1}"/>
              <p228:anchr>
                <p228:comment id="{CDC1BDB6-2893-C841-882A-B8D9B8AE35CC}"/>
              </p228:anchr>
              <p228:date stDt="2023-11-15T10:08:44.055" endDt="2023-11-15T10:08:44.055"/>
            </p228:event>
          </p228:history>
        </p228:taskDetails>
      </p:ext>
    </p188:extLst>
  </p188:cm>
</p188:cmLst>
</file>

<file path=ppt/comments/modernComment_14C_60FA941D.xml><?xml version="1.0" encoding="utf-8"?>
<p188:cmLst xmlns:a="http://schemas.openxmlformats.org/drawingml/2006/main" xmlns:r="http://schemas.openxmlformats.org/officeDocument/2006/relationships" xmlns:p188="http://schemas.microsoft.com/office/powerpoint/2018/8/main">
  <p188:cm id="{FB93DB97-8011-D24D-A237-F908825C39D5}" authorId="{E70F0D10-7EEE-8D31-D54B-57E01B2D14D1}" created="2023-11-15T10:03:11.842" startDate="2023-11-15T10:03:11.842" dueDate="2023-11-15T10:03:11.842" assignedTo="{89BF1B0E-EA93-E3A1-0391-CE7F04C29726}" title="@Tsao, Jonathan these slides are too in the weeds. We need integration results to be consolidated into two or three slide AT MOST that gives the overall conclusion—did integration progress along the integration continuum? How so? What were the barriers? ">
    <pc:sldMkLst xmlns:pc="http://schemas.microsoft.com/office/powerpoint/2013/main/command">
      <pc:docMk/>
      <pc:sldMk cId="1627034653" sldId="332"/>
    </pc:sldMkLst>
    <p188:txBody>
      <a:bodyPr/>
      <a:lstStyle/>
      <a:p>
        <a:r>
          <a:rPr lang="en-US"/>
          <a:t>[@Tsao, Jonathan] slides 20-28 are too in the weeds. We need integration results to be consolidated into two or three slide AT MOST that gives the overall conclusion—did integration progress along the integration continuum? How so? What were the barriers? </a:t>
        </a:r>
      </a:p>
    </p188:txBody>
    <p188:extLst>
      <p:ext xmlns:p="http://schemas.openxmlformats.org/presentationml/2006/main" uri="{5BB2D875-25FF-4072-B9AC-8F64D62656EB}">
        <p228:taskDetails xmlns:p228="http://schemas.microsoft.com/office/powerpoint/2022/08/main">
          <p228:history>
            <p228:event time="2023-11-15T10:03:11.842" id="{CEEF2997-C2C8-7B4D-BA37-5FB44DEA659B}">
              <p228:atrbtn authorId="{E70F0D10-7EEE-8D31-D54B-57E01B2D14D1}"/>
              <p228:anchr>
                <p228:comment id="{FB93DB97-8011-D24D-A237-F908825C39D5}"/>
              </p228:anchr>
              <p228:add/>
            </p228:event>
            <p228:event time="2023-11-15T10:03:11.842" id="{E68F0F76-90CC-8A43-ACD7-1D7525578C0C}">
              <p228:atrbtn authorId="{E70F0D10-7EEE-8D31-D54B-57E01B2D14D1}"/>
              <p228:anchr>
                <p228:comment id="{FB93DB97-8011-D24D-A237-F908825C39D5}"/>
              </p228:anchr>
              <p228:asgn authorId="{89BF1B0E-EA93-E3A1-0391-CE7F04C29726}"/>
            </p228:event>
            <p228:event time="2023-11-15T10:03:11.842" id="{3E732D90-3EE1-0B4E-AF47-848DB97F19FF}">
              <p228:atrbtn authorId="{E70F0D10-7EEE-8D31-D54B-57E01B2D14D1}"/>
              <p228:anchr>
                <p228:comment id="{FB93DB97-8011-D24D-A237-F908825C39D5}"/>
              </p228:anchr>
              <p228:title val="@Tsao, Jonathan these slides are too in the weeds. We need integration results to be consolidated into two or three slide AT MOST that gives the overall conclusion—did integration progress along the integration continuum? How so? What were the barriers? "/>
            </p228:event>
            <p228:event time="2023-11-15T10:03:11.842" id="{4DBB2723-CD84-964C-AB6B-5291251E7508}">
              <p228:atrbtn authorId="{E70F0D10-7EEE-8D31-D54B-57E01B2D14D1}"/>
              <p228:anchr>
                <p228:comment id="{FB93DB97-8011-D24D-A237-F908825C39D5}"/>
              </p228:anchr>
              <p228:date stDt="2023-11-15T10:03:11.842" endDt="2023-11-15T10:03:11.842"/>
            </p228:event>
          </p228:history>
        </p228:taskDetails>
      </p:ext>
    </p188:extLst>
  </p188:cm>
</p188:cmLst>
</file>

<file path=ppt/comments/modernComment_16C_B5A8C24A.xml><?xml version="1.0" encoding="utf-8"?>
<p188:cmLst xmlns:a="http://schemas.openxmlformats.org/drawingml/2006/main" xmlns:r="http://schemas.openxmlformats.org/officeDocument/2006/relationships" xmlns:p188="http://schemas.microsoft.com/office/powerpoint/2018/8/main">
  <p188:cm id="{6A20C11B-BEDF-7D4F-9AC8-169051C3593C}" authorId="{E70F0D10-7EEE-8D31-D54B-57E01B2D14D1}" created="2023-11-15T12:07:09.636">
    <ac:txMkLst xmlns:ac="http://schemas.microsoft.com/office/drawing/2013/main/command">
      <pc:docMk xmlns:pc="http://schemas.microsoft.com/office/powerpoint/2013/main/command"/>
      <pc:sldMk xmlns:pc="http://schemas.microsoft.com/office/powerpoint/2013/main/command" cId="3047735882" sldId="364"/>
      <ac:spMk id="4" creationId="{6EF06B7E-0295-8EC7-2A6C-48FDDEB0528B}"/>
      <ac:txMk cp="6" len="4">
        <ac:context len="657" hash="1638417389"/>
      </ac:txMk>
    </ac:txMkLst>
    <p188:pos x="1877554" y="423881"/>
    <p188:txBody>
      <a:bodyPr/>
      <a:lstStyle/>
      <a:p>
        <a:r>
          <a:rPr lang="en-US"/>
          <a:t>What does DRVS stand for?</a:t>
        </a:r>
      </a:p>
    </p188:txBody>
  </p188:cm>
  <p188:cm id="{54BBA921-72DD-354D-BF8C-441BAF35EC3A}" authorId="{E70F0D10-7EEE-8D31-D54B-57E01B2D14D1}" created="2023-11-15T12:08:22.984">
    <ac:txMkLst xmlns:ac="http://schemas.microsoft.com/office/drawing/2013/main/command">
      <pc:docMk xmlns:pc="http://schemas.microsoft.com/office/powerpoint/2013/main/command"/>
      <pc:sldMk xmlns:pc="http://schemas.microsoft.com/office/powerpoint/2013/main/command" cId="3047735882" sldId="364"/>
      <ac:spMk id="2" creationId="{87969F89-C2FE-3BFD-7980-D9B8A338E4AC}"/>
      <ac:txMk cp="0" len="27">
        <ac:context len="28" hash="153901782"/>
      </ac:txMk>
    </ac:txMkLst>
    <p188:pos x="5156781" y="518668"/>
    <p188:txBody>
      <a:bodyPr/>
      <a:lstStyle/>
      <a:p>
        <a:r>
          <a:rPr lang="en-US"/>
          <a:t>[@Tsao, Jonathan] Again this is too long and needs to be consolidated. What is the ‘so what’ about Azara integration? Why are we discussing it at all—i.e. what is its significance for integration and for the state? </a:t>
        </a:r>
      </a:p>
    </p188:txBody>
  </p188:cm>
</p188:cmLst>
</file>

<file path=ppt/comments/modernComment_173_B9425594.xml><?xml version="1.0" encoding="utf-8"?>
<p188:cmLst xmlns:a="http://schemas.openxmlformats.org/drawingml/2006/main" xmlns:r="http://schemas.openxmlformats.org/officeDocument/2006/relationships" xmlns:p188="http://schemas.microsoft.com/office/powerpoint/2018/8/main">
  <p188:cm id="{CDC1BDB6-2893-C841-882A-B8D9B8AE35CC}" authorId="{E70F0D10-7EEE-8D31-D54B-57E01B2D14D1}" created="2023-11-15T10:08:44.055" startDate="2023-11-15T10:08:44.055" dueDate="2023-11-15T10:08:44.055" assignedTo="{89BF1B0E-EA93-E3A1-0391-CE7F04C29726}" title="@Tsao, Jonathan I want graphs here to demonstrate these things visually. We must have something from the final report you can pull in.">
    <pc:sldMkLst xmlns:pc="http://schemas.microsoft.com/office/powerpoint/2013/main/command">
      <pc:docMk/>
      <pc:sldMk cId="2190190910" sldId="328"/>
    </pc:sldMkLst>
    <p188:txBody>
      <a:bodyPr/>
      <a:lstStyle/>
      <a:p>
        <a:r>
          <a:rPr lang="en-US"/>
          <a:t>[@Tsao, Jonathan] I want graphs here to demonstrate these things visually. We must have something from the final report you can pull in.</a:t>
        </a:r>
      </a:p>
    </p188:txBody>
    <p188:extLst>
      <p:ext xmlns:p="http://schemas.openxmlformats.org/presentationml/2006/main" uri="{5BB2D875-25FF-4072-B9AC-8F64D62656EB}">
        <p228:taskDetails xmlns:p228="http://schemas.microsoft.com/office/powerpoint/2022/08/main">
          <p228:history>
            <p228:event time="2023-11-15T10:08:44.055" id="{CCFE69EC-D86D-1B42-AC32-CD481F8546C4}">
              <p228:atrbtn authorId="{E70F0D10-7EEE-8D31-D54B-57E01B2D14D1}"/>
              <p228:anchr>
                <p228:comment id="{CDC1BDB6-2893-C841-882A-B8D9B8AE35CC}"/>
              </p228:anchr>
              <p228:add/>
            </p228:event>
            <p228:event time="2023-11-15T10:08:44.055" id="{F3E1776C-6E28-7542-B022-146A0CF41408}">
              <p228:atrbtn authorId="{E70F0D10-7EEE-8D31-D54B-57E01B2D14D1}"/>
              <p228:anchr>
                <p228:comment id="{CDC1BDB6-2893-C841-882A-B8D9B8AE35CC}"/>
              </p228:anchr>
              <p228:asgn authorId="{89BF1B0E-EA93-E3A1-0391-CE7F04C29726}"/>
            </p228:event>
            <p228:event time="2023-11-15T10:08:44.055" id="{C123F038-40D0-E049-B3C4-DF4DB456E8E3}">
              <p228:atrbtn authorId="{E70F0D10-7EEE-8D31-D54B-57E01B2D14D1}"/>
              <p228:anchr>
                <p228:comment id="{CDC1BDB6-2893-C841-882A-B8D9B8AE35CC}"/>
              </p228:anchr>
              <p228:title val="@Tsao, Jonathan I want graphs here to demonstrate these things visually. We must have something from the final report you can pull in."/>
            </p228:event>
            <p228:event time="2023-11-15T10:08:44.055" id="{B14B3C67-C386-314B-B66C-1F64FEDD7605}">
              <p228:atrbtn authorId="{E70F0D10-7EEE-8D31-D54B-57E01B2D14D1}"/>
              <p228:anchr>
                <p228:comment id="{CDC1BDB6-2893-C841-882A-B8D9B8AE35CC}"/>
              </p228:anchr>
              <p228:date stDt="2023-11-15T10:08:44.055" endDt="2023-11-15T10:08:44.055"/>
            </p228:event>
          </p228:history>
        </p228:taskDetails>
      </p:ext>
    </p188:extLst>
  </p188:cm>
</p188:cmLst>
</file>

<file path=ppt/comments/modernComment_174_E4C8B8D2.xml><?xml version="1.0" encoding="utf-8"?>
<p188:cmLst xmlns:a="http://schemas.openxmlformats.org/drawingml/2006/main" xmlns:r="http://schemas.openxmlformats.org/officeDocument/2006/relationships" xmlns:p188="http://schemas.microsoft.com/office/powerpoint/2018/8/main">
  <p188:cm id="{CDC1BDB6-2893-C841-882A-B8D9B8AE35CC}" authorId="{E70F0D10-7EEE-8D31-D54B-57E01B2D14D1}" created="2023-11-15T10:08:44.055" startDate="2023-11-15T10:08:44.055" dueDate="2023-11-15T10:08:44.055" assignedTo="{89BF1B0E-EA93-E3A1-0391-CE7F04C29726}" title="@Tsao, Jonathan I want graphs here to demonstrate these things visually. We must have something from the final report you can pull in.">
    <pc:sldMkLst xmlns:pc="http://schemas.microsoft.com/office/powerpoint/2013/main/command">
      <pc:docMk/>
      <pc:sldMk cId="2190190910" sldId="328"/>
    </pc:sldMkLst>
    <p188:txBody>
      <a:bodyPr/>
      <a:lstStyle/>
      <a:p>
        <a:r>
          <a:rPr lang="en-US"/>
          <a:t>[@Tsao, Jonathan] I want graphs here to demonstrate these things visually. We must have something from the final report you can pull in.</a:t>
        </a:r>
      </a:p>
    </p188:txBody>
    <p188:extLst>
      <p:ext xmlns:p="http://schemas.openxmlformats.org/presentationml/2006/main" uri="{5BB2D875-25FF-4072-B9AC-8F64D62656EB}">
        <p228:taskDetails xmlns:p228="http://schemas.microsoft.com/office/powerpoint/2022/08/main">
          <p228:history>
            <p228:event time="2023-11-15T10:08:44.055" id="{CCFE69EC-D86D-1B42-AC32-CD481F8546C4}">
              <p228:atrbtn authorId="{E70F0D10-7EEE-8D31-D54B-57E01B2D14D1}"/>
              <p228:anchr>
                <p228:comment id="{CDC1BDB6-2893-C841-882A-B8D9B8AE35CC}"/>
              </p228:anchr>
              <p228:add/>
            </p228:event>
            <p228:event time="2023-11-15T10:08:44.055" id="{F3E1776C-6E28-7542-B022-146A0CF41408}">
              <p228:atrbtn authorId="{E70F0D10-7EEE-8D31-D54B-57E01B2D14D1}"/>
              <p228:anchr>
                <p228:comment id="{CDC1BDB6-2893-C841-882A-B8D9B8AE35CC}"/>
              </p228:anchr>
              <p228:asgn authorId="{89BF1B0E-EA93-E3A1-0391-CE7F04C29726}"/>
            </p228:event>
            <p228:event time="2023-11-15T10:08:44.055" id="{C123F038-40D0-E049-B3C4-DF4DB456E8E3}">
              <p228:atrbtn authorId="{E70F0D10-7EEE-8D31-D54B-57E01B2D14D1}"/>
              <p228:anchr>
                <p228:comment id="{CDC1BDB6-2893-C841-882A-B8D9B8AE35CC}"/>
              </p228:anchr>
              <p228:title val="@Tsao, Jonathan I want graphs here to demonstrate these things visually. We must have something from the final report you can pull in."/>
            </p228:event>
            <p228:event time="2023-11-15T10:08:44.055" id="{B14B3C67-C386-314B-B66C-1F64FEDD7605}">
              <p228:atrbtn authorId="{E70F0D10-7EEE-8D31-D54B-57E01B2D14D1}"/>
              <p228:anchr>
                <p228:comment id="{CDC1BDB6-2893-C841-882A-B8D9B8AE35CC}"/>
              </p228:anchr>
              <p228:date stDt="2023-11-15T10:08:44.055" endDt="2023-11-15T10:08:44.055"/>
            </p228:event>
          </p228:history>
        </p228:taskDetails>
      </p:ext>
    </p188:extLst>
  </p188:cm>
</p188:cmLst>
</file>

<file path=ppt/comments/modernComment_175_C5B68A5C.xml><?xml version="1.0" encoding="utf-8"?>
<p188:cmLst xmlns:a="http://schemas.openxmlformats.org/drawingml/2006/main" xmlns:r="http://schemas.openxmlformats.org/officeDocument/2006/relationships" xmlns:p188="http://schemas.microsoft.com/office/powerpoint/2018/8/main">
  <p188:cm id="{CDC1BDB6-2893-C841-882A-B8D9B8AE35CC}" authorId="{E70F0D10-7EEE-8D31-D54B-57E01B2D14D1}" created="2023-11-15T10:08:44.055" startDate="2023-11-15T10:08:44.055" dueDate="2023-11-15T10:08:44.055" assignedTo="{89BF1B0E-EA93-E3A1-0391-CE7F04C29726}" title="@Tsao, Jonathan I want graphs here to demonstrate these things visually. We must have something from the final report you can pull in.">
    <pc:sldMkLst xmlns:pc="http://schemas.microsoft.com/office/powerpoint/2013/main/command">
      <pc:docMk/>
      <pc:sldMk cId="2190190910" sldId="328"/>
    </pc:sldMkLst>
    <p188:txBody>
      <a:bodyPr/>
      <a:lstStyle/>
      <a:p>
        <a:r>
          <a:rPr lang="en-US"/>
          <a:t>[@Tsao, Jonathan] I want graphs here to demonstrate these things visually. We must have something from the final report you can pull in.</a:t>
        </a:r>
      </a:p>
    </p188:txBody>
    <p188:extLst>
      <p:ext xmlns:p="http://schemas.openxmlformats.org/presentationml/2006/main" uri="{5BB2D875-25FF-4072-B9AC-8F64D62656EB}">
        <p228:taskDetails xmlns:p228="http://schemas.microsoft.com/office/powerpoint/2022/08/main">
          <p228:history>
            <p228:event time="2023-11-15T10:08:44.055" id="{CCFE69EC-D86D-1B42-AC32-CD481F8546C4}">
              <p228:atrbtn authorId="{E70F0D10-7EEE-8D31-D54B-57E01B2D14D1}"/>
              <p228:anchr>
                <p228:comment id="{CDC1BDB6-2893-C841-882A-B8D9B8AE35CC}"/>
              </p228:anchr>
              <p228:add/>
            </p228:event>
            <p228:event time="2023-11-15T10:08:44.055" id="{F3E1776C-6E28-7542-B022-146A0CF41408}">
              <p228:atrbtn authorId="{E70F0D10-7EEE-8D31-D54B-57E01B2D14D1}"/>
              <p228:anchr>
                <p228:comment id="{CDC1BDB6-2893-C841-882A-B8D9B8AE35CC}"/>
              </p228:anchr>
              <p228:asgn authorId="{89BF1B0E-EA93-E3A1-0391-CE7F04C29726}"/>
            </p228:event>
            <p228:event time="2023-11-15T10:08:44.055" id="{C123F038-40D0-E049-B3C4-DF4DB456E8E3}">
              <p228:atrbtn authorId="{E70F0D10-7EEE-8D31-D54B-57E01B2D14D1}"/>
              <p228:anchr>
                <p228:comment id="{CDC1BDB6-2893-C841-882A-B8D9B8AE35CC}"/>
              </p228:anchr>
              <p228:title val="@Tsao, Jonathan I want graphs here to demonstrate these things visually. We must have something from the final report you can pull in."/>
            </p228:event>
            <p228:event time="2023-11-15T10:08:44.055" id="{B14B3C67-C386-314B-B66C-1F64FEDD7605}">
              <p228:atrbtn authorId="{E70F0D10-7EEE-8D31-D54B-57E01B2D14D1}"/>
              <p228:anchr>
                <p228:comment id="{CDC1BDB6-2893-C841-882A-B8D9B8AE35CC}"/>
              </p228:anchr>
              <p228:date stDt="2023-11-15T10:08:44.055" endDt="2023-11-15T10:08:44.055"/>
            </p228:event>
          </p228:history>
        </p228:taskDetails>
      </p:ext>
    </p188:extLst>
  </p188:cm>
</p188:cmLst>
</file>

<file path=ppt/comments/modernComment_17B_C2D4B5D9.xml><?xml version="1.0" encoding="utf-8"?>
<p188:cmLst xmlns:a="http://schemas.openxmlformats.org/drawingml/2006/main" xmlns:r="http://schemas.openxmlformats.org/officeDocument/2006/relationships" xmlns:p188="http://schemas.microsoft.com/office/powerpoint/2018/8/main">
  <p188:cm id="{41DFA593-DB8C-4A94-A007-F0BD42631875}" authorId="{34AA9670-6779-FC04-B1F2-06A58C5BB873}" created="2023-11-16T15:20:00.220">
    <ac:txMkLst xmlns:ac="http://schemas.microsoft.com/office/drawing/2013/main/command">
      <pc:docMk xmlns:pc="http://schemas.microsoft.com/office/powerpoint/2013/main/command"/>
      <pc:sldMk xmlns:pc="http://schemas.microsoft.com/office/powerpoint/2013/main/command" cId="3268720089" sldId="379"/>
      <ac:spMk id="50" creationId="{DCF0F6C6-887F-8B73-86DB-FA6CDC148A29}"/>
      <ac:txMk cp="0" len="10">
        <ac:context len="22" hash="533613093"/>
      </ac:txMk>
    </ac:txMkLst>
    <p188:pos x="1297781" y="261937"/>
    <p188:txBody>
      <a:bodyPr/>
      <a:lstStyle/>
      <a:p>
        <a:r>
          <a:rPr lang="en-US"/>
          <a:t>I find the quote below very informative addressing buy-in challenges for integrating health issues from internal staff. [@Tsao, Jonathan] [@Riba, Melissa] 
'Another challenge experienced at SHW has been the ongoing internal resistance of some clinicians and their supervisor to engage with the nursing staff regarding integrated health issues and needs of their assigned consumers. It has been a continuous process to provide education on topics such as the health disparities faced by those with mental health diagnoses, but it has become apparent that this mindset is a barrier we need to continue to work toward removing in order to reach successful integration of physical and behavioral healthcare.''-Shiawassee 2021</a:t>
        </a:r>
      </a:p>
    </p188:txBody>
  </p188:cm>
</p188:cmLst>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83E49-A720-48DA-BC81-6EA937A39908}" type="doc">
      <dgm:prSet loTypeId="urn:microsoft.com/office/officeart/2016/7/layout/BasicLinearProcessNumbered" loCatId="process" qsTypeId="urn:microsoft.com/office/officeart/2005/8/quickstyle/simple1" qsCatId="simple" csTypeId="urn:microsoft.com/office/officeart/2005/8/colors/accent2_2" csCatId="accent2" phldr="1"/>
      <dgm:spPr/>
      <dgm:t>
        <a:bodyPr/>
        <a:lstStyle/>
        <a:p>
          <a:endParaRPr lang="en-US"/>
        </a:p>
      </dgm:t>
    </dgm:pt>
    <dgm:pt modelId="{B9C9DD07-44F3-4AD5-A883-4D8053FF1A2D}">
      <dgm:prSet/>
      <dgm:spPr/>
      <dgm:t>
        <a:bodyPr/>
        <a:lstStyle/>
        <a:p>
          <a:r>
            <a:rPr lang="en-US" b="0" i="0" dirty="0">
              <a:latin typeface="Arial" panose="020B0604020202020204"/>
            </a:rPr>
            <a:t>Promote</a:t>
          </a:r>
          <a:r>
            <a:rPr lang="en-US" b="0" i="0" dirty="0"/>
            <a:t> integrated care services related to screening, diagnosis, prevention, and treatment of mental and substance use disorders, and co-occurring physical health conditions and chronic diseases. ​</a:t>
          </a:r>
          <a:endParaRPr lang="en-US" dirty="0"/>
        </a:p>
      </dgm:t>
    </dgm:pt>
    <dgm:pt modelId="{CD969E5C-DF76-4A27-94C7-3072B06BA730}" type="parTrans" cxnId="{775152F8-47FE-4694-86F2-44639B8589DB}">
      <dgm:prSet/>
      <dgm:spPr/>
      <dgm:t>
        <a:bodyPr/>
        <a:lstStyle/>
        <a:p>
          <a:endParaRPr lang="en-US"/>
        </a:p>
      </dgm:t>
    </dgm:pt>
    <dgm:pt modelId="{F68EB1A6-5883-406E-951F-DC6601655005}" type="sibTrans" cxnId="{775152F8-47FE-4694-86F2-44639B8589DB}">
      <dgm:prSet phldrT="1" phldr="0"/>
      <dgm:spPr/>
      <dgm:t>
        <a:bodyPr/>
        <a:lstStyle/>
        <a:p>
          <a:r>
            <a:rPr lang="en-US"/>
            <a:t>1</a:t>
          </a:r>
        </a:p>
      </dgm:t>
    </dgm:pt>
    <dgm:pt modelId="{495BE1D6-3BB7-4320-AAED-DFE645A23C59}">
      <dgm:prSet/>
      <dgm:spPr/>
      <dgm:t>
        <a:bodyPr/>
        <a:lstStyle/>
        <a:p>
          <a:r>
            <a:rPr lang="en-US" b="0" i="0" dirty="0"/>
            <a:t>Enrollment and provide care to priority patient population ​</a:t>
          </a:r>
          <a:endParaRPr lang="en-US" dirty="0"/>
        </a:p>
      </dgm:t>
    </dgm:pt>
    <dgm:pt modelId="{B6E2D643-3192-4CB0-A6A1-EB95BE55AD80}" type="parTrans" cxnId="{3D292F36-7510-48B6-968D-08A9ED189335}">
      <dgm:prSet/>
      <dgm:spPr/>
      <dgm:t>
        <a:bodyPr/>
        <a:lstStyle/>
        <a:p>
          <a:endParaRPr lang="en-US"/>
        </a:p>
      </dgm:t>
    </dgm:pt>
    <dgm:pt modelId="{6C10ABB2-1320-43AF-ADDE-CCE0C13A2EF9}" type="sibTrans" cxnId="{3D292F36-7510-48B6-968D-08A9ED189335}">
      <dgm:prSet/>
      <dgm:spPr/>
      <dgm:t>
        <a:bodyPr/>
        <a:lstStyle/>
        <a:p>
          <a:endParaRPr lang="en-US"/>
        </a:p>
      </dgm:t>
    </dgm:pt>
    <dgm:pt modelId="{131F9FA0-499D-4395-AE5B-3BAAE42917FB}">
      <dgm:prSet/>
      <dgm:spPr/>
      <dgm:t>
        <a:bodyPr/>
        <a:lstStyle/>
        <a:p>
          <a:r>
            <a:rPr lang="en-US" b="0" i="0" dirty="0"/>
            <a:t>Implement policy and system changes to improve integration at the organizational level​</a:t>
          </a:r>
          <a:endParaRPr lang="en-US" dirty="0"/>
        </a:p>
      </dgm:t>
    </dgm:pt>
    <dgm:pt modelId="{48C64C77-D47A-4521-A8C0-F79D415872D9}" type="parTrans" cxnId="{58D1B0D1-E13D-43D1-9B36-53FF07C48724}">
      <dgm:prSet/>
      <dgm:spPr/>
      <dgm:t>
        <a:bodyPr/>
        <a:lstStyle/>
        <a:p>
          <a:endParaRPr lang="en-US"/>
        </a:p>
      </dgm:t>
    </dgm:pt>
    <dgm:pt modelId="{457FC8D2-7BA9-416E-9D06-9F6BDF0EC593}" type="sibTrans" cxnId="{58D1B0D1-E13D-43D1-9B36-53FF07C48724}">
      <dgm:prSet/>
      <dgm:spPr/>
      <dgm:t>
        <a:bodyPr/>
        <a:lstStyle/>
        <a:p>
          <a:endParaRPr lang="en-US"/>
        </a:p>
      </dgm:t>
    </dgm:pt>
    <dgm:pt modelId="{324398CD-10A1-4D96-930B-DDF7FBB133A8}">
      <dgm:prSet/>
      <dgm:spPr/>
      <dgm:t>
        <a:bodyPr/>
        <a:lstStyle/>
        <a:p>
          <a:r>
            <a:rPr lang="en-US" b="0" i="0" dirty="0"/>
            <a:t>Identify common challenges​</a:t>
          </a:r>
          <a:endParaRPr lang="en-US" dirty="0"/>
        </a:p>
      </dgm:t>
    </dgm:pt>
    <dgm:pt modelId="{D1906DA9-E29E-4424-A53F-32A1803066EE}" type="parTrans" cxnId="{51A865AE-78F6-41B9-BBF9-480BEE93E5F6}">
      <dgm:prSet/>
      <dgm:spPr/>
      <dgm:t>
        <a:bodyPr/>
        <a:lstStyle/>
        <a:p>
          <a:endParaRPr lang="en-US"/>
        </a:p>
      </dgm:t>
    </dgm:pt>
    <dgm:pt modelId="{A1D8A50C-6903-4E94-BED2-A786D76A2DF3}" type="sibTrans" cxnId="{51A865AE-78F6-41B9-BBF9-480BEE93E5F6}">
      <dgm:prSet/>
      <dgm:spPr/>
      <dgm:t>
        <a:bodyPr/>
        <a:lstStyle/>
        <a:p>
          <a:endParaRPr lang="en-US"/>
        </a:p>
      </dgm:t>
    </dgm:pt>
    <dgm:pt modelId="{E854F3DF-6601-4BBD-B52A-4A456D6F42E6}">
      <dgm:prSet/>
      <dgm:spPr/>
      <dgm:t>
        <a:bodyPr/>
        <a:lstStyle/>
        <a:p>
          <a:r>
            <a:rPr lang="en-US" b="0" i="0" dirty="0">
              <a:latin typeface="Arial" panose="020B0604020202020204"/>
            </a:rPr>
            <a:t>Promote</a:t>
          </a:r>
          <a:r>
            <a:rPr lang="en-US" b="0" i="0" dirty="0"/>
            <a:t> full integration and collaboration in clinical practices between primary and behavioral health care. ​</a:t>
          </a:r>
          <a:endParaRPr lang="en-US" dirty="0"/>
        </a:p>
      </dgm:t>
    </dgm:pt>
    <dgm:pt modelId="{A17807FF-B785-48CF-A349-CEE0D506DDD2}" type="parTrans" cxnId="{57A7D629-28EB-4B26-932C-296B34CD37BB}">
      <dgm:prSet/>
      <dgm:spPr/>
      <dgm:t>
        <a:bodyPr/>
        <a:lstStyle/>
        <a:p>
          <a:endParaRPr lang="en-US"/>
        </a:p>
      </dgm:t>
    </dgm:pt>
    <dgm:pt modelId="{1E65E1FE-B50E-474C-8477-20C72D9A7FBD}" type="sibTrans" cxnId="{57A7D629-28EB-4B26-932C-296B34CD37BB}">
      <dgm:prSet phldrT="2" phldr="0"/>
      <dgm:spPr/>
      <dgm:t>
        <a:bodyPr/>
        <a:lstStyle/>
        <a:p>
          <a:r>
            <a:rPr lang="en-US"/>
            <a:t>2</a:t>
          </a:r>
        </a:p>
      </dgm:t>
    </dgm:pt>
    <dgm:pt modelId="{50C202E2-DEBF-45E7-9D2C-E7849D0CE392}">
      <dgm:prSet/>
      <dgm:spPr/>
      <dgm:t>
        <a:bodyPr/>
        <a:lstStyle/>
        <a:p>
          <a:r>
            <a:rPr lang="en-US" b="0" i="0" dirty="0"/>
            <a:t>Identify factors that facilitated and challenged success ​</a:t>
          </a:r>
          <a:endParaRPr lang="en-US" dirty="0"/>
        </a:p>
      </dgm:t>
    </dgm:pt>
    <dgm:pt modelId="{F7C8A456-063A-4EA7-AEBA-E811648DEB83}" type="parTrans" cxnId="{F5EFF855-7026-45DD-9288-7762A1A09CC6}">
      <dgm:prSet/>
      <dgm:spPr/>
      <dgm:t>
        <a:bodyPr/>
        <a:lstStyle/>
        <a:p>
          <a:endParaRPr lang="en-US"/>
        </a:p>
      </dgm:t>
    </dgm:pt>
    <dgm:pt modelId="{FC6602BF-0D5A-4F39-831B-1B42C17A78D8}" type="sibTrans" cxnId="{F5EFF855-7026-45DD-9288-7762A1A09CC6}">
      <dgm:prSet/>
      <dgm:spPr/>
      <dgm:t>
        <a:bodyPr/>
        <a:lstStyle/>
        <a:p>
          <a:endParaRPr lang="en-US"/>
        </a:p>
      </dgm:t>
    </dgm:pt>
    <dgm:pt modelId="{0F6AD002-32D4-490D-9F45-846CBF5F0713}">
      <dgm:prSet/>
      <dgm:spPr/>
      <dgm:t>
        <a:bodyPr/>
        <a:lstStyle/>
        <a:p>
          <a:r>
            <a:rPr lang="en-US" b="0" i="0" dirty="0">
              <a:latin typeface="Arial" panose="020B0604020202020204"/>
            </a:rPr>
            <a:t>Support</a:t>
          </a:r>
          <a:r>
            <a:rPr lang="en-US" b="0" i="0" dirty="0"/>
            <a:t> the improvement of integrated care models for primary care and behavioral health care ​</a:t>
          </a:r>
          <a:endParaRPr lang="en-US" dirty="0"/>
        </a:p>
      </dgm:t>
    </dgm:pt>
    <dgm:pt modelId="{804BF834-D5BB-4BC9-BAFA-288333AD2222}" type="parTrans" cxnId="{8FFE758D-249F-4244-B084-15D4E27AE103}">
      <dgm:prSet/>
      <dgm:spPr/>
      <dgm:t>
        <a:bodyPr/>
        <a:lstStyle/>
        <a:p>
          <a:endParaRPr lang="en-US"/>
        </a:p>
      </dgm:t>
    </dgm:pt>
    <dgm:pt modelId="{689D34B6-81B9-4D36-85DE-6CE25357FDEC}" type="sibTrans" cxnId="{8FFE758D-249F-4244-B084-15D4E27AE103}">
      <dgm:prSet phldrT="3" phldr="0"/>
      <dgm:spPr/>
      <dgm:t>
        <a:bodyPr/>
        <a:lstStyle/>
        <a:p>
          <a:r>
            <a:rPr lang="en-US"/>
            <a:t>3</a:t>
          </a:r>
        </a:p>
      </dgm:t>
    </dgm:pt>
    <dgm:pt modelId="{67606254-502B-421E-825C-CE3ADFF243A3}">
      <dgm:prSet/>
      <dgm:spPr/>
      <dgm:t>
        <a:bodyPr/>
        <a:lstStyle/>
        <a:p>
          <a:r>
            <a:rPr lang="en-US" b="0" i="0" dirty="0"/>
            <a:t>Demonstrate improved overall wellness ​</a:t>
          </a:r>
          <a:endParaRPr lang="en-US" dirty="0"/>
        </a:p>
      </dgm:t>
    </dgm:pt>
    <dgm:pt modelId="{5CC16ED5-6850-410F-A52D-B97DFA8A4F55}" type="parTrans" cxnId="{555CFF0B-52B5-4F57-BF92-5926292FBBF6}">
      <dgm:prSet/>
      <dgm:spPr/>
      <dgm:t>
        <a:bodyPr/>
        <a:lstStyle/>
        <a:p>
          <a:endParaRPr lang="en-US"/>
        </a:p>
      </dgm:t>
    </dgm:pt>
    <dgm:pt modelId="{7F3F7964-97E5-44A2-92E4-048EB7F667E9}" type="sibTrans" cxnId="{555CFF0B-52B5-4F57-BF92-5926292FBBF6}">
      <dgm:prSet/>
      <dgm:spPr/>
      <dgm:t>
        <a:bodyPr/>
        <a:lstStyle/>
        <a:p>
          <a:endParaRPr lang="en-US"/>
        </a:p>
      </dgm:t>
    </dgm:pt>
    <dgm:pt modelId="{11770D05-2667-42C5-B63A-C78676292BAD}">
      <dgm:prSet/>
      <dgm:spPr/>
      <dgm:t>
        <a:bodyPr/>
        <a:lstStyle/>
        <a:p>
          <a:r>
            <a:rPr lang="en-US" b="0" i="0" dirty="0"/>
            <a:t>Demonstrate improved physical health​</a:t>
          </a:r>
          <a:endParaRPr lang="en-US" dirty="0"/>
        </a:p>
      </dgm:t>
    </dgm:pt>
    <dgm:pt modelId="{9A6E6C8A-B398-45B5-8565-DF2BB1C7F26A}" type="parTrans" cxnId="{3B08C926-2BCC-4EA0-B813-002CAF20B881}">
      <dgm:prSet/>
      <dgm:spPr/>
      <dgm:t>
        <a:bodyPr/>
        <a:lstStyle/>
        <a:p>
          <a:endParaRPr lang="en-US"/>
        </a:p>
      </dgm:t>
    </dgm:pt>
    <dgm:pt modelId="{714EE651-3975-4123-A36D-11CBD3DAC676}" type="sibTrans" cxnId="{3B08C926-2BCC-4EA0-B813-002CAF20B881}">
      <dgm:prSet/>
      <dgm:spPr/>
      <dgm:t>
        <a:bodyPr/>
        <a:lstStyle/>
        <a:p>
          <a:endParaRPr lang="en-US"/>
        </a:p>
      </dgm:t>
    </dgm:pt>
    <dgm:pt modelId="{4E353E75-D3A1-4659-9BBB-694696BF0FC8}" type="pres">
      <dgm:prSet presAssocID="{30D83E49-A720-48DA-BC81-6EA937A39908}" presName="Name0" presStyleCnt="0">
        <dgm:presLayoutVars>
          <dgm:animLvl val="lvl"/>
          <dgm:resizeHandles val="exact"/>
        </dgm:presLayoutVars>
      </dgm:prSet>
      <dgm:spPr/>
    </dgm:pt>
    <dgm:pt modelId="{5A306022-534B-4B18-ADB3-EAF1AB024345}" type="pres">
      <dgm:prSet presAssocID="{B9C9DD07-44F3-4AD5-A883-4D8053FF1A2D}" presName="compositeNode" presStyleCnt="0">
        <dgm:presLayoutVars>
          <dgm:bulletEnabled val="1"/>
        </dgm:presLayoutVars>
      </dgm:prSet>
      <dgm:spPr/>
    </dgm:pt>
    <dgm:pt modelId="{6B8B8858-149E-43AA-AB7C-F56A0BF25BEB}" type="pres">
      <dgm:prSet presAssocID="{B9C9DD07-44F3-4AD5-A883-4D8053FF1A2D}" presName="bgRect" presStyleLbl="bgAccFollowNode1" presStyleIdx="0" presStyleCnt="3"/>
      <dgm:spPr/>
    </dgm:pt>
    <dgm:pt modelId="{C40DAAAB-D2D5-4390-A90A-A0CB3FC633DA}" type="pres">
      <dgm:prSet presAssocID="{F68EB1A6-5883-406E-951F-DC6601655005}" presName="sibTransNodeCircle" presStyleLbl="alignNode1" presStyleIdx="0" presStyleCnt="6">
        <dgm:presLayoutVars>
          <dgm:chMax val="0"/>
          <dgm:bulletEnabled/>
        </dgm:presLayoutVars>
      </dgm:prSet>
      <dgm:spPr/>
    </dgm:pt>
    <dgm:pt modelId="{02FEF223-2953-42AB-B5AE-CFFE6D75D14C}" type="pres">
      <dgm:prSet presAssocID="{B9C9DD07-44F3-4AD5-A883-4D8053FF1A2D}" presName="bottomLine" presStyleLbl="alignNode1" presStyleIdx="1" presStyleCnt="6">
        <dgm:presLayoutVars/>
      </dgm:prSet>
      <dgm:spPr/>
    </dgm:pt>
    <dgm:pt modelId="{864425C2-F355-4AE6-B01D-90283F8E62B4}" type="pres">
      <dgm:prSet presAssocID="{B9C9DD07-44F3-4AD5-A883-4D8053FF1A2D}" presName="nodeText" presStyleLbl="bgAccFollowNode1" presStyleIdx="0" presStyleCnt="3">
        <dgm:presLayoutVars>
          <dgm:bulletEnabled val="1"/>
        </dgm:presLayoutVars>
      </dgm:prSet>
      <dgm:spPr/>
    </dgm:pt>
    <dgm:pt modelId="{1AF4B158-48E9-4110-850D-2C4B1AD284FC}" type="pres">
      <dgm:prSet presAssocID="{F68EB1A6-5883-406E-951F-DC6601655005}" presName="sibTrans" presStyleCnt="0"/>
      <dgm:spPr/>
    </dgm:pt>
    <dgm:pt modelId="{1569A544-10D0-4FF1-AF27-C13B97DCA919}" type="pres">
      <dgm:prSet presAssocID="{E854F3DF-6601-4BBD-B52A-4A456D6F42E6}" presName="compositeNode" presStyleCnt="0">
        <dgm:presLayoutVars>
          <dgm:bulletEnabled val="1"/>
        </dgm:presLayoutVars>
      </dgm:prSet>
      <dgm:spPr/>
    </dgm:pt>
    <dgm:pt modelId="{152389AE-87D5-47B9-9B03-A8AD7B28236E}" type="pres">
      <dgm:prSet presAssocID="{E854F3DF-6601-4BBD-B52A-4A456D6F42E6}" presName="bgRect" presStyleLbl="bgAccFollowNode1" presStyleIdx="1" presStyleCnt="3"/>
      <dgm:spPr/>
    </dgm:pt>
    <dgm:pt modelId="{2109B174-7DFA-43DC-B660-58FFF9253034}" type="pres">
      <dgm:prSet presAssocID="{1E65E1FE-B50E-474C-8477-20C72D9A7FBD}" presName="sibTransNodeCircle" presStyleLbl="alignNode1" presStyleIdx="2" presStyleCnt="6">
        <dgm:presLayoutVars>
          <dgm:chMax val="0"/>
          <dgm:bulletEnabled/>
        </dgm:presLayoutVars>
      </dgm:prSet>
      <dgm:spPr/>
    </dgm:pt>
    <dgm:pt modelId="{40932712-AE80-41DC-AD45-B3C591BA71DB}" type="pres">
      <dgm:prSet presAssocID="{E854F3DF-6601-4BBD-B52A-4A456D6F42E6}" presName="bottomLine" presStyleLbl="alignNode1" presStyleIdx="3" presStyleCnt="6">
        <dgm:presLayoutVars/>
      </dgm:prSet>
      <dgm:spPr/>
    </dgm:pt>
    <dgm:pt modelId="{740819EC-826F-4549-952B-C3A14C72A9B2}" type="pres">
      <dgm:prSet presAssocID="{E854F3DF-6601-4BBD-B52A-4A456D6F42E6}" presName="nodeText" presStyleLbl="bgAccFollowNode1" presStyleIdx="1" presStyleCnt="3">
        <dgm:presLayoutVars>
          <dgm:bulletEnabled val="1"/>
        </dgm:presLayoutVars>
      </dgm:prSet>
      <dgm:spPr/>
    </dgm:pt>
    <dgm:pt modelId="{675D7176-679F-4D0A-A324-1D5C301A9EE5}" type="pres">
      <dgm:prSet presAssocID="{1E65E1FE-B50E-474C-8477-20C72D9A7FBD}" presName="sibTrans" presStyleCnt="0"/>
      <dgm:spPr/>
    </dgm:pt>
    <dgm:pt modelId="{BFB07DA0-30E6-4680-A5B7-F22CB8AA2D87}" type="pres">
      <dgm:prSet presAssocID="{0F6AD002-32D4-490D-9F45-846CBF5F0713}" presName="compositeNode" presStyleCnt="0">
        <dgm:presLayoutVars>
          <dgm:bulletEnabled val="1"/>
        </dgm:presLayoutVars>
      </dgm:prSet>
      <dgm:spPr/>
    </dgm:pt>
    <dgm:pt modelId="{F25DA2D8-A652-4E74-954C-55B0A8A0A54B}" type="pres">
      <dgm:prSet presAssocID="{0F6AD002-32D4-490D-9F45-846CBF5F0713}" presName="bgRect" presStyleLbl="bgAccFollowNode1" presStyleIdx="2" presStyleCnt="3"/>
      <dgm:spPr/>
    </dgm:pt>
    <dgm:pt modelId="{72EA08C5-B3F5-4D98-BF26-C01CA5360528}" type="pres">
      <dgm:prSet presAssocID="{689D34B6-81B9-4D36-85DE-6CE25357FDEC}" presName="sibTransNodeCircle" presStyleLbl="alignNode1" presStyleIdx="4" presStyleCnt="6">
        <dgm:presLayoutVars>
          <dgm:chMax val="0"/>
          <dgm:bulletEnabled/>
        </dgm:presLayoutVars>
      </dgm:prSet>
      <dgm:spPr/>
    </dgm:pt>
    <dgm:pt modelId="{26C8F65A-30CE-4264-9436-31162FDD4FB2}" type="pres">
      <dgm:prSet presAssocID="{0F6AD002-32D4-490D-9F45-846CBF5F0713}" presName="bottomLine" presStyleLbl="alignNode1" presStyleIdx="5" presStyleCnt="6">
        <dgm:presLayoutVars/>
      </dgm:prSet>
      <dgm:spPr/>
    </dgm:pt>
    <dgm:pt modelId="{8D53486E-F476-4FB6-B916-DFD8EDFDF4DF}" type="pres">
      <dgm:prSet presAssocID="{0F6AD002-32D4-490D-9F45-846CBF5F0713}" presName="nodeText" presStyleLbl="bgAccFollowNode1" presStyleIdx="2" presStyleCnt="3">
        <dgm:presLayoutVars>
          <dgm:bulletEnabled val="1"/>
        </dgm:presLayoutVars>
      </dgm:prSet>
      <dgm:spPr/>
    </dgm:pt>
  </dgm:ptLst>
  <dgm:cxnLst>
    <dgm:cxn modelId="{555CFF0B-52B5-4F57-BF92-5926292FBBF6}" srcId="{0F6AD002-32D4-490D-9F45-846CBF5F0713}" destId="{67606254-502B-421E-825C-CE3ADFF243A3}" srcOrd="0" destOrd="0" parTransId="{5CC16ED5-6850-410F-A52D-B97DFA8A4F55}" sibTransId="{7F3F7964-97E5-44A2-92E4-048EB7F667E9}"/>
    <dgm:cxn modelId="{2536070F-51B2-4436-B287-E16A114D6D60}" type="presOf" srcId="{324398CD-10A1-4D96-930B-DDF7FBB133A8}" destId="{864425C2-F355-4AE6-B01D-90283F8E62B4}" srcOrd="0" destOrd="3" presId="urn:microsoft.com/office/officeart/2016/7/layout/BasicLinearProcessNumbered"/>
    <dgm:cxn modelId="{CC5A9417-BE0B-4ACF-AE5B-8867F250526F}" type="presOf" srcId="{B9C9DD07-44F3-4AD5-A883-4D8053FF1A2D}" destId="{864425C2-F355-4AE6-B01D-90283F8E62B4}" srcOrd="1" destOrd="0" presId="urn:microsoft.com/office/officeart/2016/7/layout/BasicLinearProcessNumbered"/>
    <dgm:cxn modelId="{E5AA4D19-AAD8-4F69-9380-AD7EDBAD7D2C}" type="presOf" srcId="{495BE1D6-3BB7-4320-AAED-DFE645A23C59}" destId="{864425C2-F355-4AE6-B01D-90283F8E62B4}" srcOrd="0" destOrd="1" presId="urn:microsoft.com/office/officeart/2016/7/layout/BasicLinearProcessNumbered"/>
    <dgm:cxn modelId="{106FF41F-34FC-4D18-B169-7246D24A42D5}" type="presOf" srcId="{11770D05-2667-42C5-B63A-C78676292BAD}" destId="{8D53486E-F476-4FB6-B916-DFD8EDFDF4DF}" srcOrd="0" destOrd="2" presId="urn:microsoft.com/office/officeart/2016/7/layout/BasicLinearProcessNumbered"/>
    <dgm:cxn modelId="{9FEA2D26-0D29-4109-96D4-7D470E2AEF24}" type="presOf" srcId="{689D34B6-81B9-4D36-85DE-6CE25357FDEC}" destId="{72EA08C5-B3F5-4D98-BF26-C01CA5360528}" srcOrd="0" destOrd="0" presId="urn:microsoft.com/office/officeart/2016/7/layout/BasicLinearProcessNumbered"/>
    <dgm:cxn modelId="{3B08C926-2BCC-4EA0-B813-002CAF20B881}" srcId="{0F6AD002-32D4-490D-9F45-846CBF5F0713}" destId="{11770D05-2667-42C5-B63A-C78676292BAD}" srcOrd="1" destOrd="0" parTransId="{9A6E6C8A-B398-45B5-8565-DF2BB1C7F26A}" sibTransId="{714EE651-3975-4123-A36D-11CBD3DAC676}"/>
    <dgm:cxn modelId="{B48ABB28-BC52-410E-8447-A2F08DAA3F78}" type="presOf" srcId="{0F6AD002-32D4-490D-9F45-846CBF5F0713}" destId="{F25DA2D8-A652-4E74-954C-55B0A8A0A54B}" srcOrd="0" destOrd="0" presId="urn:microsoft.com/office/officeart/2016/7/layout/BasicLinearProcessNumbered"/>
    <dgm:cxn modelId="{57A7D629-28EB-4B26-932C-296B34CD37BB}" srcId="{30D83E49-A720-48DA-BC81-6EA937A39908}" destId="{E854F3DF-6601-4BBD-B52A-4A456D6F42E6}" srcOrd="1" destOrd="0" parTransId="{A17807FF-B785-48CF-A349-CEE0D506DDD2}" sibTransId="{1E65E1FE-B50E-474C-8477-20C72D9A7FBD}"/>
    <dgm:cxn modelId="{3D292F36-7510-48B6-968D-08A9ED189335}" srcId="{B9C9DD07-44F3-4AD5-A883-4D8053FF1A2D}" destId="{495BE1D6-3BB7-4320-AAED-DFE645A23C59}" srcOrd="0" destOrd="0" parTransId="{B6E2D643-3192-4CB0-A6A1-EB95BE55AD80}" sibTransId="{6C10ABB2-1320-43AF-ADDE-CCE0C13A2EF9}"/>
    <dgm:cxn modelId="{329B3844-4D6B-4256-BC15-BA9DA981AD3E}" type="presOf" srcId="{30D83E49-A720-48DA-BC81-6EA937A39908}" destId="{4E353E75-D3A1-4659-9BBB-694696BF0FC8}" srcOrd="0" destOrd="0" presId="urn:microsoft.com/office/officeart/2016/7/layout/BasicLinearProcessNumbered"/>
    <dgm:cxn modelId="{3DE84A4B-B162-4688-838D-642B374E09F3}" type="presOf" srcId="{131F9FA0-499D-4395-AE5B-3BAAE42917FB}" destId="{864425C2-F355-4AE6-B01D-90283F8E62B4}" srcOrd="0" destOrd="2" presId="urn:microsoft.com/office/officeart/2016/7/layout/BasicLinearProcessNumbered"/>
    <dgm:cxn modelId="{F5EFF855-7026-45DD-9288-7762A1A09CC6}" srcId="{E854F3DF-6601-4BBD-B52A-4A456D6F42E6}" destId="{50C202E2-DEBF-45E7-9D2C-E7849D0CE392}" srcOrd="0" destOrd="0" parTransId="{F7C8A456-063A-4EA7-AEBA-E811648DEB83}" sibTransId="{FC6602BF-0D5A-4F39-831B-1B42C17A78D8}"/>
    <dgm:cxn modelId="{1F7AAE88-1524-47FC-BB1B-94C96F87BBCF}" type="presOf" srcId="{F68EB1A6-5883-406E-951F-DC6601655005}" destId="{C40DAAAB-D2D5-4390-A90A-A0CB3FC633DA}" srcOrd="0" destOrd="0" presId="urn:microsoft.com/office/officeart/2016/7/layout/BasicLinearProcessNumbered"/>
    <dgm:cxn modelId="{8FFE758D-249F-4244-B084-15D4E27AE103}" srcId="{30D83E49-A720-48DA-BC81-6EA937A39908}" destId="{0F6AD002-32D4-490D-9F45-846CBF5F0713}" srcOrd="2" destOrd="0" parTransId="{804BF834-D5BB-4BC9-BAFA-288333AD2222}" sibTransId="{689D34B6-81B9-4D36-85DE-6CE25357FDEC}"/>
    <dgm:cxn modelId="{5F9D3FA0-8421-4B0D-98DB-DC24BA0D056C}" type="presOf" srcId="{50C202E2-DEBF-45E7-9D2C-E7849D0CE392}" destId="{740819EC-826F-4549-952B-C3A14C72A9B2}" srcOrd="0" destOrd="1" presId="urn:microsoft.com/office/officeart/2016/7/layout/BasicLinearProcessNumbered"/>
    <dgm:cxn modelId="{87ECE8A6-D58F-4CCB-AE10-55406E8820EE}" type="presOf" srcId="{1E65E1FE-B50E-474C-8477-20C72D9A7FBD}" destId="{2109B174-7DFA-43DC-B660-58FFF9253034}" srcOrd="0" destOrd="0" presId="urn:microsoft.com/office/officeart/2016/7/layout/BasicLinearProcessNumbered"/>
    <dgm:cxn modelId="{51A865AE-78F6-41B9-BBF9-480BEE93E5F6}" srcId="{B9C9DD07-44F3-4AD5-A883-4D8053FF1A2D}" destId="{324398CD-10A1-4D96-930B-DDF7FBB133A8}" srcOrd="2" destOrd="0" parTransId="{D1906DA9-E29E-4424-A53F-32A1803066EE}" sibTransId="{A1D8A50C-6903-4E94-BED2-A786D76A2DF3}"/>
    <dgm:cxn modelId="{F26E88B7-32CB-41D6-998E-B100B6DE1D3E}" type="presOf" srcId="{B9C9DD07-44F3-4AD5-A883-4D8053FF1A2D}" destId="{6B8B8858-149E-43AA-AB7C-F56A0BF25BEB}" srcOrd="0" destOrd="0" presId="urn:microsoft.com/office/officeart/2016/7/layout/BasicLinearProcessNumbered"/>
    <dgm:cxn modelId="{DD4EC1CD-0326-4C1A-AFFA-071055E109D7}" type="presOf" srcId="{67606254-502B-421E-825C-CE3ADFF243A3}" destId="{8D53486E-F476-4FB6-B916-DFD8EDFDF4DF}" srcOrd="0" destOrd="1" presId="urn:microsoft.com/office/officeart/2016/7/layout/BasicLinearProcessNumbered"/>
    <dgm:cxn modelId="{58D1B0D1-E13D-43D1-9B36-53FF07C48724}" srcId="{B9C9DD07-44F3-4AD5-A883-4D8053FF1A2D}" destId="{131F9FA0-499D-4395-AE5B-3BAAE42917FB}" srcOrd="1" destOrd="0" parTransId="{48C64C77-D47A-4521-A8C0-F79D415872D9}" sibTransId="{457FC8D2-7BA9-416E-9D06-9F6BDF0EC593}"/>
    <dgm:cxn modelId="{F46790D6-058F-4D98-B062-829DC75021D0}" type="presOf" srcId="{E854F3DF-6601-4BBD-B52A-4A456D6F42E6}" destId="{152389AE-87D5-47B9-9B03-A8AD7B28236E}" srcOrd="0" destOrd="0" presId="urn:microsoft.com/office/officeart/2016/7/layout/BasicLinearProcessNumbered"/>
    <dgm:cxn modelId="{716F4ADB-52E7-4BD1-BF9D-C1DFDDA8B221}" type="presOf" srcId="{0F6AD002-32D4-490D-9F45-846CBF5F0713}" destId="{8D53486E-F476-4FB6-B916-DFD8EDFDF4DF}" srcOrd="1" destOrd="0" presId="urn:microsoft.com/office/officeart/2016/7/layout/BasicLinearProcessNumbered"/>
    <dgm:cxn modelId="{867615F3-E88D-496C-8845-66809173AA6D}" type="presOf" srcId="{E854F3DF-6601-4BBD-B52A-4A456D6F42E6}" destId="{740819EC-826F-4549-952B-C3A14C72A9B2}" srcOrd="1" destOrd="0" presId="urn:microsoft.com/office/officeart/2016/7/layout/BasicLinearProcessNumbered"/>
    <dgm:cxn modelId="{775152F8-47FE-4694-86F2-44639B8589DB}" srcId="{30D83E49-A720-48DA-BC81-6EA937A39908}" destId="{B9C9DD07-44F3-4AD5-A883-4D8053FF1A2D}" srcOrd="0" destOrd="0" parTransId="{CD969E5C-DF76-4A27-94C7-3072B06BA730}" sibTransId="{F68EB1A6-5883-406E-951F-DC6601655005}"/>
    <dgm:cxn modelId="{36830141-BB96-40BF-A194-7F2E2F18F79B}" type="presParOf" srcId="{4E353E75-D3A1-4659-9BBB-694696BF0FC8}" destId="{5A306022-534B-4B18-ADB3-EAF1AB024345}" srcOrd="0" destOrd="0" presId="urn:microsoft.com/office/officeart/2016/7/layout/BasicLinearProcessNumbered"/>
    <dgm:cxn modelId="{37A2852B-BF85-4C16-A1D2-652BF9EAC5C5}" type="presParOf" srcId="{5A306022-534B-4B18-ADB3-EAF1AB024345}" destId="{6B8B8858-149E-43AA-AB7C-F56A0BF25BEB}" srcOrd="0" destOrd="0" presId="urn:microsoft.com/office/officeart/2016/7/layout/BasicLinearProcessNumbered"/>
    <dgm:cxn modelId="{21B5307C-84B8-4AFB-9447-251B26B984A0}" type="presParOf" srcId="{5A306022-534B-4B18-ADB3-EAF1AB024345}" destId="{C40DAAAB-D2D5-4390-A90A-A0CB3FC633DA}" srcOrd="1" destOrd="0" presId="urn:microsoft.com/office/officeart/2016/7/layout/BasicLinearProcessNumbered"/>
    <dgm:cxn modelId="{3B7FCE66-DADA-4A41-A712-BC83DD36D49E}" type="presParOf" srcId="{5A306022-534B-4B18-ADB3-EAF1AB024345}" destId="{02FEF223-2953-42AB-B5AE-CFFE6D75D14C}" srcOrd="2" destOrd="0" presId="urn:microsoft.com/office/officeart/2016/7/layout/BasicLinearProcessNumbered"/>
    <dgm:cxn modelId="{F22BAF72-F45A-4060-B136-38946EA316DC}" type="presParOf" srcId="{5A306022-534B-4B18-ADB3-EAF1AB024345}" destId="{864425C2-F355-4AE6-B01D-90283F8E62B4}" srcOrd="3" destOrd="0" presId="urn:microsoft.com/office/officeart/2016/7/layout/BasicLinearProcessNumbered"/>
    <dgm:cxn modelId="{84D12E46-6BD8-47E4-BA2B-DC6CFD467749}" type="presParOf" srcId="{4E353E75-D3A1-4659-9BBB-694696BF0FC8}" destId="{1AF4B158-48E9-4110-850D-2C4B1AD284FC}" srcOrd="1" destOrd="0" presId="urn:microsoft.com/office/officeart/2016/7/layout/BasicLinearProcessNumbered"/>
    <dgm:cxn modelId="{0A0BF18E-B511-46CB-ABAC-92FB021704D0}" type="presParOf" srcId="{4E353E75-D3A1-4659-9BBB-694696BF0FC8}" destId="{1569A544-10D0-4FF1-AF27-C13B97DCA919}" srcOrd="2" destOrd="0" presId="urn:microsoft.com/office/officeart/2016/7/layout/BasicLinearProcessNumbered"/>
    <dgm:cxn modelId="{5AB2487F-910A-49C5-A446-FD467EBC29BE}" type="presParOf" srcId="{1569A544-10D0-4FF1-AF27-C13B97DCA919}" destId="{152389AE-87D5-47B9-9B03-A8AD7B28236E}" srcOrd="0" destOrd="0" presId="urn:microsoft.com/office/officeart/2016/7/layout/BasicLinearProcessNumbered"/>
    <dgm:cxn modelId="{DD08C5BB-F44F-4493-B748-99935695128B}" type="presParOf" srcId="{1569A544-10D0-4FF1-AF27-C13B97DCA919}" destId="{2109B174-7DFA-43DC-B660-58FFF9253034}" srcOrd="1" destOrd="0" presId="urn:microsoft.com/office/officeart/2016/7/layout/BasicLinearProcessNumbered"/>
    <dgm:cxn modelId="{E687E15B-C93D-4ED0-96A5-6927C7C419D0}" type="presParOf" srcId="{1569A544-10D0-4FF1-AF27-C13B97DCA919}" destId="{40932712-AE80-41DC-AD45-B3C591BA71DB}" srcOrd="2" destOrd="0" presId="urn:microsoft.com/office/officeart/2016/7/layout/BasicLinearProcessNumbered"/>
    <dgm:cxn modelId="{4DEC4612-C075-4A10-B6AB-379BFAD08887}" type="presParOf" srcId="{1569A544-10D0-4FF1-AF27-C13B97DCA919}" destId="{740819EC-826F-4549-952B-C3A14C72A9B2}" srcOrd="3" destOrd="0" presId="urn:microsoft.com/office/officeart/2016/7/layout/BasicLinearProcessNumbered"/>
    <dgm:cxn modelId="{011867D2-2537-42F0-AF13-448B32966AD3}" type="presParOf" srcId="{4E353E75-D3A1-4659-9BBB-694696BF0FC8}" destId="{675D7176-679F-4D0A-A324-1D5C301A9EE5}" srcOrd="3" destOrd="0" presId="urn:microsoft.com/office/officeart/2016/7/layout/BasicLinearProcessNumbered"/>
    <dgm:cxn modelId="{2967AFD5-8E89-4F54-AA43-227A0FFBBC6A}" type="presParOf" srcId="{4E353E75-D3A1-4659-9BBB-694696BF0FC8}" destId="{BFB07DA0-30E6-4680-A5B7-F22CB8AA2D87}" srcOrd="4" destOrd="0" presId="urn:microsoft.com/office/officeart/2016/7/layout/BasicLinearProcessNumbered"/>
    <dgm:cxn modelId="{D6D83AFA-1164-4E58-AB2A-84F4CF2CEBEE}" type="presParOf" srcId="{BFB07DA0-30E6-4680-A5B7-F22CB8AA2D87}" destId="{F25DA2D8-A652-4E74-954C-55B0A8A0A54B}" srcOrd="0" destOrd="0" presId="urn:microsoft.com/office/officeart/2016/7/layout/BasicLinearProcessNumbered"/>
    <dgm:cxn modelId="{8E648F9C-3E7D-48D7-8DFE-491B48987955}" type="presParOf" srcId="{BFB07DA0-30E6-4680-A5B7-F22CB8AA2D87}" destId="{72EA08C5-B3F5-4D98-BF26-C01CA5360528}" srcOrd="1" destOrd="0" presId="urn:microsoft.com/office/officeart/2016/7/layout/BasicLinearProcessNumbered"/>
    <dgm:cxn modelId="{EDD6A2E5-E065-401F-8028-EF12854007AE}" type="presParOf" srcId="{BFB07DA0-30E6-4680-A5B7-F22CB8AA2D87}" destId="{26C8F65A-30CE-4264-9436-31162FDD4FB2}" srcOrd="2" destOrd="0" presId="urn:microsoft.com/office/officeart/2016/7/layout/BasicLinearProcessNumbered"/>
    <dgm:cxn modelId="{F4DC76E1-10E3-4FB4-90A0-354CBD5294C3}" type="presParOf" srcId="{BFB07DA0-30E6-4680-A5B7-F22CB8AA2D87}" destId="{8D53486E-F476-4FB6-B916-DFD8EDFDF4D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8D7E71-EDE8-41CC-A81E-FD4E85FF0689}"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04636DFC-F92D-433C-8DC9-F2969AAE6BA7}">
      <dgm:prSet/>
      <dgm:spPr/>
      <dgm:t>
        <a:bodyPr/>
        <a:lstStyle/>
        <a:p>
          <a:r>
            <a:rPr lang="en-US"/>
            <a:t>Provide outreach, engagement and retention strategies to increase participation in, and access to primary care and behavioral health treatment and prevention services for diverse populations</a:t>
          </a:r>
        </a:p>
      </dgm:t>
    </dgm:pt>
    <dgm:pt modelId="{51C193AE-2BE8-47A2-95B5-DAB6427D1A4F}" type="parTrans" cxnId="{ADA556FB-B360-4BF1-BA6E-C21D120E4358}">
      <dgm:prSet/>
      <dgm:spPr/>
      <dgm:t>
        <a:bodyPr/>
        <a:lstStyle/>
        <a:p>
          <a:endParaRPr lang="en-US"/>
        </a:p>
      </dgm:t>
    </dgm:pt>
    <dgm:pt modelId="{3ED25B6F-CC76-4CF4-B86F-7CD29E512460}" type="sibTrans" cxnId="{ADA556FB-B360-4BF1-BA6E-C21D120E4358}">
      <dgm:prSet/>
      <dgm:spPr/>
      <dgm:t>
        <a:bodyPr/>
        <a:lstStyle/>
        <a:p>
          <a:endParaRPr lang="en-US"/>
        </a:p>
      </dgm:t>
    </dgm:pt>
    <dgm:pt modelId="{F74E89F2-2388-4E78-B18E-D1EDDFFFD3C4}">
      <dgm:prSet/>
      <dgm:spPr/>
      <dgm:t>
        <a:bodyPr/>
        <a:lstStyle/>
        <a:p>
          <a:r>
            <a:rPr lang="en-US"/>
            <a:t>Provide direct primary care and behavioral health treatment (including screening, assessment, and care management) and prevention services for diverse special populations at risk. </a:t>
          </a:r>
        </a:p>
      </dgm:t>
    </dgm:pt>
    <dgm:pt modelId="{EC7C04A3-BF92-4050-84D3-AD35E372E5FB}" type="parTrans" cxnId="{3F06B05C-50CB-4B29-9390-C0BCEA318C1A}">
      <dgm:prSet/>
      <dgm:spPr/>
      <dgm:t>
        <a:bodyPr/>
        <a:lstStyle/>
        <a:p>
          <a:endParaRPr lang="en-US"/>
        </a:p>
      </dgm:t>
    </dgm:pt>
    <dgm:pt modelId="{4DB06A70-9468-4B74-82AF-59CD14FB1A40}" type="sibTrans" cxnId="{3F06B05C-50CB-4B29-9390-C0BCEA318C1A}">
      <dgm:prSet/>
      <dgm:spPr/>
      <dgm:t>
        <a:bodyPr/>
        <a:lstStyle/>
        <a:p>
          <a:endParaRPr lang="en-US"/>
        </a:p>
      </dgm:t>
    </dgm:pt>
    <dgm:pt modelId="{479020AE-FE82-4304-9919-75E3F9C63031}">
      <dgm:prSet/>
      <dgm:spPr/>
      <dgm:t>
        <a:bodyPr/>
        <a:lstStyle/>
        <a:p>
          <a:pPr rtl="0"/>
          <a:r>
            <a:rPr lang="en-US"/>
            <a:t>Screen and assess clients for the presence of co-occurring chronic physical conditions; mental and substance use disorders for adults with serious mental illness; mental illness; children and adolescents with serious emotional disturbance; and individuals with a substance use disorder.</a:t>
          </a:r>
          <a:r>
            <a:rPr lang="en-US">
              <a:latin typeface="Arial" panose="020B0604020202020204"/>
            </a:rPr>
            <a:t> </a:t>
          </a:r>
          <a:endParaRPr lang="en-US"/>
        </a:p>
      </dgm:t>
    </dgm:pt>
    <dgm:pt modelId="{E1D500BD-8621-45AD-B998-E9CC11298096}" type="parTrans" cxnId="{29073DA9-FDF3-4C4F-BDA3-26692562F9EE}">
      <dgm:prSet/>
      <dgm:spPr/>
      <dgm:t>
        <a:bodyPr/>
        <a:lstStyle/>
        <a:p>
          <a:endParaRPr lang="en-US"/>
        </a:p>
      </dgm:t>
    </dgm:pt>
    <dgm:pt modelId="{3088DFD5-4CB5-4D1E-9EB3-52DBA0B22A84}" type="sibTrans" cxnId="{29073DA9-FDF3-4C4F-BDA3-26692562F9EE}">
      <dgm:prSet/>
      <dgm:spPr/>
      <dgm:t>
        <a:bodyPr/>
        <a:lstStyle/>
        <a:p>
          <a:endParaRPr lang="en-US"/>
        </a:p>
      </dgm:t>
    </dgm:pt>
    <dgm:pt modelId="{1808D0AC-D3BA-49A0-BA81-AE410A165772}">
      <dgm:prSet/>
      <dgm:spPr/>
      <dgm:t>
        <a:bodyPr/>
        <a:lstStyle/>
        <a:p>
          <a:pPr rtl="0"/>
          <a:r>
            <a:rPr lang="en-US"/>
            <a:t>Identify the evidence-based or promising practices </a:t>
          </a:r>
          <a:r>
            <a:rPr lang="en-US">
              <a:latin typeface="Arial" panose="020B0604020202020204"/>
            </a:rPr>
            <a:t>for integrated</a:t>
          </a:r>
          <a:r>
            <a:rPr lang="en-US"/>
            <a:t> care model(s</a:t>
          </a:r>
          <a:r>
            <a:rPr lang="en-US">
              <a:latin typeface="Arial" panose="020B0604020202020204"/>
            </a:rPr>
            <a:t>).</a:t>
          </a:r>
          <a:r>
            <a:rPr lang="en-US"/>
            <a:t> This </a:t>
          </a:r>
          <a:r>
            <a:rPr lang="en-US">
              <a:latin typeface="Arial" panose="020B0604020202020204"/>
            </a:rPr>
            <a:t>could include</a:t>
          </a:r>
          <a:r>
            <a:rPr lang="en-US"/>
            <a:t> tele-health/behavioral health services and culturally appropriate or adapted models for disparate populations. </a:t>
          </a:r>
          <a:br>
            <a:rPr lang="en-US" u="sng"/>
          </a:br>
          <a:endParaRPr lang="en-US"/>
        </a:p>
      </dgm:t>
    </dgm:pt>
    <dgm:pt modelId="{C74B2E55-B835-4995-B04C-313A0D6979C4}" type="parTrans" cxnId="{6BD2D62C-5EA4-4607-A8B1-6978DCAA3524}">
      <dgm:prSet/>
      <dgm:spPr/>
      <dgm:t>
        <a:bodyPr/>
        <a:lstStyle/>
        <a:p>
          <a:endParaRPr lang="en-US"/>
        </a:p>
      </dgm:t>
    </dgm:pt>
    <dgm:pt modelId="{6FC0A943-7DBC-4DE5-B7B4-866B05AE781E}" type="sibTrans" cxnId="{6BD2D62C-5EA4-4607-A8B1-6978DCAA3524}">
      <dgm:prSet/>
      <dgm:spPr/>
      <dgm:t>
        <a:bodyPr/>
        <a:lstStyle/>
        <a:p>
          <a:endParaRPr lang="en-US"/>
        </a:p>
      </dgm:t>
    </dgm:pt>
    <dgm:pt modelId="{BEABD16B-2E2B-4D66-952B-7A2F8094620A}" type="pres">
      <dgm:prSet presAssocID="{E18D7E71-EDE8-41CC-A81E-FD4E85FF0689}" presName="vert0" presStyleCnt="0">
        <dgm:presLayoutVars>
          <dgm:dir/>
          <dgm:animOne val="branch"/>
          <dgm:animLvl val="lvl"/>
        </dgm:presLayoutVars>
      </dgm:prSet>
      <dgm:spPr/>
    </dgm:pt>
    <dgm:pt modelId="{55BA4CC9-013B-4E75-ACA3-63AF2E1C9E97}" type="pres">
      <dgm:prSet presAssocID="{04636DFC-F92D-433C-8DC9-F2969AAE6BA7}" presName="thickLine" presStyleLbl="alignNode1" presStyleIdx="0" presStyleCnt="4"/>
      <dgm:spPr/>
    </dgm:pt>
    <dgm:pt modelId="{DD3A9664-85F0-4411-8F46-DC668CD84BB1}" type="pres">
      <dgm:prSet presAssocID="{04636DFC-F92D-433C-8DC9-F2969AAE6BA7}" presName="horz1" presStyleCnt="0"/>
      <dgm:spPr/>
    </dgm:pt>
    <dgm:pt modelId="{052EBBCD-F2E0-4F44-B08C-329ED9CA4B71}" type="pres">
      <dgm:prSet presAssocID="{04636DFC-F92D-433C-8DC9-F2969AAE6BA7}" presName="tx1" presStyleLbl="revTx" presStyleIdx="0" presStyleCnt="4"/>
      <dgm:spPr/>
    </dgm:pt>
    <dgm:pt modelId="{432828D9-4A2F-461F-A55A-A6280B79C5C1}" type="pres">
      <dgm:prSet presAssocID="{04636DFC-F92D-433C-8DC9-F2969AAE6BA7}" presName="vert1" presStyleCnt="0"/>
      <dgm:spPr/>
    </dgm:pt>
    <dgm:pt modelId="{017BFD33-33BA-4693-84B1-1D3C45BC1FA9}" type="pres">
      <dgm:prSet presAssocID="{F74E89F2-2388-4E78-B18E-D1EDDFFFD3C4}" presName="thickLine" presStyleLbl="alignNode1" presStyleIdx="1" presStyleCnt="4"/>
      <dgm:spPr/>
    </dgm:pt>
    <dgm:pt modelId="{9F681C3C-AC9C-43A7-803A-FC21052F7A6B}" type="pres">
      <dgm:prSet presAssocID="{F74E89F2-2388-4E78-B18E-D1EDDFFFD3C4}" presName="horz1" presStyleCnt="0"/>
      <dgm:spPr/>
    </dgm:pt>
    <dgm:pt modelId="{280AAD21-1079-4964-9E9A-335535713645}" type="pres">
      <dgm:prSet presAssocID="{F74E89F2-2388-4E78-B18E-D1EDDFFFD3C4}" presName="tx1" presStyleLbl="revTx" presStyleIdx="1" presStyleCnt="4"/>
      <dgm:spPr/>
    </dgm:pt>
    <dgm:pt modelId="{7D81888B-45CE-4D42-926F-3B78F7E4C73D}" type="pres">
      <dgm:prSet presAssocID="{F74E89F2-2388-4E78-B18E-D1EDDFFFD3C4}" presName="vert1" presStyleCnt="0"/>
      <dgm:spPr/>
    </dgm:pt>
    <dgm:pt modelId="{A45E7D11-2923-4AC3-A982-5A0F0E454247}" type="pres">
      <dgm:prSet presAssocID="{479020AE-FE82-4304-9919-75E3F9C63031}" presName="thickLine" presStyleLbl="alignNode1" presStyleIdx="2" presStyleCnt="4"/>
      <dgm:spPr/>
    </dgm:pt>
    <dgm:pt modelId="{2249E3CD-534C-44AA-A26D-3649B9560D56}" type="pres">
      <dgm:prSet presAssocID="{479020AE-FE82-4304-9919-75E3F9C63031}" presName="horz1" presStyleCnt="0"/>
      <dgm:spPr/>
    </dgm:pt>
    <dgm:pt modelId="{6598F587-26DC-43C2-9297-53778AAF1B73}" type="pres">
      <dgm:prSet presAssocID="{479020AE-FE82-4304-9919-75E3F9C63031}" presName="tx1" presStyleLbl="revTx" presStyleIdx="2" presStyleCnt="4"/>
      <dgm:spPr/>
    </dgm:pt>
    <dgm:pt modelId="{0A16B54E-0891-4E16-A163-C66A9F36CFA7}" type="pres">
      <dgm:prSet presAssocID="{479020AE-FE82-4304-9919-75E3F9C63031}" presName="vert1" presStyleCnt="0"/>
      <dgm:spPr/>
    </dgm:pt>
    <dgm:pt modelId="{0B537367-729F-4745-B66F-4697F4CCCA84}" type="pres">
      <dgm:prSet presAssocID="{1808D0AC-D3BA-49A0-BA81-AE410A165772}" presName="thickLine" presStyleLbl="alignNode1" presStyleIdx="3" presStyleCnt="4"/>
      <dgm:spPr/>
    </dgm:pt>
    <dgm:pt modelId="{3A7D9B43-9464-4662-BA2B-0225B7F3D9BF}" type="pres">
      <dgm:prSet presAssocID="{1808D0AC-D3BA-49A0-BA81-AE410A165772}" presName="horz1" presStyleCnt="0"/>
      <dgm:spPr/>
    </dgm:pt>
    <dgm:pt modelId="{DC4156F1-8DC6-407E-A6B6-9FF0A64E7C03}" type="pres">
      <dgm:prSet presAssocID="{1808D0AC-D3BA-49A0-BA81-AE410A165772}" presName="tx1" presStyleLbl="revTx" presStyleIdx="3" presStyleCnt="4"/>
      <dgm:spPr/>
    </dgm:pt>
    <dgm:pt modelId="{B4D80377-F68C-4FAB-BC80-C1E45CC52407}" type="pres">
      <dgm:prSet presAssocID="{1808D0AC-D3BA-49A0-BA81-AE410A165772}" presName="vert1" presStyleCnt="0"/>
      <dgm:spPr/>
    </dgm:pt>
  </dgm:ptLst>
  <dgm:cxnLst>
    <dgm:cxn modelId="{1056B22B-500D-45E8-A4CA-422A3619AB0E}" type="presOf" srcId="{479020AE-FE82-4304-9919-75E3F9C63031}" destId="{6598F587-26DC-43C2-9297-53778AAF1B73}" srcOrd="0" destOrd="0" presId="urn:microsoft.com/office/officeart/2008/layout/LinedList"/>
    <dgm:cxn modelId="{6BD2D62C-5EA4-4607-A8B1-6978DCAA3524}" srcId="{E18D7E71-EDE8-41CC-A81E-FD4E85FF0689}" destId="{1808D0AC-D3BA-49A0-BA81-AE410A165772}" srcOrd="3" destOrd="0" parTransId="{C74B2E55-B835-4995-B04C-313A0D6979C4}" sibTransId="{6FC0A943-7DBC-4DE5-B7B4-866B05AE781E}"/>
    <dgm:cxn modelId="{A90A3B34-8143-41E3-BEC3-002C26F1398B}" type="presOf" srcId="{E18D7E71-EDE8-41CC-A81E-FD4E85FF0689}" destId="{BEABD16B-2E2B-4D66-952B-7A2F8094620A}" srcOrd="0" destOrd="0" presId="urn:microsoft.com/office/officeart/2008/layout/LinedList"/>
    <dgm:cxn modelId="{3B7F523B-3F4E-4588-8242-24DD98EE7E82}" type="presOf" srcId="{04636DFC-F92D-433C-8DC9-F2969AAE6BA7}" destId="{052EBBCD-F2E0-4F44-B08C-329ED9CA4B71}" srcOrd="0" destOrd="0" presId="urn:microsoft.com/office/officeart/2008/layout/LinedList"/>
    <dgm:cxn modelId="{3F06B05C-50CB-4B29-9390-C0BCEA318C1A}" srcId="{E18D7E71-EDE8-41CC-A81E-FD4E85FF0689}" destId="{F74E89F2-2388-4E78-B18E-D1EDDFFFD3C4}" srcOrd="1" destOrd="0" parTransId="{EC7C04A3-BF92-4050-84D3-AD35E372E5FB}" sibTransId="{4DB06A70-9468-4B74-82AF-59CD14FB1A40}"/>
    <dgm:cxn modelId="{29073DA9-FDF3-4C4F-BDA3-26692562F9EE}" srcId="{E18D7E71-EDE8-41CC-A81E-FD4E85FF0689}" destId="{479020AE-FE82-4304-9919-75E3F9C63031}" srcOrd="2" destOrd="0" parTransId="{E1D500BD-8621-45AD-B998-E9CC11298096}" sibTransId="{3088DFD5-4CB5-4D1E-9EB3-52DBA0B22A84}"/>
    <dgm:cxn modelId="{F4DDF3AA-2448-430B-90B2-DBE316FE7BE2}" type="presOf" srcId="{F74E89F2-2388-4E78-B18E-D1EDDFFFD3C4}" destId="{280AAD21-1079-4964-9E9A-335535713645}" srcOrd="0" destOrd="0" presId="urn:microsoft.com/office/officeart/2008/layout/LinedList"/>
    <dgm:cxn modelId="{B70FEDBA-153C-4DFA-B6D2-49E7E8AC4EC0}" type="presOf" srcId="{1808D0AC-D3BA-49A0-BA81-AE410A165772}" destId="{DC4156F1-8DC6-407E-A6B6-9FF0A64E7C03}" srcOrd="0" destOrd="0" presId="urn:microsoft.com/office/officeart/2008/layout/LinedList"/>
    <dgm:cxn modelId="{ADA556FB-B360-4BF1-BA6E-C21D120E4358}" srcId="{E18D7E71-EDE8-41CC-A81E-FD4E85FF0689}" destId="{04636DFC-F92D-433C-8DC9-F2969AAE6BA7}" srcOrd="0" destOrd="0" parTransId="{51C193AE-2BE8-47A2-95B5-DAB6427D1A4F}" sibTransId="{3ED25B6F-CC76-4CF4-B86F-7CD29E512460}"/>
    <dgm:cxn modelId="{9E1FE12B-D7DC-4DD2-888F-0D0725E37593}" type="presParOf" srcId="{BEABD16B-2E2B-4D66-952B-7A2F8094620A}" destId="{55BA4CC9-013B-4E75-ACA3-63AF2E1C9E97}" srcOrd="0" destOrd="0" presId="urn:microsoft.com/office/officeart/2008/layout/LinedList"/>
    <dgm:cxn modelId="{62215EED-44FC-4212-A970-8F8022167D6A}" type="presParOf" srcId="{BEABD16B-2E2B-4D66-952B-7A2F8094620A}" destId="{DD3A9664-85F0-4411-8F46-DC668CD84BB1}" srcOrd="1" destOrd="0" presId="urn:microsoft.com/office/officeart/2008/layout/LinedList"/>
    <dgm:cxn modelId="{A43F47F4-8FBA-4E43-B1A6-7B647E8369E9}" type="presParOf" srcId="{DD3A9664-85F0-4411-8F46-DC668CD84BB1}" destId="{052EBBCD-F2E0-4F44-B08C-329ED9CA4B71}" srcOrd="0" destOrd="0" presId="urn:microsoft.com/office/officeart/2008/layout/LinedList"/>
    <dgm:cxn modelId="{6C29A46F-11E5-437E-94B3-F80CDC6E3BB4}" type="presParOf" srcId="{DD3A9664-85F0-4411-8F46-DC668CD84BB1}" destId="{432828D9-4A2F-461F-A55A-A6280B79C5C1}" srcOrd="1" destOrd="0" presId="urn:microsoft.com/office/officeart/2008/layout/LinedList"/>
    <dgm:cxn modelId="{FDF03F6C-95C3-47F5-8FD6-6CE0E5A2D5A5}" type="presParOf" srcId="{BEABD16B-2E2B-4D66-952B-7A2F8094620A}" destId="{017BFD33-33BA-4693-84B1-1D3C45BC1FA9}" srcOrd="2" destOrd="0" presId="urn:microsoft.com/office/officeart/2008/layout/LinedList"/>
    <dgm:cxn modelId="{B47C18C7-D07B-4178-AC36-37789344C7BE}" type="presParOf" srcId="{BEABD16B-2E2B-4D66-952B-7A2F8094620A}" destId="{9F681C3C-AC9C-43A7-803A-FC21052F7A6B}" srcOrd="3" destOrd="0" presId="urn:microsoft.com/office/officeart/2008/layout/LinedList"/>
    <dgm:cxn modelId="{ACC125D6-A76E-4D07-81A8-6335725487EA}" type="presParOf" srcId="{9F681C3C-AC9C-43A7-803A-FC21052F7A6B}" destId="{280AAD21-1079-4964-9E9A-335535713645}" srcOrd="0" destOrd="0" presId="urn:microsoft.com/office/officeart/2008/layout/LinedList"/>
    <dgm:cxn modelId="{D497C6FB-6120-4389-81DE-1692CB437EDE}" type="presParOf" srcId="{9F681C3C-AC9C-43A7-803A-FC21052F7A6B}" destId="{7D81888B-45CE-4D42-926F-3B78F7E4C73D}" srcOrd="1" destOrd="0" presId="urn:microsoft.com/office/officeart/2008/layout/LinedList"/>
    <dgm:cxn modelId="{B3180048-92DB-40A8-9CE6-EE19DE2CEDC5}" type="presParOf" srcId="{BEABD16B-2E2B-4D66-952B-7A2F8094620A}" destId="{A45E7D11-2923-4AC3-A982-5A0F0E454247}" srcOrd="4" destOrd="0" presId="urn:microsoft.com/office/officeart/2008/layout/LinedList"/>
    <dgm:cxn modelId="{33ED7E58-FBFF-4154-A5E4-30CA74816040}" type="presParOf" srcId="{BEABD16B-2E2B-4D66-952B-7A2F8094620A}" destId="{2249E3CD-534C-44AA-A26D-3649B9560D56}" srcOrd="5" destOrd="0" presId="urn:microsoft.com/office/officeart/2008/layout/LinedList"/>
    <dgm:cxn modelId="{953BF7E6-8F5C-4E97-9BE6-5FDEF86DC961}" type="presParOf" srcId="{2249E3CD-534C-44AA-A26D-3649B9560D56}" destId="{6598F587-26DC-43C2-9297-53778AAF1B73}" srcOrd="0" destOrd="0" presId="urn:microsoft.com/office/officeart/2008/layout/LinedList"/>
    <dgm:cxn modelId="{4F5C1D2B-1946-4205-ABCD-58FB493A6A0D}" type="presParOf" srcId="{2249E3CD-534C-44AA-A26D-3649B9560D56}" destId="{0A16B54E-0891-4E16-A163-C66A9F36CFA7}" srcOrd="1" destOrd="0" presId="urn:microsoft.com/office/officeart/2008/layout/LinedList"/>
    <dgm:cxn modelId="{D69C28B4-3CA2-404D-9DA1-442656638BFB}" type="presParOf" srcId="{BEABD16B-2E2B-4D66-952B-7A2F8094620A}" destId="{0B537367-729F-4745-B66F-4697F4CCCA84}" srcOrd="6" destOrd="0" presId="urn:microsoft.com/office/officeart/2008/layout/LinedList"/>
    <dgm:cxn modelId="{E988787D-9D90-41CC-AF18-5795573F86C1}" type="presParOf" srcId="{BEABD16B-2E2B-4D66-952B-7A2F8094620A}" destId="{3A7D9B43-9464-4662-BA2B-0225B7F3D9BF}" srcOrd="7" destOrd="0" presId="urn:microsoft.com/office/officeart/2008/layout/LinedList"/>
    <dgm:cxn modelId="{62FB61C2-36CF-4AF5-81E7-B1251E2020A8}" type="presParOf" srcId="{3A7D9B43-9464-4662-BA2B-0225B7F3D9BF}" destId="{DC4156F1-8DC6-407E-A6B6-9FF0A64E7C03}" srcOrd="0" destOrd="0" presId="urn:microsoft.com/office/officeart/2008/layout/LinedList"/>
    <dgm:cxn modelId="{EA4AB716-633A-45DC-BF60-1FBD8582AF91}" type="presParOf" srcId="{3A7D9B43-9464-4662-BA2B-0225B7F3D9BF}" destId="{B4D80377-F68C-4FAB-BC80-C1E45CC524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49B55-5735-4DFA-88C0-333E5859775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00421A5-DF40-40A2-ABEA-3FD2F07763FC}">
      <dgm:prSet/>
      <dgm:spPr/>
      <dgm:t>
        <a:bodyPr/>
        <a:lstStyle/>
        <a:p>
          <a:r>
            <a:rPr lang="en-US"/>
            <a:t>Establishing channels early on for frequent communication between the CMH and FQHC, </a:t>
          </a:r>
        </a:p>
      </dgm:t>
    </dgm:pt>
    <dgm:pt modelId="{E4846710-2608-43A2-A4E5-5DCC8BC56816}" type="parTrans" cxnId="{53073602-6F08-40BE-84AD-215BFAEB9CEB}">
      <dgm:prSet/>
      <dgm:spPr/>
      <dgm:t>
        <a:bodyPr/>
        <a:lstStyle/>
        <a:p>
          <a:endParaRPr lang="en-US"/>
        </a:p>
      </dgm:t>
    </dgm:pt>
    <dgm:pt modelId="{3D61596E-A92D-4F03-8BE3-0FC78BD28961}" type="sibTrans" cxnId="{53073602-6F08-40BE-84AD-215BFAEB9CEB}">
      <dgm:prSet/>
      <dgm:spPr/>
      <dgm:t>
        <a:bodyPr/>
        <a:lstStyle/>
        <a:p>
          <a:endParaRPr lang="en-US"/>
        </a:p>
      </dgm:t>
    </dgm:pt>
    <dgm:pt modelId="{B8EBE3CA-C70C-4872-8497-1A5841DF2A3C}">
      <dgm:prSet/>
      <dgm:spPr/>
      <dgm:t>
        <a:bodyPr/>
        <a:lstStyle/>
        <a:p>
          <a:r>
            <a:rPr lang="en-US"/>
            <a:t>Creating workflow processes aimed to increase and maintain client engagement, </a:t>
          </a:r>
        </a:p>
      </dgm:t>
    </dgm:pt>
    <dgm:pt modelId="{35F54D15-CD84-4BDF-9BC0-B5E11BC8FC9A}" type="parTrans" cxnId="{02739BA0-9BD3-4DDB-A4BF-0547034E3390}">
      <dgm:prSet/>
      <dgm:spPr/>
      <dgm:t>
        <a:bodyPr/>
        <a:lstStyle/>
        <a:p>
          <a:endParaRPr lang="en-US"/>
        </a:p>
      </dgm:t>
    </dgm:pt>
    <dgm:pt modelId="{7B648D7E-A5FA-4EB6-8401-2F839752FCFE}" type="sibTrans" cxnId="{02739BA0-9BD3-4DDB-A4BF-0547034E3390}">
      <dgm:prSet/>
      <dgm:spPr/>
      <dgm:t>
        <a:bodyPr/>
        <a:lstStyle/>
        <a:p>
          <a:endParaRPr lang="en-US"/>
        </a:p>
      </dgm:t>
    </dgm:pt>
    <dgm:pt modelId="{04FF085D-26EC-4C30-8E43-8DFB5E169299}">
      <dgm:prSet/>
      <dgm:spPr/>
      <dgm:t>
        <a:bodyPr/>
        <a:lstStyle/>
        <a:p>
          <a:r>
            <a:rPr lang="en-US"/>
            <a:t>Re-examining, adjusting and adding additional staffing roles if necessary, </a:t>
          </a:r>
        </a:p>
      </dgm:t>
    </dgm:pt>
    <dgm:pt modelId="{88C5D3F9-1ACD-43D6-9B0D-0160C0EDAE7A}" type="parTrans" cxnId="{C1FF3C67-DC4F-4702-B0B9-54A85A849B6C}">
      <dgm:prSet/>
      <dgm:spPr/>
      <dgm:t>
        <a:bodyPr/>
        <a:lstStyle/>
        <a:p>
          <a:endParaRPr lang="en-US"/>
        </a:p>
      </dgm:t>
    </dgm:pt>
    <dgm:pt modelId="{27DDC0DD-64D9-4FA3-94B6-37C825528DB6}" type="sibTrans" cxnId="{C1FF3C67-DC4F-4702-B0B9-54A85A849B6C}">
      <dgm:prSet/>
      <dgm:spPr/>
      <dgm:t>
        <a:bodyPr/>
        <a:lstStyle/>
        <a:p>
          <a:endParaRPr lang="en-US"/>
        </a:p>
      </dgm:t>
    </dgm:pt>
    <dgm:pt modelId="{24EAAC96-A3A1-47E7-BE04-B5AC956F80C2}">
      <dgm:prSet/>
      <dgm:spPr/>
      <dgm:t>
        <a:bodyPr/>
        <a:lstStyle/>
        <a:p>
          <a:r>
            <a:rPr lang="en-US"/>
            <a:t>Prioritizing co-location to facilitate service coordination, </a:t>
          </a:r>
        </a:p>
      </dgm:t>
    </dgm:pt>
    <dgm:pt modelId="{97D6B214-0B80-4541-8DD5-98124AFDC623}" type="parTrans" cxnId="{A6CB7675-8ADD-44D4-B850-B8393C3BC182}">
      <dgm:prSet/>
      <dgm:spPr/>
      <dgm:t>
        <a:bodyPr/>
        <a:lstStyle/>
        <a:p>
          <a:endParaRPr lang="en-US"/>
        </a:p>
      </dgm:t>
    </dgm:pt>
    <dgm:pt modelId="{3B9ACBB4-31A6-41CA-B24A-C932D6F7D386}" type="sibTrans" cxnId="{A6CB7675-8ADD-44D4-B850-B8393C3BC182}">
      <dgm:prSet/>
      <dgm:spPr/>
      <dgm:t>
        <a:bodyPr/>
        <a:lstStyle/>
        <a:p>
          <a:endParaRPr lang="en-US"/>
        </a:p>
      </dgm:t>
    </dgm:pt>
    <dgm:pt modelId="{B553EBC8-9B8D-499D-821D-D6572D28C753}">
      <dgm:prSet/>
      <dgm:spPr/>
      <dgm:t>
        <a:bodyPr/>
        <a:lstStyle/>
        <a:p>
          <a:r>
            <a:rPr lang="en-US"/>
            <a:t>Seeking additional funding streams, and </a:t>
          </a:r>
        </a:p>
      </dgm:t>
    </dgm:pt>
    <dgm:pt modelId="{D1184116-B9DA-4E07-954E-AD270AC53CE1}" type="parTrans" cxnId="{6FE8B726-6D7B-45A1-9339-B4C579E1A843}">
      <dgm:prSet/>
      <dgm:spPr/>
      <dgm:t>
        <a:bodyPr/>
        <a:lstStyle/>
        <a:p>
          <a:endParaRPr lang="en-US"/>
        </a:p>
      </dgm:t>
    </dgm:pt>
    <dgm:pt modelId="{AF0A364E-DD54-435F-B138-6ABB95F591D9}" type="sibTrans" cxnId="{6FE8B726-6D7B-45A1-9339-B4C579E1A843}">
      <dgm:prSet/>
      <dgm:spPr/>
      <dgm:t>
        <a:bodyPr/>
        <a:lstStyle/>
        <a:p>
          <a:endParaRPr lang="en-US"/>
        </a:p>
      </dgm:t>
    </dgm:pt>
    <dgm:pt modelId="{794680C3-4DED-48B3-9702-B5D6F225258F}">
      <dgm:prSet/>
      <dgm:spPr/>
      <dgm:t>
        <a:bodyPr/>
        <a:lstStyle/>
        <a:p>
          <a:r>
            <a:rPr lang="en-US"/>
            <a:t>Engaging and capturing the input of case holders to inform consumers’ health goals.</a:t>
          </a:r>
        </a:p>
      </dgm:t>
    </dgm:pt>
    <dgm:pt modelId="{A92E951A-1801-403D-AF8D-C893573FF51D}" type="parTrans" cxnId="{67248E40-1115-498C-8C46-461877D939D7}">
      <dgm:prSet/>
      <dgm:spPr/>
      <dgm:t>
        <a:bodyPr/>
        <a:lstStyle/>
        <a:p>
          <a:endParaRPr lang="en-US"/>
        </a:p>
      </dgm:t>
    </dgm:pt>
    <dgm:pt modelId="{CE8AB48B-FFEF-4EB5-8570-5F06E62A1C70}" type="sibTrans" cxnId="{67248E40-1115-498C-8C46-461877D939D7}">
      <dgm:prSet/>
      <dgm:spPr/>
      <dgm:t>
        <a:bodyPr/>
        <a:lstStyle/>
        <a:p>
          <a:endParaRPr lang="en-US"/>
        </a:p>
      </dgm:t>
    </dgm:pt>
    <dgm:pt modelId="{CFB9919E-90BC-4A5C-BDE5-92AB74C22934}" type="pres">
      <dgm:prSet presAssocID="{F6149B55-5735-4DFA-88C0-333E5859775F}" presName="vert0" presStyleCnt="0">
        <dgm:presLayoutVars>
          <dgm:dir/>
          <dgm:animOne val="branch"/>
          <dgm:animLvl val="lvl"/>
        </dgm:presLayoutVars>
      </dgm:prSet>
      <dgm:spPr/>
    </dgm:pt>
    <dgm:pt modelId="{F10D9BE5-A3FA-40E4-9ACD-8AF65C2F7205}" type="pres">
      <dgm:prSet presAssocID="{000421A5-DF40-40A2-ABEA-3FD2F07763FC}" presName="thickLine" presStyleLbl="alignNode1" presStyleIdx="0" presStyleCnt="6"/>
      <dgm:spPr/>
    </dgm:pt>
    <dgm:pt modelId="{94E68B57-4AF9-4F28-84C0-CFF1D09B5F7B}" type="pres">
      <dgm:prSet presAssocID="{000421A5-DF40-40A2-ABEA-3FD2F07763FC}" presName="horz1" presStyleCnt="0"/>
      <dgm:spPr/>
    </dgm:pt>
    <dgm:pt modelId="{BD53EC77-65A2-4200-B582-7FB60083AFBA}" type="pres">
      <dgm:prSet presAssocID="{000421A5-DF40-40A2-ABEA-3FD2F07763FC}" presName="tx1" presStyleLbl="revTx" presStyleIdx="0" presStyleCnt="6"/>
      <dgm:spPr/>
    </dgm:pt>
    <dgm:pt modelId="{DF019333-BC28-4FDE-8661-41315250F636}" type="pres">
      <dgm:prSet presAssocID="{000421A5-DF40-40A2-ABEA-3FD2F07763FC}" presName="vert1" presStyleCnt="0"/>
      <dgm:spPr/>
    </dgm:pt>
    <dgm:pt modelId="{C6280453-81DA-4007-905E-752257F20370}" type="pres">
      <dgm:prSet presAssocID="{B8EBE3CA-C70C-4872-8497-1A5841DF2A3C}" presName="thickLine" presStyleLbl="alignNode1" presStyleIdx="1" presStyleCnt="6"/>
      <dgm:spPr/>
    </dgm:pt>
    <dgm:pt modelId="{B8204DDD-6610-4224-A8EE-341ED9698476}" type="pres">
      <dgm:prSet presAssocID="{B8EBE3CA-C70C-4872-8497-1A5841DF2A3C}" presName="horz1" presStyleCnt="0"/>
      <dgm:spPr/>
    </dgm:pt>
    <dgm:pt modelId="{6D62171A-E683-4306-BD14-EE86FABDDD31}" type="pres">
      <dgm:prSet presAssocID="{B8EBE3CA-C70C-4872-8497-1A5841DF2A3C}" presName="tx1" presStyleLbl="revTx" presStyleIdx="1" presStyleCnt="6"/>
      <dgm:spPr/>
    </dgm:pt>
    <dgm:pt modelId="{5FAB71EE-1E0A-48AF-8BCF-4A264F3A8404}" type="pres">
      <dgm:prSet presAssocID="{B8EBE3CA-C70C-4872-8497-1A5841DF2A3C}" presName="vert1" presStyleCnt="0"/>
      <dgm:spPr/>
    </dgm:pt>
    <dgm:pt modelId="{809F4422-00D5-46BD-B79B-FE962DE40E5E}" type="pres">
      <dgm:prSet presAssocID="{04FF085D-26EC-4C30-8E43-8DFB5E169299}" presName="thickLine" presStyleLbl="alignNode1" presStyleIdx="2" presStyleCnt="6"/>
      <dgm:spPr/>
    </dgm:pt>
    <dgm:pt modelId="{CCD71E19-C25C-4322-A622-18A49869D66A}" type="pres">
      <dgm:prSet presAssocID="{04FF085D-26EC-4C30-8E43-8DFB5E169299}" presName="horz1" presStyleCnt="0"/>
      <dgm:spPr/>
    </dgm:pt>
    <dgm:pt modelId="{CCCF61BF-64C4-493C-A272-7146A444CA40}" type="pres">
      <dgm:prSet presAssocID="{04FF085D-26EC-4C30-8E43-8DFB5E169299}" presName="tx1" presStyleLbl="revTx" presStyleIdx="2" presStyleCnt="6"/>
      <dgm:spPr/>
    </dgm:pt>
    <dgm:pt modelId="{A34E05A6-C708-4BC4-9BB9-8BBC62A95C80}" type="pres">
      <dgm:prSet presAssocID="{04FF085D-26EC-4C30-8E43-8DFB5E169299}" presName="vert1" presStyleCnt="0"/>
      <dgm:spPr/>
    </dgm:pt>
    <dgm:pt modelId="{11E6D476-B59A-41E9-A56A-0A872F6985DD}" type="pres">
      <dgm:prSet presAssocID="{24EAAC96-A3A1-47E7-BE04-B5AC956F80C2}" presName="thickLine" presStyleLbl="alignNode1" presStyleIdx="3" presStyleCnt="6"/>
      <dgm:spPr/>
    </dgm:pt>
    <dgm:pt modelId="{BE1DF8B3-9B14-4946-897F-8A2F79FB671A}" type="pres">
      <dgm:prSet presAssocID="{24EAAC96-A3A1-47E7-BE04-B5AC956F80C2}" presName="horz1" presStyleCnt="0"/>
      <dgm:spPr/>
    </dgm:pt>
    <dgm:pt modelId="{28D01885-80E1-4736-A66F-44A69DC794BD}" type="pres">
      <dgm:prSet presAssocID="{24EAAC96-A3A1-47E7-BE04-B5AC956F80C2}" presName="tx1" presStyleLbl="revTx" presStyleIdx="3" presStyleCnt="6"/>
      <dgm:spPr/>
    </dgm:pt>
    <dgm:pt modelId="{F0761AE4-4461-4AAB-ACCC-6BE42BB340A5}" type="pres">
      <dgm:prSet presAssocID="{24EAAC96-A3A1-47E7-BE04-B5AC956F80C2}" presName="vert1" presStyleCnt="0"/>
      <dgm:spPr/>
    </dgm:pt>
    <dgm:pt modelId="{64D113CD-DDF3-4803-80A6-987E06C0EBBF}" type="pres">
      <dgm:prSet presAssocID="{B553EBC8-9B8D-499D-821D-D6572D28C753}" presName="thickLine" presStyleLbl="alignNode1" presStyleIdx="4" presStyleCnt="6"/>
      <dgm:spPr/>
    </dgm:pt>
    <dgm:pt modelId="{13674FB2-3CB3-42CF-9B94-C698E3D9C200}" type="pres">
      <dgm:prSet presAssocID="{B553EBC8-9B8D-499D-821D-D6572D28C753}" presName="horz1" presStyleCnt="0"/>
      <dgm:spPr/>
    </dgm:pt>
    <dgm:pt modelId="{B710ADC9-EB6B-4DD8-B494-F3401F6E77B3}" type="pres">
      <dgm:prSet presAssocID="{B553EBC8-9B8D-499D-821D-D6572D28C753}" presName="tx1" presStyleLbl="revTx" presStyleIdx="4" presStyleCnt="6"/>
      <dgm:spPr/>
    </dgm:pt>
    <dgm:pt modelId="{635A23DD-D543-4522-97CC-ED1C65FA101F}" type="pres">
      <dgm:prSet presAssocID="{B553EBC8-9B8D-499D-821D-D6572D28C753}" presName="vert1" presStyleCnt="0"/>
      <dgm:spPr/>
    </dgm:pt>
    <dgm:pt modelId="{1459CDE2-13E9-4310-B315-B27D17D5B566}" type="pres">
      <dgm:prSet presAssocID="{794680C3-4DED-48B3-9702-B5D6F225258F}" presName="thickLine" presStyleLbl="alignNode1" presStyleIdx="5" presStyleCnt="6"/>
      <dgm:spPr/>
    </dgm:pt>
    <dgm:pt modelId="{A5CA6CF7-4DAB-4EA4-A46D-40F8C5B33E9B}" type="pres">
      <dgm:prSet presAssocID="{794680C3-4DED-48B3-9702-B5D6F225258F}" presName="horz1" presStyleCnt="0"/>
      <dgm:spPr/>
    </dgm:pt>
    <dgm:pt modelId="{4FCACC36-DB5B-4C04-8898-0885942E9A39}" type="pres">
      <dgm:prSet presAssocID="{794680C3-4DED-48B3-9702-B5D6F225258F}" presName="tx1" presStyleLbl="revTx" presStyleIdx="5" presStyleCnt="6"/>
      <dgm:spPr/>
    </dgm:pt>
    <dgm:pt modelId="{42EDC450-4CC1-4A4C-84A7-F59D5B3460A1}" type="pres">
      <dgm:prSet presAssocID="{794680C3-4DED-48B3-9702-B5D6F225258F}" presName="vert1" presStyleCnt="0"/>
      <dgm:spPr/>
    </dgm:pt>
  </dgm:ptLst>
  <dgm:cxnLst>
    <dgm:cxn modelId="{53073602-6F08-40BE-84AD-215BFAEB9CEB}" srcId="{F6149B55-5735-4DFA-88C0-333E5859775F}" destId="{000421A5-DF40-40A2-ABEA-3FD2F07763FC}" srcOrd="0" destOrd="0" parTransId="{E4846710-2608-43A2-A4E5-5DCC8BC56816}" sibTransId="{3D61596E-A92D-4F03-8BE3-0FC78BD28961}"/>
    <dgm:cxn modelId="{06714B1F-DFAA-47CD-9E3B-F78D4C6E1107}" type="presOf" srcId="{B8EBE3CA-C70C-4872-8497-1A5841DF2A3C}" destId="{6D62171A-E683-4306-BD14-EE86FABDDD31}" srcOrd="0" destOrd="0" presId="urn:microsoft.com/office/officeart/2008/layout/LinedList"/>
    <dgm:cxn modelId="{6FE8B726-6D7B-45A1-9339-B4C579E1A843}" srcId="{F6149B55-5735-4DFA-88C0-333E5859775F}" destId="{B553EBC8-9B8D-499D-821D-D6572D28C753}" srcOrd="4" destOrd="0" parTransId="{D1184116-B9DA-4E07-954E-AD270AC53CE1}" sibTransId="{AF0A364E-DD54-435F-B138-6ABB95F591D9}"/>
    <dgm:cxn modelId="{67248E40-1115-498C-8C46-461877D939D7}" srcId="{F6149B55-5735-4DFA-88C0-333E5859775F}" destId="{794680C3-4DED-48B3-9702-B5D6F225258F}" srcOrd="5" destOrd="0" parTransId="{A92E951A-1801-403D-AF8D-C893573FF51D}" sibTransId="{CE8AB48B-FFEF-4EB5-8570-5F06E62A1C70}"/>
    <dgm:cxn modelId="{F3FAB345-8264-416C-89B4-A3C192FFC1FB}" type="presOf" srcId="{04FF085D-26EC-4C30-8E43-8DFB5E169299}" destId="{CCCF61BF-64C4-493C-A272-7146A444CA40}" srcOrd="0" destOrd="0" presId="urn:microsoft.com/office/officeart/2008/layout/LinedList"/>
    <dgm:cxn modelId="{C1FF3C67-DC4F-4702-B0B9-54A85A849B6C}" srcId="{F6149B55-5735-4DFA-88C0-333E5859775F}" destId="{04FF085D-26EC-4C30-8E43-8DFB5E169299}" srcOrd="2" destOrd="0" parTransId="{88C5D3F9-1ACD-43D6-9B0D-0160C0EDAE7A}" sibTransId="{27DDC0DD-64D9-4FA3-94B6-37C825528DB6}"/>
    <dgm:cxn modelId="{2C54194D-6AA1-469D-AA19-868D297468FA}" type="presOf" srcId="{000421A5-DF40-40A2-ABEA-3FD2F07763FC}" destId="{BD53EC77-65A2-4200-B582-7FB60083AFBA}" srcOrd="0" destOrd="0" presId="urn:microsoft.com/office/officeart/2008/layout/LinedList"/>
    <dgm:cxn modelId="{3EC16E55-B8EE-4174-837E-703566D2B6A3}" type="presOf" srcId="{24EAAC96-A3A1-47E7-BE04-B5AC956F80C2}" destId="{28D01885-80E1-4736-A66F-44A69DC794BD}" srcOrd="0" destOrd="0" presId="urn:microsoft.com/office/officeart/2008/layout/LinedList"/>
    <dgm:cxn modelId="{A6CB7675-8ADD-44D4-B850-B8393C3BC182}" srcId="{F6149B55-5735-4DFA-88C0-333E5859775F}" destId="{24EAAC96-A3A1-47E7-BE04-B5AC956F80C2}" srcOrd="3" destOrd="0" parTransId="{97D6B214-0B80-4541-8DD5-98124AFDC623}" sibTransId="{3B9ACBB4-31A6-41CA-B24A-C932D6F7D386}"/>
    <dgm:cxn modelId="{F0EE6989-E7DE-4B51-BF75-DC94BD526051}" type="presOf" srcId="{B553EBC8-9B8D-499D-821D-D6572D28C753}" destId="{B710ADC9-EB6B-4DD8-B494-F3401F6E77B3}" srcOrd="0" destOrd="0" presId="urn:microsoft.com/office/officeart/2008/layout/LinedList"/>
    <dgm:cxn modelId="{02739BA0-9BD3-4DDB-A4BF-0547034E3390}" srcId="{F6149B55-5735-4DFA-88C0-333E5859775F}" destId="{B8EBE3CA-C70C-4872-8497-1A5841DF2A3C}" srcOrd="1" destOrd="0" parTransId="{35F54D15-CD84-4BDF-9BC0-B5E11BC8FC9A}" sibTransId="{7B648D7E-A5FA-4EB6-8401-2F839752FCFE}"/>
    <dgm:cxn modelId="{97CE38BE-F0E8-4DDF-A82F-2D0A94678B6E}" type="presOf" srcId="{F6149B55-5735-4DFA-88C0-333E5859775F}" destId="{CFB9919E-90BC-4A5C-BDE5-92AB74C22934}" srcOrd="0" destOrd="0" presId="urn:microsoft.com/office/officeart/2008/layout/LinedList"/>
    <dgm:cxn modelId="{37DA3BE2-A9EE-4407-8864-38A68BFC96C8}" type="presOf" srcId="{794680C3-4DED-48B3-9702-B5D6F225258F}" destId="{4FCACC36-DB5B-4C04-8898-0885942E9A39}" srcOrd="0" destOrd="0" presId="urn:microsoft.com/office/officeart/2008/layout/LinedList"/>
    <dgm:cxn modelId="{9FFF2052-532A-4761-8844-F41C998AA12C}" type="presParOf" srcId="{CFB9919E-90BC-4A5C-BDE5-92AB74C22934}" destId="{F10D9BE5-A3FA-40E4-9ACD-8AF65C2F7205}" srcOrd="0" destOrd="0" presId="urn:microsoft.com/office/officeart/2008/layout/LinedList"/>
    <dgm:cxn modelId="{EAF05A5A-5BD0-4C63-A1F3-8DF9D02826BC}" type="presParOf" srcId="{CFB9919E-90BC-4A5C-BDE5-92AB74C22934}" destId="{94E68B57-4AF9-4F28-84C0-CFF1D09B5F7B}" srcOrd="1" destOrd="0" presId="urn:microsoft.com/office/officeart/2008/layout/LinedList"/>
    <dgm:cxn modelId="{23E5900C-0CFA-4C9D-B7F4-070D39328338}" type="presParOf" srcId="{94E68B57-4AF9-4F28-84C0-CFF1D09B5F7B}" destId="{BD53EC77-65A2-4200-B582-7FB60083AFBA}" srcOrd="0" destOrd="0" presId="urn:microsoft.com/office/officeart/2008/layout/LinedList"/>
    <dgm:cxn modelId="{3B1C1A87-F230-4691-BA54-52D6382FCE2C}" type="presParOf" srcId="{94E68B57-4AF9-4F28-84C0-CFF1D09B5F7B}" destId="{DF019333-BC28-4FDE-8661-41315250F636}" srcOrd="1" destOrd="0" presId="urn:microsoft.com/office/officeart/2008/layout/LinedList"/>
    <dgm:cxn modelId="{6842E8C0-4426-4C6E-994B-2FFE040D0638}" type="presParOf" srcId="{CFB9919E-90BC-4A5C-BDE5-92AB74C22934}" destId="{C6280453-81DA-4007-905E-752257F20370}" srcOrd="2" destOrd="0" presId="urn:microsoft.com/office/officeart/2008/layout/LinedList"/>
    <dgm:cxn modelId="{83DEC656-1F2F-4134-9039-7E87D5B0449A}" type="presParOf" srcId="{CFB9919E-90BC-4A5C-BDE5-92AB74C22934}" destId="{B8204DDD-6610-4224-A8EE-341ED9698476}" srcOrd="3" destOrd="0" presId="urn:microsoft.com/office/officeart/2008/layout/LinedList"/>
    <dgm:cxn modelId="{A63D1B12-FFBD-40CE-BEB2-291ABEC1A073}" type="presParOf" srcId="{B8204DDD-6610-4224-A8EE-341ED9698476}" destId="{6D62171A-E683-4306-BD14-EE86FABDDD31}" srcOrd="0" destOrd="0" presId="urn:microsoft.com/office/officeart/2008/layout/LinedList"/>
    <dgm:cxn modelId="{D545244C-31F7-424F-B2EE-18C9ECEA7D88}" type="presParOf" srcId="{B8204DDD-6610-4224-A8EE-341ED9698476}" destId="{5FAB71EE-1E0A-48AF-8BCF-4A264F3A8404}" srcOrd="1" destOrd="0" presId="urn:microsoft.com/office/officeart/2008/layout/LinedList"/>
    <dgm:cxn modelId="{D8BB07FA-F3A7-429C-8579-A4321EC3B7D2}" type="presParOf" srcId="{CFB9919E-90BC-4A5C-BDE5-92AB74C22934}" destId="{809F4422-00D5-46BD-B79B-FE962DE40E5E}" srcOrd="4" destOrd="0" presId="urn:microsoft.com/office/officeart/2008/layout/LinedList"/>
    <dgm:cxn modelId="{78EFCE4A-414B-426D-8C67-B2E9051C0172}" type="presParOf" srcId="{CFB9919E-90BC-4A5C-BDE5-92AB74C22934}" destId="{CCD71E19-C25C-4322-A622-18A49869D66A}" srcOrd="5" destOrd="0" presId="urn:microsoft.com/office/officeart/2008/layout/LinedList"/>
    <dgm:cxn modelId="{E38B277F-F7C4-4F98-9010-57B0FA4891EF}" type="presParOf" srcId="{CCD71E19-C25C-4322-A622-18A49869D66A}" destId="{CCCF61BF-64C4-493C-A272-7146A444CA40}" srcOrd="0" destOrd="0" presId="urn:microsoft.com/office/officeart/2008/layout/LinedList"/>
    <dgm:cxn modelId="{9AEA9547-72EF-4176-9BDF-0914287EC4F2}" type="presParOf" srcId="{CCD71E19-C25C-4322-A622-18A49869D66A}" destId="{A34E05A6-C708-4BC4-9BB9-8BBC62A95C80}" srcOrd="1" destOrd="0" presId="urn:microsoft.com/office/officeart/2008/layout/LinedList"/>
    <dgm:cxn modelId="{A163C32A-1447-484E-B190-F395A499B799}" type="presParOf" srcId="{CFB9919E-90BC-4A5C-BDE5-92AB74C22934}" destId="{11E6D476-B59A-41E9-A56A-0A872F6985DD}" srcOrd="6" destOrd="0" presId="urn:microsoft.com/office/officeart/2008/layout/LinedList"/>
    <dgm:cxn modelId="{E267B24C-407F-4A21-8607-C75F8CABDCE8}" type="presParOf" srcId="{CFB9919E-90BC-4A5C-BDE5-92AB74C22934}" destId="{BE1DF8B3-9B14-4946-897F-8A2F79FB671A}" srcOrd="7" destOrd="0" presId="urn:microsoft.com/office/officeart/2008/layout/LinedList"/>
    <dgm:cxn modelId="{71D66554-BACD-449D-8DA8-FB3207E7BA3A}" type="presParOf" srcId="{BE1DF8B3-9B14-4946-897F-8A2F79FB671A}" destId="{28D01885-80E1-4736-A66F-44A69DC794BD}" srcOrd="0" destOrd="0" presId="urn:microsoft.com/office/officeart/2008/layout/LinedList"/>
    <dgm:cxn modelId="{F5645FD3-D3D4-468F-B9F4-9D1EFD6B47E5}" type="presParOf" srcId="{BE1DF8B3-9B14-4946-897F-8A2F79FB671A}" destId="{F0761AE4-4461-4AAB-ACCC-6BE42BB340A5}" srcOrd="1" destOrd="0" presId="urn:microsoft.com/office/officeart/2008/layout/LinedList"/>
    <dgm:cxn modelId="{3C0DC4BA-02A1-42AE-BECD-67F4E48E057E}" type="presParOf" srcId="{CFB9919E-90BC-4A5C-BDE5-92AB74C22934}" destId="{64D113CD-DDF3-4803-80A6-987E06C0EBBF}" srcOrd="8" destOrd="0" presId="urn:microsoft.com/office/officeart/2008/layout/LinedList"/>
    <dgm:cxn modelId="{26C1A90C-769B-4B1C-BA60-4579894A9C37}" type="presParOf" srcId="{CFB9919E-90BC-4A5C-BDE5-92AB74C22934}" destId="{13674FB2-3CB3-42CF-9B94-C698E3D9C200}" srcOrd="9" destOrd="0" presId="urn:microsoft.com/office/officeart/2008/layout/LinedList"/>
    <dgm:cxn modelId="{3CE85EC6-6FA4-48AC-BFE8-6661150684D1}" type="presParOf" srcId="{13674FB2-3CB3-42CF-9B94-C698E3D9C200}" destId="{B710ADC9-EB6B-4DD8-B494-F3401F6E77B3}" srcOrd="0" destOrd="0" presId="urn:microsoft.com/office/officeart/2008/layout/LinedList"/>
    <dgm:cxn modelId="{4D99BD08-2BD1-4EE4-AE0F-612ADE2D879D}" type="presParOf" srcId="{13674FB2-3CB3-42CF-9B94-C698E3D9C200}" destId="{635A23DD-D543-4522-97CC-ED1C65FA101F}" srcOrd="1" destOrd="0" presId="urn:microsoft.com/office/officeart/2008/layout/LinedList"/>
    <dgm:cxn modelId="{1DB9D068-2F0A-4E62-89B3-3403692488CF}" type="presParOf" srcId="{CFB9919E-90BC-4A5C-BDE5-92AB74C22934}" destId="{1459CDE2-13E9-4310-B315-B27D17D5B566}" srcOrd="10" destOrd="0" presId="urn:microsoft.com/office/officeart/2008/layout/LinedList"/>
    <dgm:cxn modelId="{06C4000C-FD6F-477A-A5D5-3A9870D25638}" type="presParOf" srcId="{CFB9919E-90BC-4A5C-BDE5-92AB74C22934}" destId="{A5CA6CF7-4DAB-4EA4-A46D-40F8C5B33E9B}" srcOrd="11" destOrd="0" presId="urn:microsoft.com/office/officeart/2008/layout/LinedList"/>
    <dgm:cxn modelId="{7DA1E1E9-00CE-458D-87A6-FD5875CA2664}" type="presParOf" srcId="{A5CA6CF7-4DAB-4EA4-A46D-40F8C5B33E9B}" destId="{4FCACC36-DB5B-4C04-8898-0885942E9A39}" srcOrd="0" destOrd="0" presId="urn:microsoft.com/office/officeart/2008/layout/LinedList"/>
    <dgm:cxn modelId="{66131C43-753F-40DA-B732-3F4BD9870848}" type="presParOf" srcId="{A5CA6CF7-4DAB-4EA4-A46D-40F8C5B33E9B}" destId="{42EDC450-4CC1-4A4C-84A7-F59D5B3460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0F92D-9894-475E-87BB-FED7A3031794}"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AE704D6C-9939-4D4A-89BC-1AE58D1FDE7C}">
      <dgm:prSet/>
      <dgm:spPr/>
      <dgm:t>
        <a:bodyPr/>
        <a:lstStyle/>
        <a:p>
          <a:r>
            <a:rPr lang="en-US"/>
            <a:t>Using SAMHSA’s Six Levels of Integration Framework, the </a:t>
          </a:r>
          <a:r>
            <a:rPr lang="en-US" b="1"/>
            <a:t>subdomains with the highest level of integration</a:t>
          </a:r>
          <a:r>
            <a:rPr lang="en-US"/>
            <a:t> across all three sites were “Practice Organization – Metrics” and “Patient Experience – SDOH”. This meant that all three sites were fully or near fully integrated on monitoring primary and behavioral metrics and utilizing them for quality improvement. The three sites also performed routine SDOH screening, followed by formal arrangements for referrals to social agencies. </a:t>
          </a:r>
        </a:p>
      </dgm:t>
    </dgm:pt>
    <dgm:pt modelId="{F17D4276-FACE-4184-AE86-16281AE7B952}" type="parTrans" cxnId="{4916C41B-0B77-4583-BD54-A6F96A6CFFB7}">
      <dgm:prSet/>
      <dgm:spPr/>
      <dgm:t>
        <a:bodyPr/>
        <a:lstStyle/>
        <a:p>
          <a:endParaRPr lang="en-US"/>
        </a:p>
      </dgm:t>
    </dgm:pt>
    <dgm:pt modelId="{72C22FF3-B1B4-47A9-9B9E-25D9BAB7A480}" type="sibTrans" cxnId="{4916C41B-0B77-4583-BD54-A6F96A6CFFB7}">
      <dgm:prSet/>
      <dgm:spPr/>
      <dgm:t>
        <a:bodyPr/>
        <a:lstStyle/>
        <a:p>
          <a:endParaRPr lang="en-US"/>
        </a:p>
      </dgm:t>
    </dgm:pt>
    <dgm:pt modelId="{D4C71AC8-2C28-4636-8546-C671228A7885}">
      <dgm:prSet/>
      <dgm:spPr/>
      <dgm:t>
        <a:bodyPr/>
        <a:lstStyle/>
        <a:p>
          <a:r>
            <a:rPr lang="en-US"/>
            <a:t>Using SAMHSA’s Six Levels of Integration Framework, the </a:t>
          </a:r>
          <a:r>
            <a:rPr lang="en-US" b="1"/>
            <a:t>subdomains showing the most progression </a:t>
          </a:r>
          <a:r>
            <a:rPr lang="en-US"/>
            <a:t>throughout the grant were “Practice Organization – Metrics” and “Clinical Delivery – Treatment Plans”. This indicates that all three sites demonstrated increased collaboration in utilizing primary and behavioral health metrics, as well as treatment planning of shared patients. </a:t>
          </a:r>
        </a:p>
      </dgm:t>
    </dgm:pt>
    <dgm:pt modelId="{B1B5D28A-FE70-4946-8823-48E14D3931B2}" type="parTrans" cxnId="{6C796BBD-86B0-4162-9D55-0762EC1FAF55}">
      <dgm:prSet/>
      <dgm:spPr/>
      <dgm:t>
        <a:bodyPr/>
        <a:lstStyle/>
        <a:p>
          <a:endParaRPr lang="en-US"/>
        </a:p>
      </dgm:t>
    </dgm:pt>
    <dgm:pt modelId="{342BA296-31BD-4E2F-94D5-8872DDF5A70C}" type="sibTrans" cxnId="{6C796BBD-86B0-4162-9D55-0762EC1FAF55}">
      <dgm:prSet/>
      <dgm:spPr/>
      <dgm:t>
        <a:bodyPr/>
        <a:lstStyle/>
        <a:p>
          <a:endParaRPr lang="en-US"/>
        </a:p>
      </dgm:t>
    </dgm:pt>
    <dgm:pt modelId="{5B09CD42-5F0A-4DEE-B200-97CAB217A3D6}" type="pres">
      <dgm:prSet presAssocID="{CD60F92D-9894-475E-87BB-FED7A3031794}" presName="hierChild1" presStyleCnt="0">
        <dgm:presLayoutVars>
          <dgm:chPref val="1"/>
          <dgm:dir/>
          <dgm:animOne val="branch"/>
          <dgm:animLvl val="lvl"/>
          <dgm:resizeHandles/>
        </dgm:presLayoutVars>
      </dgm:prSet>
      <dgm:spPr/>
    </dgm:pt>
    <dgm:pt modelId="{AEB56E24-91E4-42BD-AD01-0454015A47AC}" type="pres">
      <dgm:prSet presAssocID="{AE704D6C-9939-4D4A-89BC-1AE58D1FDE7C}" presName="hierRoot1" presStyleCnt="0"/>
      <dgm:spPr/>
    </dgm:pt>
    <dgm:pt modelId="{A6F01736-0730-4F5D-9513-1733F734C516}" type="pres">
      <dgm:prSet presAssocID="{AE704D6C-9939-4D4A-89BC-1AE58D1FDE7C}" presName="composite" presStyleCnt="0"/>
      <dgm:spPr/>
    </dgm:pt>
    <dgm:pt modelId="{D6CF7DB9-C697-4055-9AFD-2695473AA645}" type="pres">
      <dgm:prSet presAssocID="{AE704D6C-9939-4D4A-89BC-1AE58D1FDE7C}" presName="background" presStyleLbl="node0" presStyleIdx="0" presStyleCnt="2"/>
      <dgm:spPr/>
    </dgm:pt>
    <dgm:pt modelId="{9C60A70A-D204-4EDF-940A-FF13A8DA7A31}" type="pres">
      <dgm:prSet presAssocID="{AE704D6C-9939-4D4A-89BC-1AE58D1FDE7C}" presName="text" presStyleLbl="fgAcc0" presStyleIdx="0" presStyleCnt="2">
        <dgm:presLayoutVars>
          <dgm:chPref val="3"/>
        </dgm:presLayoutVars>
      </dgm:prSet>
      <dgm:spPr/>
    </dgm:pt>
    <dgm:pt modelId="{8347C697-7CD3-46F5-A037-36384FAE039B}" type="pres">
      <dgm:prSet presAssocID="{AE704D6C-9939-4D4A-89BC-1AE58D1FDE7C}" presName="hierChild2" presStyleCnt="0"/>
      <dgm:spPr/>
    </dgm:pt>
    <dgm:pt modelId="{9A886A85-B85C-4556-B7A6-FE844C736138}" type="pres">
      <dgm:prSet presAssocID="{D4C71AC8-2C28-4636-8546-C671228A7885}" presName="hierRoot1" presStyleCnt="0"/>
      <dgm:spPr/>
    </dgm:pt>
    <dgm:pt modelId="{E2FB927F-183D-48BA-9F5F-E52155320FF6}" type="pres">
      <dgm:prSet presAssocID="{D4C71AC8-2C28-4636-8546-C671228A7885}" presName="composite" presStyleCnt="0"/>
      <dgm:spPr/>
    </dgm:pt>
    <dgm:pt modelId="{19BC8B44-A617-4151-93AE-31F71AA952DE}" type="pres">
      <dgm:prSet presAssocID="{D4C71AC8-2C28-4636-8546-C671228A7885}" presName="background" presStyleLbl="node0" presStyleIdx="1" presStyleCnt="2"/>
      <dgm:spPr/>
    </dgm:pt>
    <dgm:pt modelId="{1F945345-05D4-41EE-992D-4D79CFF7ED3C}" type="pres">
      <dgm:prSet presAssocID="{D4C71AC8-2C28-4636-8546-C671228A7885}" presName="text" presStyleLbl="fgAcc0" presStyleIdx="1" presStyleCnt="2">
        <dgm:presLayoutVars>
          <dgm:chPref val="3"/>
        </dgm:presLayoutVars>
      </dgm:prSet>
      <dgm:spPr/>
    </dgm:pt>
    <dgm:pt modelId="{2A4E691A-7E26-4AC3-9999-A8388DA9105D}" type="pres">
      <dgm:prSet presAssocID="{D4C71AC8-2C28-4636-8546-C671228A7885}" presName="hierChild2" presStyleCnt="0"/>
      <dgm:spPr/>
    </dgm:pt>
  </dgm:ptLst>
  <dgm:cxnLst>
    <dgm:cxn modelId="{2DB2FE09-4F59-4D7E-B133-75A2E5C66CB9}" type="presOf" srcId="{CD60F92D-9894-475E-87BB-FED7A3031794}" destId="{5B09CD42-5F0A-4DEE-B200-97CAB217A3D6}" srcOrd="0" destOrd="0" presId="urn:microsoft.com/office/officeart/2005/8/layout/hierarchy1"/>
    <dgm:cxn modelId="{4916C41B-0B77-4583-BD54-A6F96A6CFFB7}" srcId="{CD60F92D-9894-475E-87BB-FED7A3031794}" destId="{AE704D6C-9939-4D4A-89BC-1AE58D1FDE7C}" srcOrd="0" destOrd="0" parTransId="{F17D4276-FACE-4184-AE86-16281AE7B952}" sibTransId="{72C22FF3-B1B4-47A9-9B9E-25D9BAB7A480}"/>
    <dgm:cxn modelId="{277C033C-8B14-4E2D-A32D-837B405F351E}" type="presOf" srcId="{AE704D6C-9939-4D4A-89BC-1AE58D1FDE7C}" destId="{9C60A70A-D204-4EDF-940A-FF13A8DA7A31}" srcOrd="0" destOrd="0" presId="urn:microsoft.com/office/officeart/2005/8/layout/hierarchy1"/>
    <dgm:cxn modelId="{792AD8AA-8F6A-4FB3-9918-D397B9BDEF90}" type="presOf" srcId="{D4C71AC8-2C28-4636-8546-C671228A7885}" destId="{1F945345-05D4-41EE-992D-4D79CFF7ED3C}" srcOrd="0" destOrd="0" presId="urn:microsoft.com/office/officeart/2005/8/layout/hierarchy1"/>
    <dgm:cxn modelId="{6C796BBD-86B0-4162-9D55-0762EC1FAF55}" srcId="{CD60F92D-9894-475E-87BB-FED7A3031794}" destId="{D4C71AC8-2C28-4636-8546-C671228A7885}" srcOrd="1" destOrd="0" parTransId="{B1B5D28A-FE70-4946-8823-48E14D3931B2}" sibTransId="{342BA296-31BD-4E2F-94D5-8872DDF5A70C}"/>
    <dgm:cxn modelId="{EE4E47E0-7531-4B50-871A-9B3EEACD2DE2}" type="presParOf" srcId="{5B09CD42-5F0A-4DEE-B200-97CAB217A3D6}" destId="{AEB56E24-91E4-42BD-AD01-0454015A47AC}" srcOrd="0" destOrd="0" presId="urn:microsoft.com/office/officeart/2005/8/layout/hierarchy1"/>
    <dgm:cxn modelId="{1CF9FC05-9C16-4A93-8416-D4CF27D3F9C6}" type="presParOf" srcId="{AEB56E24-91E4-42BD-AD01-0454015A47AC}" destId="{A6F01736-0730-4F5D-9513-1733F734C516}" srcOrd="0" destOrd="0" presId="urn:microsoft.com/office/officeart/2005/8/layout/hierarchy1"/>
    <dgm:cxn modelId="{0BEFC939-5039-4206-A0FB-DE1A4B469738}" type="presParOf" srcId="{A6F01736-0730-4F5D-9513-1733F734C516}" destId="{D6CF7DB9-C697-4055-9AFD-2695473AA645}" srcOrd="0" destOrd="0" presId="urn:microsoft.com/office/officeart/2005/8/layout/hierarchy1"/>
    <dgm:cxn modelId="{AFB3426D-3E7C-4079-9BC2-BD673F2B80D4}" type="presParOf" srcId="{A6F01736-0730-4F5D-9513-1733F734C516}" destId="{9C60A70A-D204-4EDF-940A-FF13A8DA7A31}" srcOrd="1" destOrd="0" presId="urn:microsoft.com/office/officeart/2005/8/layout/hierarchy1"/>
    <dgm:cxn modelId="{2F6240B9-04C5-466D-8A63-B88759DBAA79}" type="presParOf" srcId="{AEB56E24-91E4-42BD-AD01-0454015A47AC}" destId="{8347C697-7CD3-46F5-A037-36384FAE039B}" srcOrd="1" destOrd="0" presId="urn:microsoft.com/office/officeart/2005/8/layout/hierarchy1"/>
    <dgm:cxn modelId="{553540F5-71C6-43C3-B47B-ACE6DF311DBD}" type="presParOf" srcId="{5B09CD42-5F0A-4DEE-B200-97CAB217A3D6}" destId="{9A886A85-B85C-4556-B7A6-FE844C736138}" srcOrd="1" destOrd="0" presId="urn:microsoft.com/office/officeart/2005/8/layout/hierarchy1"/>
    <dgm:cxn modelId="{F51C7048-0D68-45EF-8BC3-7FC882D70C70}" type="presParOf" srcId="{9A886A85-B85C-4556-B7A6-FE844C736138}" destId="{E2FB927F-183D-48BA-9F5F-E52155320FF6}" srcOrd="0" destOrd="0" presId="urn:microsoft.com/office/officeart/2005/8/layout/hierarchy1"/>
    <dgm:cxn modelId="{9660596F-84D1-4F73-A801-2E6AE4020164}" type="presParOf" srcId="{E2FB927F-183D-48BA-9F5F-E52155320FF6}" destId="{19BC8B44-A617-4151-93AE-31F71AA952DE}" srcOrd="0" destOrd="0" presId="urn:microsoft.com/office/officeart/2005/8/layout/hierarchy1"/>
    <dgm:cxn modelId="{74BC52C0-0E1C-4080-96C4-B6CBFD88A2E7}" type="presParOf" srcId="{E2FB927F-183D-48BA-9F5F-E52155320FF6}" destId="{1F945345-05D4-41EE-992D-4D79CFF7ED3C}" srcOrd="1" destOrd="0" presId="urn:microsoft.com/office/officeart/2005/8/layout/hierarchy1"/>
    <dgm:cxn modelId="{E4870F1D-3528-48BC-8E7F-BCE83E6E1BA6}" type="presParOf" srcId="{9A886A85-B85C-4556-B7A6-FE844C736138}" destId="{2A4E691A-7E26-4AC3-9999-A8388DA910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B391F-62ED-4E0C-8D24-A06D85C88E6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4B9134-06E0-4E58-802A-AA666577619B}">
      <dgm:prSet/>
      <dgm:spPr/>
      <dgm:t>
        <a:bodyPr/>
        <a:lstStyle/>
        <a:p>
          <a:pPr>
            <a:lnSpc>
              <a:spcPct val="100000"/>
            </a:lnSpc>
          </a:pPr>
          <a:r>
            <a:rPr lang="en-US" dirty="0"/>
            <a:t>By Year 5, Azara helped improve both CMH and FQHC’s access to clients’ appointment records and health outcomes data, and provided insight leading to targeted interventions for better patient outcomes. </a:t>
          </a:r>
        </a:p>
      </dgm:t>
    </dgm:pt>
    <dgm:pt modelId="{63892F15-7D4B-42E2-A9AF-6A4AA4DEC8E1}" type="parTrans" cxnId="{6147A376-D58C-44C4-8401-BBF03675570D}">
      <dgm:prSet/>
      <dgm:spPr/>
      <dgm:t>
        <a:bodyPr/>
        <a:lstStyle/>
        <a:p>
          <a:endParaRPr lang="en-US"/>
        </a:p>
      </dgm:t>
    </dgm:pt>
    <dgm:pt modelId="{8DA29BF0-A854-477E-B939-927109BCABA2}" type="sibTrans" cxnId="{6147A376-D58C-44C4-8401-BBF03675570D}">
      <dgm:prSet/>
      <dgm:spPr/>
      <dgm:t>
        <a:bodyPr/>
        <a:lstStyle/>
        <a:p>
          <a:endParaRPr lang="en-US"/>
        </a:p>
      </dgm:t>
    </dgm:pt>
    <dgm:pt modelId="{22BDAF88-B0F0-4B86-9BB8-F8C6257BC7E4}">
      <dgm:prSet/>
      <dgm:spPr/>
      <dgm:t>
        <a:bodyPr/>
        <a:lstStyle/>
        <a:p>
          <a:pPr>
            <a:lnSpc>
              <a:spcPct val="100000"/>
            </a:lnSpc>
          </a:pPr>
          <a:r>
            <a:rPr lang="en-US">
              <a:latin typeface="Arial" panose="020B0604020202020204"/>
            </a:rPr>
            <a:t>Challenges throughout</a:t>
          </a:r>
          <a:r>
            <a:rPr lang="en-US"/>
            <a:t> </a:t>
          </a:r>
          <a:r>
            <a:rPr lang="en-US">
              <a:latin typeface="Arial" panose="020B0604020202020204"/>
            </a:rPr>
            <a:t>the process </a:t>
          </a:r>
          <a:r>
            <a:rPr lang="en-US"/>
            <a:t>included (1) delayed implementation due to COVID-19, workforce shortages, and leadership turnover, (2) unique challenges when applying it to mental health agencies, (3) significant commitment of resources, (4) difficulties integrating Azara into the workflow, and (5) hindered buy-in from other staff and leadership </a:t>
          </a:r>
        </a:p>
      </dgm:t>
    </dgm:pt>
    <dgm:pt modelId="{172053F2-0DDC-4FAB-A590-F3D305128A52}" type="parTrans" cxnId="{1B5DD1D1-56FC-4EEB-8515-519FF2DC927B}">
      <dgm:prSet/>
      <dgm:spPr/>
      <dgm:t>
        <a:bodyPr/>
        <a:lstStyle/>
        <a:p>
          <a:endParaRPr lang="en-US"/>
        </a:p>
      </dgm:t>
    </dgm:pt>
    <dgm:pt modelId="{08C99D59-C380-4D9B-BB28-913665238B68}" type="sibTrans" cxnId="{1B5DD1D1-56FC-4EEB-8515-519FF2DC927B}">
      <dgm:prSet/>
      <dgm:spPr/>
      <dgm:t>
        <a:bodyPr/>
        <a:lstStyle/>
        <a:p>
          <a:endParaRPr lang="en-US"/>
        </a:p>
      </dgm:t>
    </dgm:pt>
    <dgm:pt modelId="{F2978F9A-9C8C-4FF8-8479-7CA2DFB19CC8}">
      <dgm:prSet phldr="0"/>
      <dgm:spPr/>
      <dgm:t>
        <a:bodyPr/>
        <a:lstStyle/>
        <a:p>
          <a:pPr>
            <a:lnSpc>
              <a:spcPct val="100000"/>
            </a:lnSpc>
          </a:pPr>
          <a:r>
            <a:rPr lang="en-US">
              <a:latin typeface="Arial" panose="020B0604020202020204"/>
            </a:rPr>
            <a:t>Lessons learned include (1) having dedicated champions for data integration, (2) identifying at the start what measures are of interest to stakeholders, (3) taking a gradual approach for data validation, and (4) prioritizing it at the start to allow for data sharing early on. </a:t>
          </a:r>
          <a:endParaRPr lang="en-US"/>
        </a:p>
      </dgm:t>
    </dgm:pt>
    <dgm:pt modelId="{D586FA22-9AB5-49D7-A71E-3A5E975045C8}" type="parTrans" cxnId="{83D52FB3-3611-43FB-9B48-44664911FBB0}">
      <dgm:prSet/>
      <dgm:spPr/>
    </dgm:pt>
    <dgm:pt modelId="{F2A6B5D1-99F9-4395-9550-075AA9E5B59F}" type="sibTrans" cxnId="{83D52FB3-3611-43FB-9B48-44664911FBB0}">
      <dgm:prSet/>
      <dgm:spPr/>
    </dgm:pt>
    <dgm:pt modelId="{72692858-F16C-49FA-95B5-42D31CED3575}">
      <dgm:prSet/>
      <dgm:spPr/>
      <dgm:t>
        <a:bodyPr/>
        <a:lstStyle/>
        <a:p>
          <a:pPr>
            <a:lnSpc>
              <a:spcPct val="100000"/>
            </a:lnSpc>
          </a:pPr>
          <a:r>
            <a:rPr lang="en-US"/>
            <a:t>Additional state funding and technical assistance resources </a:t>
          </a:r>
          <a:r>
            <a:rPr lang="en-US">
              <a:latin typeface="Arial" panose="020B0604020202020204"/>
            </a:rPr>
            <a:t>are </a:t>
          </a:r>
          <a:r>
            <a:rPr lang="en-US"/>
            <a:t>provided for sites to </a:t>
          </a:r>
          <a:r>
            <a:rPr lang="en-US">
              <a:latin typeface="Arial" panose="020B0604020202020204"/>
            </a:rPr>
            <a:t>sustain</a:t>
          </a:r>
          <a:r>
            <a:rPr lang="en-US"/>
            <a:t> Azara implementation </a:t>
          </a:r>
          <a:r>
            <a:rPr lang="en-US">
              <a:latin typeface="Arial" panose="020B0604020202020204"/>
            </a:rPr>
            <a:t>and address remaining challenges after</a:t>
          </a:r>
          <a:r>
            <a:rPr lang="en-US"/>
            <a:t> the grant.</a:t>
          </a:r>
          <a:r>
            <a:rPr lang="en-US">
              <a:latin typeface="Arial" panose="020B0604020202020204"/>
            </a:rPr>
            <a:t> </a:t>
          </a:r>
        </a:p>
      </dgm:t>
    </dgm:pt>
    <dgm:pt modelId="{FF7BFFF1-F36C-4E8B-A93B-FA3D27B46E73}" type="parTrans" cxnId="{A5B02865-3CBE-427A-B44A-546797B40243}">
      <dgm:prSet/>
      <dgm:spPr/>
      <dgm:t>
        <a:bodyPr/>
        <a:lstStyle/>
        <a:p>
          <a:endParaRPr lang="en-US"/>
        </a:p>
      </dgm:t>
    </dgm:pt>
    <dgm:pt modelId="{BBCC3460-0F4E-4F59-BF17-49C2665E7185}" type="sibTrans" cxnId="{A5B02865-3CBE-427A-B44A-546797B40243}">
      <dgm:prSet/>
      <dgm:spPr/>
      <dgm:t>
        <a:bodyPr/>
        <a:lstStyle/>
        <a:p>
          <a:endParaRPr lang="en-US"/>
        </a:p>
      </dgm:t>
    </dgm:pt>
    <dgm:pt modelId="{82E111D3-531D-42F3-A1C3-3CDE5E79A145}" type="pres">
      <dgm:prSet presAssocID="{5E4B391F-62ED-4E0C-8D24-A06D85C88E6C}" presName="root" presStyleCnt="0">
        <dgm:presLayoutVars>
          <dgm:dir/>
          <dgm:resizeHandles val="exact"/>
        </dgm:presLayoutVars>
      </dgm:prSet>
      <dgm:spPr/>
    </dgm:pt>
    <dgm:pt modelId="{F2BF31A1-33A3-494E-BF3D-4FA0D79F042C}" type="pres">
      <dgm:prSet presAssocID="{A94B9134-06E0-4E58-802A-AA666577619B}" presName="compNode" presStyleCnt="0"/>
      <dgm:spPr/>
    </dgm:pt>
    <dgm:pt modelId="{C77BE7E4-38DB-45AA-BE36-1FA8E3A4EF5A}" type="pres">
      <dgm:prSet presAssocID="{A94B9134-06E0-4E58-802A-AA666577619B}" presName="bgRect" presStyleLbl="bgShp" presStyleIdx="0" presStyleCnt="4"/>
      <dgm:spPr/>
    </dgm:pt>
    <dgm:pt modelId="{C61B6464-3FE6-4A71-9170-F85B89FCDADF}" type="pres">
      <dgm:prSet presAssocID="{A94B9134-06E0-4E58-802A-AA66657761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01EC333F-CBFC-4E6D-87C1-00B5092427CD}" type="pres">
      <dgm:prSet presAssocID="{A94B9134-06E0-4E58-802A-AA666577619B}" presName="spaceRect" presStyleCnt="0"/>
      <dgm:spPr/>
    </dgm:pt>
    <dgm:pt modelId="{47B021D2-5D6D-43E5-B767-045349EFA9EC}" type="pres">
      <dgm:prSet presAssocID="{A94B9134-06E0-4E58-802A-AA666577619B}" presName="parTx" presStyleLbl="revTx" presStyleIdx="0" presStyleCnt="4">
        <dgm:presLayoutVars>
          <dgm:chMax val="0"/>
          <dgm:chPref val="0"/>
        </dgm:presLayoutVars>
      </dgm:prSet>
      <dgm:spPr/>
    </dgm:pt>
    <dgm:pt modelId="{946799A9-E16B-46A9-B635-6D13B90D1550}" type="pres">
      <dgm:prSet presAssocID="{8DA29BF0-A854-477E-B939-927109BCABA2}" presName="sibTrans" presStyleCnt="0"/>
      <dgm:spPr/>
    </dgm:pt>
    <dgm:pt modelId="{C41B0887-5857-4E4D-9272-6135EDAE15BD}" type="pres">
      <dgm:prSet presAssocID="{22BDAF88-B0F0-4B86-9BB8-F8C6257BC7E4}" presName="compNode" presStyleCnt="0"/>
      <dgm:spPr/>
    </dgm:pt>
    <dgm:pt modelId="{A032FF09-CA58-435D-BB74-D0F3DF08D9AF}" type="pres">
      <dgm:prSet presAssocID="{22BDAF88-B0F0-4B86-9BB8-F8C6257BC7E4}" presName="bgRect" presStyleLbl="bgShp" presStyleIdx="1" presStyleCnt="4"/>
      <dgm:spPr/>
    </dgm:pt>
    <dgm:pt modelId="{04F9E20A-C53C-49A8-9FE9-8CBA263CB1A2}" type="pres">
      <dgm:prSet presAssocID="{22BDAF88-B0F0-4B86-9BB8-F8C6257BC7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8ED4E75E-2511-4C4B-8650-D9ED038949BF}" type="pres">
      <dgm:prSet presAssocID="{22BDAF88-B0F0-4B86-9BB8-F8C6257BC7E4}" presName="spaceRect" presStyleCnt="0"/>
      <dgm:spPr/>
    </dgm:pt>
    <dgm:pt modelId="{28C8B782-2AFD-4D1C-8DEB-F20DD741CF56}" type="pres">
      <dgm:prSet presAssocID="{22BDAF88-B0F0-4B86-9BB8-F8C6257BC7E4}" presName="parTx" presStyleLbl="revTx" presStyleIdx="1" presStyleCnt="4">
        <dgm:presLayoutVars>
          <dgm:chMax val="0"/>
          <dgm:chPref val="0"/>
        </dgm:presLayoutVars>
      </dgm:prSet>
      <dgm:spPr/>
    </dgm:pt>
    <dgm:pt modelId="{5916A32B-4719-4C6F-90B1-FD846D435B7A}" type="pres">
      <dgm:prSet presAssocID="{08C99D59-C380-4D9B-BB28-913665238B68}" presName="sibTrans" presStyleCnt="0"/>
      <dgm:spPr/>
    </dgm:pt>
    <dgm:pt modelId="{4CDB5AF7-AEB9-4EBC-92EB-E1F8669C8B2C}" type="pres">
      <dgm:prSet presAssocID="{72692858-F16C-49FA-95B5-42D31CED3575}" presName="compNode" presStyleCnt="0"/>
      <dgm:spPr/>
    </dgm:pt>
    <dgm:pt modelId="{6EE72B82-17DA-417B-8890-C15ED061A6B6}" type="pres">
      <dgm:prSet presAssocID="{72692858-F16C-49FA-95B5-42D31CED3575}" presName="bgRect" presStyleLbl="bgShp" presStyleIdx="2" presStyleCnt="4"/>
      <dgm:spPr/>
    </dgm:pt>
    <dgm:pt modelId="{99CAD636-B7FE-4C65-872F-C2324081C728}" type="pres">
      <dgm:prSet presAssocID="{72692858-F16C-49FA-95B5-42D31CED35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7DC544FC-F64D-48C1-8F6A-EE45AB20017C}" type="pres">
      <dgm:prSet presAssocID="{72692858-F16C-49FA-95B5-42D31CED3575}" presName="spaceRect" presStyleCnt="0"/>
      <dgm:spPr/>
    </dgm:pt>
    <dgm:pt modelId="{8096FDAB-F231-436F-93E4-5511A4F028AF}" type="pres">
      <dgm:prSet presAssocID="{72692858-F16C-49FA-95B5-42D31CED3575}" presName="parTx" presStyleLbl="revTx" presStyleIdx="2" presStyleCnt="4">
        <dgm:presLayoutVars>
          <dgm:chMax val="0"/>
          <dgm:chPref val="0"/>
        </dgm:presLayoutVars>
      </dgm:prSet>
      <dgm:spPr/>
    </dgm:pt>
    <dgm:pt modelId="{33B08F99-8EC7-4F99-9B78-395633C9939C}" type="pres">
      <dgm:prSet presAssocID="{BBCC3460-0F4E-4F59-BF17-49C2665E7185}" presName="sibTrans" presStyleCnt="0"/>
      <dgm:spPr/>
    </dgm:pt>
    <dgm:pt modelId="{0BC6AEED-A682-44EA-AE37-8085AF696F14}" type="pres">
      <dgm:prSet presAssocID="{F2978F9A-9C8C-4FF8-8479-7CA2DFB19CC8}" presName="compNode" presStyleCnt="0"/>
      <dgm:spPr/>
    </dgm:pt>
    <dgm:pt modelId="{3D0A5FF1-E5EF-4502-8588-8BEA30D49BBC}" type="pres">
      <dgm:prSet presAssocID="{F2978F9A-9C8C-4FF8-8479-7CA2DFB19CC8}" presName="bgRect" presStyleLbl="bgShp" presStyleIdx="3" presStyleCnt="4"/>
      <dgm:spPr/>
    </dgm:pt>
    <dgm:pt modelId="{EE134BC2-1251-46A8-A4E2-161B4550306E}" type="pres">
      <dgm:prSet presAssocID="{F2978F9A-9C8C-4FF8-8479-7CA2DFB19CC8}" presName="iconRect" presStyleLbl="node1" presStyleIdx="3" presStyleCnt="4"/>
      <dgm:spPr>
        <a:ln>
          <a:noFill/>
        </a:ln>
      </dgm:spPr>
    </dgm:pt>
    <dgm:pt modelId="{85943F43-5409-4F0C-BFEA-6431A2E1642F}" type="pres">
      <dgm:prSet presAssocID="{F2978F9A-9C8C-4FF8-8479-7CA2DFB19CC8}" presName="spaceRect" presStyleCnt="0"/>
      <dgm:spPr/>
    </dgm:pt>
    <dgm:pt modelId="{D178884A-552D-4A9A-B559-4842715CF7DB}" type="pres">
      <dgm:prSet presAssocID="{F2978F9A-9C8C-4FF8-8479-7CA2DFB19CC8}" presName="parTx" presStyleLbl="revTx" presStyleIdx="3" presStyleCnt="4">
        <dgm:presLayoutVars>
          <dgm:chMax val="0"/>
          <dgm:chPref val="0"/>
        </dgm:presLayoutVars>
      </dgm:prSet>
      <dgm:spPr/>
    </dgm:pt>
  </dgm:ptLst>
  <dgm:cxnLst>
    <dgm:cxn modelId="{D71C4232-E0DD-4C9B-B5B1-84459B47CB84}" type="presOf" srcId="{22BDAF88-B0F0-4B86-9BB8-F8C6257BC7E4}" destId="{28C8B782-2AFD-4D1C-8DEB-F20DD741CF56}" srcOrd="0" destOrd="0" presId="urn:microsoft.com/office/officeart/2018/2/layout/IconVerticalSolidList"/>
    <dgm:cxn modelId="{A5B02865-3CBE-427A-B44A-546797B40243}" srcId="{5E4B391F-62ED-4E0C-8D24-A06D85C88E6C}" destId="{72692858-F16C-49FA-95B5-42D31CED3575}" srcOrd="2" destOrd="0" parTransId="{FF7BFFF1-F36C-4E8B-A93B-FA3D27B46E73}" sibTransId="{BBCC3460-0F4E-4F59-BF17-49C2665E7185}"/>
    <dgm:cxn modelId="{E7FA9A4E-D335-4CE7-B00E-BF9F9E032995}" type="presOf" srcId="{A94B9134-06E0-4E58-802A-AA666577619B}" destId="{47B021D2-5D6D-43E5-B767-045349EFA9EC}" srcOrd="0" destOrd="0" presId="urn:microsoft.com/office/officeart/2018/2/layout/IconVerticalSolidList"/>
    <dgm:cxn modelId="{6147A376-D58C-44C4-8401-BBF03675570D}" srcId="{5E4B391F-62ED-4E0C-8D24-A06D85C88E6C}" destId="{A94B9134-06E0-4E58-802A-AA666577619B}" srcOrd="0" destOrd="0" parTransId="{63892F15-7D4B-42E2-A9AF-6A4AA4DEC8E1}" sibTransId="{8DA29BF0-A854-477E-B939-927109BCABA2}"/>
    <dgm:cxn modelId="{4C32F27C-9044-4350-BAF5-BCB83C04A3F2}" type="presOf" srcId="{F2978F9A-9C8C-4FF8-8479-7CA2DFB19CC8}" destId="{D178884A-552D-4A9A-B559-4842715CF7DB}" srcOrd="0" destOrd="0" presId="urn:microsoft.com/office/officeart/2018/2/layout/IconVerticalSolidList"/>
    <dgm:cxn modelId="{90E92E90-83AD-4F00-A694-57361A9275E5}" type="presOf" srcId="{72692858-F16C-49FA-95B5-42D31CED3575}" destId="{8096FDAB-F231-436F-93E4-5511A4F028AF}" srcOrd="0" destOrd="0" presId="urn:microsoft.com/office/officeart/2018/2/layout/IconVerticalSolidList"/>
    <dgm:cxn modelId="{83D52FB3-3611-43FB-9B48-44664911FBB0}" srcId="{5E4B391F-62ED-4E0C-8D24-A06D85C88E6C}" destId="{F2978F9A-9C8C-4FF8-8479-7CA2DFB19CC8}" srcOrd="3" destOrd="0" parTransId="{D586FA22-9AB5-49D7-A71E-3A5E975045C8}" sibTransId="{F2A6B5D1-99F9-4395-9550-075AA9E5B59F}"/>
    <dgm:cxn modelId="{6115FCCD-A05A-42CE-9E64-6D44B915BD65}" type="presOf" srcId="{5E4B391F-62ED-4E0C-8D24-A06D85C88E6C}" destId="{82E111D3-531D-42F3-A1C3-3CDE5E79A145}" srcOrd="0" destOrd="0" presId="urn:microsoft.com/office/officeart/2018/2/layout/IconVerticalSolidList"/>
    <dgm:cxn modelId="{1B5DD1D1-56FC-4EEB-8515-519FF2DC927B}" srcId="{5E4B391F-62ED-4E0C-8D24-A06D85C88E6C}" destId="{22BDAF88-B0F0-4B86-9BB8-F8C6257BC7E4}" srcOrd="1" destOrd="0" parTransId="{172053F2-0DDC-4FAB-A590-F3D305128A52}" sibTransId="{08C99D59-C380-4D9B-BB28-913665238B68}"/>
    <dgm:cxn modelId="{ED6EBD04-745C-4C19-8C69-C9852C9BAC92}" type="presParOf" srcId="{82E111D3-531D-42F3-A1C3-3CDE5E79A145}" destId="{F2BF31A1-33A3-494E-BF3D-4FA0D79F042C}" srcOrd="0" destOrd="0" presId="urn:microsoft.com/office/officeart/2018/2/layout/IconVerticalSolidList"/>
    <dgm:cxn modelId="{9BA9A818-5630-4410-B4B2-39A05FFA5D07}" type="presParOf" srcId="{F2BF31A1-33A3-494E-BF3D-4FA0D79F042C}" destId="{C77BE7E4-38DB-45AA-BE36-1FA8E3A4EF5A}" srcOrd="0" destOrd="0" presId="urn:microsoft.com/office/officeart/2018/2/layout/IconVerticalSolidList"/>
    <dgm:cxn modelId="{E31867C1-7652-4441-BDDD-60EADD424EB6}" type="presParOf" srcId="{F2BF31A1-33A3-494E-BF3D-4FA0D79F042C}" destId="{C61B6464-3FE6-4A71-9170-F85B89FCDADF}" srcOrd="1" destOrd="0" presId="urn:microsoft.com/office/officeart/2018/2/layout/IconVerticalSolidList"/>
    <dgm:cxn modelId="{92DB0453-E95B-409B-826A-3E242A0694A9}" type="presParOf" srcId="{F2BF31A1-33A3-494E-BF3D-4FA0D79F042C}" destId="{01EC333F-CBFC-4E6D-87C1-00B5092427CD}" srcOrd="2" destOrd="0" presId="urn:microsoft.com/office/officeart/2018/2/layout/IconVerticalSolidList"/>
    <dgm:cxn modelId="{92DC3D4F-2B69-444B-A178-778A5DDEDE19}" type="presParOf" srcId="{F2BF31A1-33A3-494E-BF3D-4FA0D79F042C}" destId="{47B021D2-5D6D-43E5-B767-045349EFA9EC}" srcOrd="3" destOrd="0" presId="urn:microsoft.com/office/officeart/2018/2/layout/IconVerticalSolidList"/>
    <dgm:cxn modelId="{40B0F0EC-9DFB-419F-88F2-F6A085B5A531}" type="presParOf" srcId="{82E111D3-531D-42F3-A1C3-3CDE5E79A145}" destId="{946799A9-E16B-46A9-B635-6D13B90D1550}" srcOrd="1" destOrd="0" presId="urn:microsoft.com/office/officeart/2018/2/layout/IconVerticalSolidList"/>
    <dgm:cxn modelId="{04101902-FA87-43CF-9792-D456EB0BB7A7}" type="presParOf" srcId="{82E111D3-531D-42F3-A1C3-3CDE5E79A145}" destId="{C41B0887-5857-4E4D-9272-6135EDAE15BD}" srcOrd="2" destOrd="0" presId="urn:microsoft.com/office/officeart/2018/2/layout/IconVerticalSolidList"/>
    <dgm:cxn modelId="{3F275C2B-8945-4360-9AA0-41D2F4FA41AE}" type="presParOf" srcId="{C41B0887-5857-4E4D-9272-6135EDAE15BD}" destId="{A032FF09-CA58-435D-BB74-D0F3DF08D9AF}" srcOrd="0" destOrd="0" presId="urn:microsoft.com/office/officeart/2018/2/layout/IconVerticalSolidList"/>
    <dgm:cxn modelId="{F9D25AFB-70C7-4EDA-B5E1-3A49CD69FF05}" type="presParOf" srcId="{C41B0887-5857-4E4D-9272-6135EDAE15BD}" destId="{04F9E20A-C53C-49A8-9FE9-8CBA263CB1A2}" srcOrd="1" destOrd="0" presId="urn:microsoft.com/office/officeart/2018/2/layout/IconVerticalSolidList"/>
    <dgm:cxn modelId="{B0A0CD58-1FB0-4686-BF23-782101ACF804}" type="presParOf" srcId="{C41B0887-5857-4E4D-9272-6135EDAE15BD}" destId="{8ED4E75E-2511-4C4B-8650-D9ED038949BF}" srcOrd="2" destOrd="0" presId="urn:microsoft.com/office/officeart/2018/2/layout/IconVerticalSolidList"/>
    <dgm:cxn modelId="{AEA344B6-4CEC-42B6-B294-4070D5C0107D}" type="presParOf" srcId="{C41B0887-5857-4E4D-9272-6135EDAE15BD}" destId="{28C8B782-2AFD-4D1C-8DEB-F20DD741CF56}" srcOrd="3" destOrd="0" presId="urn:microsoft.com/office/officeart/2018/2/layout/IconVerticalSolidList"/>
    <dgm:cxn modelId="{E733C2CE-E0E4-4A77-A052-420976FAF92F}" type="presParOf" srcId="{82E111D3-531D-42F3-A1C3-3CDE5E79A145}" destId="{5916A32B-4719-4C6F-90B1-FD846D435B7A}" srcOrd="3" destOrd="0" presId="urn:microsoft.com/office/officeart/2018/2/layout/IconVerticalSolidList"/>
    <dgm:cxn modelId="{FAD0DE2D-ABE3-4A08-81F8-844783EA0327}" type="presParOf" srcId="{82E111D3-531D-42F3-A1C3-3CDE5E79A145}" destId="{4CDB5AF7-AEB9-4EBC-92EB-E1F8669C8B2C}" srcOrd="4" destOrd="0" presId="urn:microsoft.com/office/officeart/2018/2/layout/IconVerticalSolidList"/>
    <dgm:cxn modelId="{A766674F-2D5F-4D89-8C43-ADD9AB58AF04}" type="presParOf" srcId="{4CDB5AF7-AEB9-4EBC-92EB-E1F8669C8B2C}" destId="{6EE72B82-17DA-417B-8890-C15ED061A6B6}" srcOrd="0" destOrd="0" presId="urn:microsoft.com/office/officeart/2018/2/layout/IconVerticalSolidList"/>
    <dgm:cxn modelId="{AF073D2F-FBEA-4C9A-9A2A-B24DB180FB1A}" type="presParOf" srcId="{4CDB5AF7-AEB9-4EBC-92EB-E1F8669C8B2C}" destId="{99CAD636-B7FE-4C65-872F-C2324081C728}" srcOrd="1" destOrd="0" presId="urn:microsoft.com/office/officeart/2018/2/layout/IconVerticalSolidList"/>
    <dgm:cxn modelId="{16C533E6-05C7-4C94-9576-97BAB63DE2D8}" type="presParOf" srcId="{4CDB5AF7-AEB9-4EBC-92EB-E1F8669C8B2C}" destId="{7DC544FC-F64D-48C1-8F6A-EE45AB20017C}" srcOrd="2" destOrd="0" presId="urn:microsoft.com/office/officeart/2018/2/layout/IconVerticalSolidList"/>
    <dgm:cxn modelId="{D1D45549-3AED-4401-B168-7233FBBD84B2}" type="presParOf" srcId="{4CDB5AF7-AEB9-4EBC-92EB-E1F8669C8B2C}" destId="{8096FDAB-F231-436F-93E4-5511A4F028AF}" srcOrd="3" destOrd="0" presId="urn:microsoft.com/office/officeart/2018/2/layout/IconVerticalSolidList"/>
    <dgm:cxn modelId="{68059837-9E2E-4E8F-8745-0CE583249F71}" type="presParOf" srcId="{82E111D3-531D-42F3-A1C3-3CDE5E79A145}" destId="{33B08F99-8EC7-4F99-9B78-395633C9939C}" srcOrd="5" destOrd="0" presId="urn:microsoft.com/office/officeart/2018/2/layout/IconVerticalSolidList"/>
    <dgm:cxn modelId="{FF27CD09-A8B9-4F6F-8091-50823477303E}" type="presParOf" srcId="{82E111D3-531D-42F3-A1C3-3CDE5E79A145}" destId="{0BC6AEED-A682-44EA-AE37-8085AF696F14}" srcOrd="6" destOrd="0" presId="urn:microsoft.com/office/officeart/2018/2/layout/IconVerticalSolidList"/>
    <dgm:cxn modelId="{77EFFF2A-5865-4404-A7EF-DD0B1EB548D6}" type="presParOf" srcId="{0BC6AEED-A682-44EA-AE37-8085AF696F14}" destId="{3D0A5FF1-E5EF-4502-8588-8BEA30D49BBC}" srcOrd="0" destOrd="0" presId="urn:microsoft.com/office/officeart/2018/2/layout/IconVerticalSolidList"/>
    <dgm:cxn modelId="{7307262D-97E3-45FA-98BF-0F802EA182B7}" type="presParOf" srcId="{0BC6AEED-A682-44EA-AE37-8085AF696F14}" destId="{EE134BC2-1251-46A8-A4E2-161B4550306E}" srcOrd="1" destOrd="0" presId="urn:microsoft.com/office/officeart/2018/2/layout/IconVerticalSolidList"/>
    <dgm:cxn modelId="{6C30DB05-0DEB-4B75-BB2A-630663759074}" type="presParOf" srcId="{0BC6AEED-A682-44EA-AE37-8085AF696F14}" destId="{85943F43-5409-4F0C-BFEA-6431A2E1642F}" srcOrd="2" destOrd="0" presId="urn:microsoft.com/office/officeart/2018/2/layout/IconVerticalSolidList"/>
    <dgm:cxn modelId="{387640DD-FF35-4E25-9C6A-F532707AD2B9}" type="presParOf" srcId="{0BC6AEED-A682-44EA-AE37-8085AF696F14}" destId="{D178884A-552D-4A9A-B559-4842715CF7D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B8858-149E-43AA-AB7C-F56A0BF25BEB}">
      <dsp:nvSpPr>
        <dsp:cNvPr id="0" name=""/>
        <dsp:cNvSpPr/>
      </dsp:nvSpPr>
      <dsp:spPr>
        <a:xfrm>
          <a:off x="0" y="0"/>
          <a:ext cx="3148123" cy="34780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440" tIns="330200" rIns="245440" bIns="33020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Arial" panose="020B0604020202020204"/>
            </a:rPr>
            <a:t>Promote</a:t>
          </a:r>
          <a:r>
            <a:rPr lang="en-US" sz="1100" b="0" i="0" kern="1200" dirty="0"/>
            <a:t> integrated care services related to screening, diagnosis, prevention, and treatment of mental and substance use disorders, and co-occurring physical health conditions and chronic diseases. ​</a:t>
          </a:r>
          <a:endParaRPr lang="en-US" sz="1100" kern="1200" dirty="0"/>
        </a:p>
        <a:p>
          <a:pPr marL="57150" lvl="1" indent="-57150" algn="l" defTabSz="400050">
            <a:lnSpc>
              <a:spcPct val="90000"/>
            </a:lnSpc>
            <a:spcBef>
              <a:spcPct val="0"/>
            </a:spcBef>
            <a:spcAft>
              <a:spcPct val="15000"/>
            </a:spcAft>
            <a:buChar char="•"/>
          </a:pPr>
          <a:r>
            <a:rPr lang="en-US" sz="900" b="0" i="0" kern="1200" dirty="0"/>
            <a:t>Enrollment and provide care to priority patient population ​</a:t>
          </a:r>
          <a:endParaRPr lang="en-US" sz="900" kern="1200" dirty="0"/>
        </a:p>
        <a:p>
          <a:pPr marL="57150" lvl="1" indent="-57150" algn="l" defTabSz="400050">
            <a:lnSpc>
              <a:spcPct val="90000"/>
            </a:lnSpc>
            <a:spcBef>
              <a:spcPct val="0"/>
            </a:spcBef>
            <a:spcAft>
              <a:spcPct val="15000"/>
            </a:spcAft>
            <a:buChar char="•"/>
          </a:pPr>
          <a:r>
            <a:rPr lang="en-US" sz="900" b="0" i="0" kern="1200" dirty="0"/>
            <a:t>Implement policy and system changes to improve integration at the organizational level​</a:t>
          </a:r>
          <a:endParaRPr lang="en-US" sz="900" kern="1200" dirty="0"/>
        </a:p>
        <a:p>
          <a:pPr marL="57150" lvl="1" indent="-57150" algn="l" defTabSz="400050">
            <a:lnSpc>
              <a:spcPct val="90000"/>
            </a:lnSpc>
            <a:spcBef>
              <a:spcPct val="0"/>
            </a:spcBef>
            <a:spcAft>
              <a:spcPct val="15000"/>
            </a:spcAft>
            <a:buChar char="•"/>
          </a:pPr>
          <a:r>
            <a:rPr lang="en-US" sz="900" b="0" i="0" kern="1200" dirty="0"/>
            <a:t>Identify common challenges​</a:t>
          </a:r>
          <a:endParaRPr lang="en-US" sz="900" kern="1200" dirty="0"/>
        </a:p>
      </dsp:txBody>
      <dsp:txXfrm>
        <a:off x="0" y="1321676"/>
        <a:ext cx="3148123" cy="2086857"/>
      </dsp:txXfrm>
    </dsp:sp>
    <dsp:sp modelId="{C40DAAAB-D2D5-4390-A90A-A0CB3FC633DA}">
      <dsp:nvSpPr>
        <dsp:cNvPr id="0" name=""/>
        <dsp:cNvSpPr/>
      </dsp:nvSpPr>
      <dsp:spPr>
        <a:xfrm>
          <a:off x="1052347" y="347809"/>
          <a:ext cx="1043428" cy="104342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50" tIns="12700" rIns="81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5153" y="500615"/>
        <a:ext cx="737816" cy="737816"/>
      </dsp:txXfrm>
    </dsp:sp>
    <dsp:sp modelId="{02FEF223-2953-42AB-B5AE-CFFE6D75D14C}">
      <dsp:nvSpPr>
        <dsp:cNvPr id="0" name=""/>
        <dsp:cNvSpPr/>
      </dsp:nvSpPr>
      <dsp:spPr>
        <a:xfrm>
          <a:off x="0" y="3478023"/>
          <a:ext cx="3148123"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389AE-87D5-47B9-9B03-A8AD7B28236E}">
      <dsp:nvSpPr>
        <dsp:cNvPr id="0" name=""/>
        <dsp:cNvSpPr/>
      </dsp:nvSpPr>
      <dsp:spPr>
        <a:xfrm>
          <a:off x="3462936" y="0"/>
          <a:ext cx="3148123" cy="34780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440" tIns="330200" rIns="245440" bIns="33020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Arial" panose="020B0604020202020204"/>
            </a:rPr>
            <a:t>Promote</a:t>
          </a:r>
          <a:r>
            <a:rPr lang="en-US" sz="1100" b="0" i="0" kern="1200" dirty="0"/>
            <a:t> full integration and collaboration in clinical practices between primary and behavioral health care. ​</a:t>
          </a:r>
          <a:endParaRPr lang="en-US" sz="1100" kern="1200" dirty="0"/>
        </a:p>
        <a:p>
          <a:pPr marL="57150" lvl="1" indent="-57150" algn="l" defTabSz="400050">
            <a:lnSpc>
              <a:spcPct val="90000"/>
            </a:lnSpc>
            <a:spcBef>
              <a:spcPct val="0"/>
            </a:spcBef>
            <a:spcAft>
              <a:spcPct val="15000"/>
            </a:spcAft>
            <a:buChar char="•"/>
          </a:pPr>
          <a:r>
            <a:rPr lang="en-US" sz="900" b="0" i="0" kern="1200" dirty="0"/>
            <a:t>Identify factors that facilitated and challenged success ​</a:t>
          </a:r>
          <a:endParaRPr lang="en-US" sz="900" kern="1200" dirty="0"/>
        </a:p>
      </dsp:txBody>
      <dsp:txXfrm>
        <a:off x="3462936" y="1321676"/>
        <a:ext cx="3148123" cy="2086857"/>
      </dsp:txXfrm>
    </dsp:sp>
    <dsp:sp modelId="{2109B174-7DFA-43DC-B660-58FFF9253034}">
      <dsp:nvSpPr>
        <dsp:cNvPr id="0" name=""/>
        <dsp:cNvSpPr/>
      </dsp:nvSpPr>
      <dsp:spPr>
        <a:xfrm>
          <a:off x="4515283" y="347809"/>
          <a:ext cx="1043428" cy="104342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50" tIns="12700" rIns="81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68089" y="500615"/>
        <a:ext cx="737816" cy="737816"/>
      </dsp:txXfrm>
    </dsp:sp>
    <dsp:sp modelId="{40932712-AE80-41DC-AD45-B3C591BA71DB}">
      <dsp:nvSpPr>
        <dsp:cNvPr id="0" name=""/>
        <dsp:cNvSpPr/>
      </dsp:nvSpPr>
      <dsp:spPr>
        <a:xfrm>
          <a:off x="3462936" y="3478023"/>
          <a:ext cx="3148123"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DA2D8-A652-4E74-954C-55B0A8A0A54B}">
      <dsp:nvSpPr>
        <dsp:cNvPr id="0" name=""/>
        <dsp:cNvSpPr/>
      </dsp:nvSpPr>
      <dsp:spPr>
        <a:xfrm>
          <a:off x="6925872" y="0"/>
          <a:ext cx="3148123" cy="347809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440" tIns="330200" rIns="245440" bIns="330200" numCol="1" spcCol="1270" anchor="t" anchorCtr="0">
          <a:noAutofit/>
        </a:bodyPr>
        <a:lstStyle/>
        <a:p>
          <a:pPr marL="0" lvl="0" indent="0" algn="l" defTabSz="488950">
            <a:lnSpc>
              <a:spcPct val="90000"/>
            </a:lnSpc>
            <a:spcBef>
              <a:spcPct val="0"/>
            </a:spcBef>
            <a:spcAft>
              <a:spcPct val="35000"/>
            </a:spcAft>
            <a:buNone/>
          </a:pPr>
          <a:r>
            <a:rPr lang="en-US" sz="1100" b="0" i="0" kern="1200" dirty="0">
              <a:latin typeface="Arial" panose="020B0604020202020204"/>
            </a:rPr>
            <a:t>Support</a:t>
          </a:r>
          <a:r>
            <a:rPr lang="en-US" sz="1100" b="0" i="0" kern="1200" dirty="0"/>
            <a:t> the improvement of integrated care models for primary care and behavioral health care ​</a:t>
          </a:r>
          <a:endParaRPr lang="en-US" sz="1100" kern="1200" dirty="0"/>
        </a:p>
        <a:p>
          <a:pPr marL="57150" lvl="1" indent="-57150" algn="l" defTabSz="400050">
            <a:lnSpc>
              <a:spcPct val="90000"/>
            </a:lnSpc>
            <a:spcBef>
              <a:spcPct val="0"/>
            </a:spcBef>
            <a:spcAft>
              <a:spcPct val="15000"/>
            </a:spcAft>
            <a:buChar char="•"/>
          </a:pPr>
          <a:r>
            <a:rPr lang="en-US" sz="900" b="0" i="0" kern="1200" dirty="0"/>
            <a:t>Demonstrate improved overall wellness ​</a:t>
          </a:r>
          <a:endParaRPr lang="en-US" sz="900" kern="1200" dirty="0"/>
        </a:p>
        <a:p>
          <a:pPr marL="57150" lvl="1" indent="-57150" algn="l" defTabSz="400050">
            <a:lnSpc>
              <a:spcPct val="90000"/>
            </a:lnSpc>
            <a:spcBef>
              <a:spcPct val="0"/>
            </a:spcBef>
            <a:spcAft>
              <a:spcPct val="15000"/>
            </a:spcAft>
            <a:buChar char="•"/>
          </a:pPr>
          <a:r>
            <a:rPr lang="en-US" sz="900" b="0" i="0" kern="1200" dirty="0"/>
            <a:t>Demonstrate improved physical health​</a:t>
          </a:r>
          <a:endParaRPr lang="en-US" sz="900" kern="1200" dirty="0"/>
        </a:p>
      </dsp:txBody>
      <dsp:txXfrm>
        <a:off x="6925872" y="1321676"/>
        <a:ext cx="3148123" cy="2086857"/>
      </dsp:txXfrm>
    </dsp:sp>
    <dsp:sp modelId="{72EA08C5-B3F5-4D98-BF26-C01CA5360528}">
      <dsp:nvSpPr>
        <dsp:cNvPr id="0" name=""/>
        <dsp:cNvSpPr/>
      </dsp:nvSpPr>
      <dsp:spPr>
        <a:xfrm>
          <a:off x="7978219" y="347809"/>
          <a:ext cx="1043428" cy="104342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50" tIns="12700" rIns="81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31025" y="500615"/>
        <a:ext cx="737816" cy="737816"/>
      </dsp:txXfrm>
    </dsp:sp>
    <dsp:sp modelId="{26C8F65A-30CE-4264-9436-31162FDD4FB2}">
      <dsp:nvSpPr>
        <dsp:cNvPr id="0" name=""/>
        <dsp:cNvSpPr/>
      </dsp:nvSpPr>
      <dsp:spPr>
        <a:xfrm>
          <a:off x="6925872" y="3478023"/>
          <a:ext cx="3148123"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A4CC9-013B-4E75-ACA3-63AF2E1C9E97}">
      <dsp:nvSpPr>
        <dsp:cNvPr id="0" name=""/>
        <dsp:cNvSpPr/>
      </dsp:nvSpPr>
      <dsp:spPr>
        <a:xfrm>
          <a:off x="0" y="0"/>
          <a:ext cx="651172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EBBCD-F2E0-4F44-B08C-329ED9CA4B71}">
      <dsp:nvSpPr>
        <dsp:cNvPr id="0" name=""/>
        <dsp:cNvSpPr/>
      </dsp:nvSpPr>
      <dsp:spPr>
        <a:xfrm>
          <a:off x="0" y="0"/>
          <a:ext cx="6511722" cy="86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 outreach, engagement and retention strategies to increase participation in, and access to primary care and behavioral health treatment and prevention services for diverse populations</a:t>
          </a:r>
        </a:p>
      </dsp:txBody>
      <dsp:txXfrm>
        <a:off x="0" y="0"/>
        <a:ext cx="6511722" cy="866395"/>
      </dsp:txXfrm>
    </dsp:sp>
    <dsp:sp modelId="{017BFD33-33BA-4693-84B1-1D3C45BC1FA9}">
      <dsp:nvSpPr>
        <dsp:cNvPr id="0" name=""/>
        <dsp:cNvSpPr/>
      </dsp:nvSpPr>
      <dsp:spPr>
        <a:xfrm>
          <a:off x="0" y="866395"/>
          <a:ext cx="651172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0AAD21-1079-4964-9E9A-335535713645}">
      <dsp:nvSpPr>
        <dsp:cNvPr id="0" name=""/>
        <dsp:cNvSpPr/>
      </dsp:nvSpPr>
      <dsp:spPr>
        <a:xfrm>
          <a:off x="0" y="866395"/>
          <a:ext cx="6511722" cy="86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 direct primary care and behavioral health treatment (including screening, assessment, and care management) and prevention services for diverse special populations at risk. </a:t>
          </a:r>
        </a:p>
      </dsp:txBody>
      <dsp:txXfrm>
        <a:off x="0" y="866395"/>
        <a:ext cx="6511722" cy="866395"/>
      </dsp:txXfrm>
    </dsp:sp>
    <dsp:sp modelId="{A45E7D11-2923-4AC3-A982-5A0F0E454247}">
      <dsp:nvSpPr>
        <dsp:cNvPr id="0" name=""/>
        <dsp:cNvSpPr/>
      </dsp:nvSpPr>
      <dsp:spPr>
        <a:xfrm>
          <a:off x="0" y="1732790"/>
          <a:ext cx="651172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8F587-26DC-43C2-9297-53778AAF1B73}">
      <dsp:nvSpPr>
        <dsp:cNvPr id="0" name=""/>
        <dsp:cNvSpPr/>
      </dsp:nvSpPr>
      <dsp:spPr>
        <a:xfrm>
          <a:off x="0" y="1732790"/>
          <a:ext cx="6511722" cy="86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a:t>Screen and assess clients for the presence of co-occurring chronic physical conditions; mental and substance use disorders for adults with serious mental illness; mental illness; children and adolescents with serious emotional disturbance; and individuals with a substance use disorder.</a:t>
          </a:r>
          <a:r>
            <a:rPr lang="en-US" sz="1400" kern="1200">
              <a:latin typeface="Arial" panose="020B0604020202020204"/>
            </a:rPr>
            <a:t> </a:t>
          </a:r>
          <a:endParaRPr lang="en-US" sz="1400" kern="1200"/>
        </a:p>
      </dsp:txBody>
      <dsp:txXfrm>
        <a:off x="0" y="1732790"/>
        <a:ext cx="6511722" cy="866395"/>
      </dsp:txXfrm>
    </dsp:sp>
    <dsp:sp modelId="{0B537367-729F-4745-B66F-4697F4CCCA84}">
      <dsp:nvSpPr>
        <dsp:cNvPr id="0" name=""/>
        <dsp:cNvSpPr/>
      </dsp:nvSpPr>
      <dsp:spPr>
        <a:xfrm>
          <a:off x="0" y="2599185"/>
          <a:ext cx="6511722"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156F1-8DC6-407E-A6B6-9FF0A64E7C03}">
      <dsp:nvSpPr>
        <dsp:cNvPr id="0" name=""/>
        <dsp:cNvSpPr/>
      </dsp:nvSpPr>
      <dsp:spPr>
        <a:xfrm>
          <a:off x="0" y="2599185"/>
          <a:ext cx="6511722" cy="866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a:t>Identify the evidence-based or promising practices </a:t>
          </a:r>
          <a:r>
            <a:rPr lang="en-US" sz="1400" kern="1200">
              <a:latin typeface="Arial" panose="020B0604020202020204"/>
            </a:rPr>
            <a:t>for integrated</a:t>
          </a:r>
          <a:r>
            <a:rPr lang="en-US" sz="1400" kern="1200"/>
            <a:t> care model(s</a:t>
          </a:r>
          <a:r>
            <a:rPr lang="en-US" sz="1400" kern="1200">
              <a:latin typeface="Arial" panose="020B0604020202020204"/>
            </a:rPr>
            <a:t>).</a:t>
          </a:r>
          <a:r>
            <a:rPr lang="en-US" sz="1400" kern="1200"/>
            <a:t> This </a:t>
          </a:r>
          <a:r>
            <a:rPr lang="en-US" sz="1400" kern="1200">
              <a:latin typeface="Arial" panose="020B0604020202020204"/>
            </a:rPr>
            <a:t>could include</a:t>
          </a:r>
          <a:r>
            <a:rPr lang="en-US" sz="1400" kern="1200"/>
            <a:t> tele-health/behavioral health services and culturally appropriate or adapted models for disparate populations. </a:t>
          </a:r>
          <a:br>
            <a:rPr lang="en-US" sz="1400" u="sng" kern="1200"/>
          </a:br>
          <a:endParaRPr lang="en-US" sz="1400" kern="1200"/>
        </a:p>
      </dsp:txBody>
      <dsp:txXfrm>
        <a:off x="0" y="2599185"/>
        <a:ext cx="6511722" cy="8663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D9BE5-A3FA-40E4-9ACD-8AF65C2F7205}">
      <dsp:nvSpPr>
        <dsp:cNvPr id="0" name=""/>
        <dsp:cNvSpPr/>
      </dsp:nvSpPr>
      <dsp:spPr>
        <a:xfrm>
          <a:off x="0" y="1692"/>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3EC77-65A2-4200-B582-7FB60083AFBA}">
      <dsp:nvSpPr>
        <dsp:cNvPr id="0" name=""/>
        <dsp:cNvSpPr/>
      </dsp:nvSpPr>
      <dsp:spPr>
        <a:xfrm>
          <a:off x="0" y="1692"/>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Establishing channels early on for frequent communication between the CMH and FQHC, </a:t>
          </a:r>
        </a:p>
      </dsp:txBody>
      <dsp:txXfrm>
        <a:off x="0" y="1692"/>
        <a:ext cx="7245499" cy="577032"/>
      </dsp:txXfrm>
    </dsp:sp>
    <dsp:sp modelId="{C6280453-81DA-4007-905E-752257F20370}">
      <dsp:nvSpPr>
        <dsp:cNvPr id="0" name=""/>
        <dsp:cNvSpPr/>
      </dsp:nvSpPr>
      <dsp:spPr>
        <a:xfrm>
          <a:off x="0" y="578724"/>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2171A-E683-4306-BD14-EE86FABDDD31}">
      <dsp:nvSpPr>
        <dsp:cNvPr id="0" name=""/>
        <dsp:cNvSpPr/>
      </dsp:nvSpPr>
      <dsp:spPr>
        <a:xfrm>
          <a:off x="0" y="578724"/>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Creating workflow processes aimed to increase and maintain client engagement, </a:t>
          </a:r>
        </a:p>
      </dsp:txBody>
      <dsp:txXfrm>
        <a:off x="0" y="578724"/>
        <a:ext cx="7245499" cy="577032"/>
      </dsp:txXfrm>
    </dsp:sp>
    <dsp:sp modelId="{809F4422-00D5-46BD-B79B-FE962DE40E5E}">
      <dsp:nvSpPr>
        <dsp:cNvPr id="0" name=""/>
        <dsp:cNvSpPr/>
      </dsp:nvSpPr>
      <dsp:spPr>
        <a:xfrm>
          <a:off x="0" y="1155757"/>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F61BF-64C4-493C-A272-7146A444CA40}">
      <dsp:nvSpPr>
        <dsp:cNvPr id="0" name=""/>
        <dsp:cNvSpPr/>
      </dsp:nvSpPr>
      <dsp:spPr>
        <a:xfrm>
          <a:off x="0" y="1155757"/>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Re-examining, adjusting and adding additional staffing roles if necessary, </a:t>
          </a:r>
        </a:p>
      </dsp:txBody>
      <dsp:txXfrm>
        <a:off x="0" y="1155757"/>
        <a:ext cx="7245499" cy="577032"/>
      </dsp:txXfrm>
    </dsp:sp>
    <dsp:sp modelId="{11E6D476-B59A-41E9-A56A-0A872F6985DD}">
      <dsp:nvSpPr>
        <dsp:cNvPr id="0" name=""/>
        <dsp:cNvSpPr/>
      </dsp:nvSpPr>
      <dsp:spPr>
        <a:xfrm>
          <a:off x="0" y="1732790"/>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01885-80E1-4736-A66F-44A69DC794BD}">
      <dsp:nvSpPr>
        <dsp:cNvPr id="0" name=""/>
        <dsp:cNvSpPr/>
      </dsp:nvSpPr>
      <dsp:spPr>
        <a:xfrm>
          <a:off x="0" y="1732790"/>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Prioritizing co-location to facilitate service coordination, </a:t>
          </a:r>
        </a:p>
      </dsp:txBody>
      <dsp:txXfrm>
        <a:off x="0" y="1732790"/>
        <a:ext cx="7245499" cy="577032"/>
      </dsp:txXfrm>
    </dsp:sp>
    <dsp:sp modelId="{64D113CD-DDF3-4803-80A6-987E06C0EBBF}">
      <dsp:nvSpPr>
        <dsp:cNvPr id="0" name=""/>
        <dsp:cNvSpPr/>
      </dsp:nvSpPr>
      <dsp:spPr>
        <a:xfrm>
          <a:off x="0" y="2309823"/>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10ADC9-EB6B-4DD8-B494-F3401F6E77B3}">
      <dsp:nvSpPr>
        <dsp:cNvPr id="0" name=""/>
        <dsp:cNvSpPr/>
      </dsp:nvSpPr>
      <dsp:spPr>
        <a:xfrm>
          <a:off x="0" y="2309823"/>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Seeking additional funding streams, and </a:t>
          </a:r>
        </a:p>
      </dsp:txBody>
      <dsp:txXfrm>
        <a:off x="0" y="2309823"/>
        <a:ext cx="7245499" cy="577032"/>
      </dsp:txXfrm>
    </dsp:sp>
    <dsp:sp modelId="{1459CDE2-13E9-4310-B315-B27D17D5B566}">
      <dsp:nvSpPr>
        <dsp:cNvPr id="0" name=""/>
        <dsp:cNvSpPr/>
      </dsp:nvSpPr>
      <dsp:spPr>
        <a:xfrm>
          <a:off x="0" y="2886856"/>
          <a:ext cx="724549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CC36-DB5B-4C04-8898-0885942E9A39}">
      <dsp:nvSpPr>
        <dsp:cNvPr id="0" name=""/>
        <dsp:cNvSpPr/>
      </dsp:nvSpPr>
      <dsp:spPr>
        <a:xfrm>
          <a:off x="0" y="2886856"/>
          <a:ext cx="7245499" cy="577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Engaging and capturing the input of case holders to inform consumers’ health goals.</a:t>
          </a:r>
        </a:p>
      </dsp:txBody>
      <dsp:txXfrm>
        <a:off x="0" y="2886856"/>
        <a:ext cx="7245499" cy="577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F7DB9-C697-4055-9AFD-2695473AA645}">
      <dsp:nvSpPr>
        <dsp:cNvPr id="0" name=""/>
        <dsp:cNvSpPr/>
      </dsp:nvSpPr>
      <dsp:spPr>
        <a:xfrm>
          <a:off x="1229" y="140790"/>
          <a:ext cx="4316372" cy="274089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C60A70A-D204-4EDF-940A-FF13A8DA7A31}">
      <dsp:nvSpPr>
        <dsp:cNvPr id="0" name=""/>
        <dsp:cNvSpPr/>
      </dsp:nvSpPr>
      <dsp:spPr>
        <a:xfrm>
          <a:off x="480826" y="596407"/>
          <a:ext cx="4316372" cy="27408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Using SAMHSA’s Six Levels of Integration Framework, the </a:t>
          </a:r>
          <a:r>
            <a:rPr lang="en-US" sz="1500" b="1" kern="1200"/>
            <a:t>subdomains with the highest level of integration</a:t>
          </a:r>
          <a:r>
            <a:rPr lang="en-US" sz="1500" kern="1200"/>
            <a:t> across all three sites were “Practice Organization – Metrics” and “Patient Experience – SDOH”. This meant that all three sites were fully or near fully integrated on monitoring primary and behavioral metrics and utilizing them for quality improvement. The three sites also performed routine SDOH screening, followed by formal arrangements for referrals to social agencies. </a:t>
          </a:r>
        </a:p>
      </dsp:txBody>
      <dsp:txXfrm>
        <a:off x="561104" y="676685"/>
        <a:ext cx="4155816" cy="2580340"/>
      </dsp:txXfrm>
    </dsp:sp>
    <dsp:sp modelId="{19BC8B44-A617-4151-93AE-31F71AA952DE}">
      <dsp:nvSpPr>
        <dsp:cNvPr id="0" name=""/>
        <dsp:cNvSpPr/>
      </dsp:nvSpPr>
      <dsp:spPr>
        <a:xfrm>
          <a:off x="5276796" y="140790"/>
          <a:ext cx="4316372" cy="274089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F945345-05D4-41EE-992D-4D79CFF7ED3C}">
      <dsp:nvSpPr>
        <dsp:cNvPr id="0" name=""/>
        <dsp:cNvSpPr/>
      </dsp:nvSpPr>
      <dsp:spPr>
        <a:xfrm>
          <a:off x="5756393" y="596407"/>
          <a:ext cx="4316372" cy="27408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Using SAMHSA’s Six Levels of Integration Framework, the </a:t>
          </a:r>
          <a:r>
            <a:rPr lang="en-US" sz="1500" b="1" kern="1200"/>
            <a:t>subdomains showing the most progression </a:t>
          </a:r>
          <a:r>
            <a:rPr lang="en-US" sz="1500" kern="1200"/>
            <a:t>throughout the grant were “Practice Organization – Metrics” and “Clinical Delivery – Treatment Plans”. This indicates that all three sites demonstrated increased collaboration in utilizing primary and behavioral health metrics, as well as treatment planning of shared patients. </a:t>
          </a:r>
        </a:p>
      </dsp:txBody>
      <dsp:txXfrm>
        <a:off x="5836671" y="676685"/>
        <a:ext cx="4155816" cy="25803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BE7E4-38DB-45AA-BE36-1FA8E3A4EF5A}">
      <dsp:nvSpPr>
        <dsp:cNvPr id="0" name=""/>
        <dsp:cNvSpPr/>
      </dsp:nvSpPr>
      <dsp:spPr>
        <a:xfrm>
          <a:off x="0" y="3129"/>
          <a:ext cx="10407583" cy="6658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B6464-3FE6-4A71-9170-F85B89FCDADF}">
      <dsp:nvSpPr>
        <dsp:cNvPr id="0" name=""/>
        <dsp:cNvSpPr/>
      </dsp:nvSpPr>
      <dsp:spPr>
        <a:xfrm>
          <a:off x="201421" y="152946"/>
          <a:ext cx="366578" cy="3662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B021D2-5D6D-43E5-B767-045349EFA9EC}">
      <dsp:nvSpPr>
        <dsp:cNvPr id="0" name=""/>
        <dsp:cNvSpPr/>
      </dsp:nvSpPr>
      <dsp:spPr>
        <a:xfrm>
          <a:off x="769420" y="3129"/>
          <a:ext cx="9603402" cy="72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76" tIns="77076" rIns="77076" bIns="77076" numCol="1" spcCol="1270" anchor="ctr" anchorCtr="0">
          <a:noAutofit/>
        </a:bodyPr>
        <a:lstStyle/>
        <a:p>
          <a:pPr marL="0" lvl="0" indent="0" algn="l" defTabSz="622300">
            <a:lnSpc>
              <a:spcPct val="100000"/>
            </a:lnSpc>
            <a:spcBef>
              <a:spcPct val="0"/>
            </a:spcBef>
            <a:spcAft>
              <a:spcPct val="35000"/>
            </a:spcAft>
            <a:buNone/>
          </a:pPr>
          <a:r>
            <a:rPr lang="en-US" sz="1400" kern="1200" dirty="0"/>
            <a:t>By Year 5, Azara helped improve both CMH and FQHC’s access to clients’ appointment records and health outcomes data, and provided insight leading to targeted interventions for better patient outcomes. </a:t>
          </a:r>
        </a:p>
      </dsp:txBody>
      <dsp:txXfrm>
        <a:off x="769420" y="3129"/>
        <a:ext cx="9603402" cy="728278"/>
      </dsp:txXfrm>
    </dsp:sp>
    <dsp:sp modelId="{A032FF09-CA58-435D-BB74-D0F3DF08D9AF}">
      <dsp:nvSpPr>
        <dsp:cNvPr id="0" name=""/>
        <dsp:cNvSpPr/>
      </dsp:nvSpPr>
      <dsp:spPr>
        <a:xfrm>
          <a:off x="0" y="913477"/>
          <a:ext cx="10407583" cy="6658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F9E20A-C53C-49A8-9FE9-8CBA263CB1A2}">
      <dsp:nvSpPr>
        <dsp:cNvPr id="0" name=""/>
        <dsp:cNvSpPr/>
      </dsp:nvSpPr>
      <dsp:spPr>
        <a:xfrm>
          <a:off x="201421" y="1063294"/>
          <a:ext cx="366578" cy="3662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8B782-2AFD-4D1C-8DEB-F20DD741CF56}">
      <dsp:nvSpPr>
        <dsp:cNvPr id="0" name=""/>
        <dsp:cNvSpPr/>
      </dsp:nvSpPr>
      <dsp:spPr>
        <a:xfrm>
          <a:off x="769420" y="913477"/>
          <a:ext cx="9603402" cy="72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76" tIns="77076" rIns="77076" bIns="77076"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a:rPr>
            <a:t>Challenges throughout</a:t>
          </a:r>
          <a:r>
            <a:rPr lang="en-US" sz="1400" kern="1200"/>
            <a:t> </a:t>
          </a:r>
          <a:r>
            <a:rPr lang="en-US" sz="1400" kern="1200">
              <a:latin typeface="Arial" panose="020B0604020202020204"/>
            </a:rPr>
            <a:t>the process </a:t>
          </a:r>
          <a:r>
            <a:rPr lang="en-US" sz="1400" kern="1200"/>
            <a:t>included (1) delayed implementation due to COVID-19, workforce shortages, and leadership turnover, (2) unique challenges when applying it to mental health agencies, (3) significant commitment of resources, (4) difficulties integrating Azara into the workflow, and (5) hindered buy-in from other staff and leadership </a:t>
          </a:r>
        </a:p>
      </dsp:txBody>
      <dsp:txXfrm>
        <a:off x="769420" y="913477"/>
        <a:ext cx="9603402" cy="728278"/>
      </dsp:txXfrm>
    </dsp:sp>
    <dsp:sp modelId="{6EE72B82-17DA-417B-8890-C15ED061A6B6}">
      <dsp:nvSpPr>
        <dsp:cNvPr id="0" name=""/>
        <dsp:cNvSpPr/>
      </dsp:nvSpPr>
      <dsp:spPr>
        <a:xfrm>
          <a:off x="0" y="1823825"/>
          <a:ext cx="10407583" cy="6658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CAD636-B7FE-4C65-872F-C2324081C728}">
      <dsp:nvSpPr>
        <dsp:cNvPr id="0" name=""/>
        <dsp:cNvSpPr/>
      </dsp:nvSpPr>
      <dsp:spPr>
        <a:xfrm>
          <a:off x="201421" y="1973642"/>
          <a:ext cx="366578" cy="3662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96FDAB-F231-436F-93E4-5511A4F028AF}">
      <dsp:nvSpPr>
        <dsp:cNvPr id="0" name=""/>
        <dsp:cNvSpPr/>
      </dsp:nvSpPr>
      <dsp:spPr>
        <a:xfrm>
          <a:off x="769420" y="1823825"/>
          <a:ext cx="9603402" cy="72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76" tIns="77076" rIns="77076" bIns="77076" numCol="1" spcCol="1270" anchor="ctr" anchorCtr="0">
          <a:noAutofit/>
        </a:bodyPr>
        <a:lstStyle/>
        <a:p>
          <a:pPr marL="0" lvl="0" indent="0" algn="l" defTabSz="622300">
            <a:lnSpc>
              <a:spcPct val="100000"/>
            </a:lnSpc>
            <a:spcBef>
              <a:spcPct val="0"/>
            </a:spcBef>
            <a:spcAft>
              <a:spcPct val="35000"/>
            </a:spcAft>
            <a:buNone/>
          </a:pPr>
          <a:r>
            <a:rPr lang="en-US" sz="1400" kern="1200"/>
            <a:t>Additional state funding and technical assistance resources </a:t>
          </a:r>
          <a:r>
            <a:rPr lang="en-US" sz="1400" kern="1200">
              <a:latin typeface="Arial" panose="020B0604020202020204"/>
            </a:rPr>
            <a:t>are </a:t>
          </a:r>
          <a:r>
            <a:rPr lang="en-US" sz="1400" kern="1200"/>
            <a:t>provided for sites to </a:t>
          </a:r>
          <a:r>
            <a:rPr lang="en-US" sz="1400" kern="1200">
              <a:latin typeface="Arial" panose="020B0604020202020204"/>
            </a:rPr>
            <a:t>sustain</a:t>
          </a:r>
          <a:r>
            <a:rPr lang="en-US" sz="1400" kern="1200"/>
            <a:t> Azara implementation </a:t>
          </a:r>
          <a:r>
            <a:rPr lang="en-US" sz="1400" kern="1200">
              <a:latin typeface="Arial" panose="020B0604020202020204"/>
            </a:rPr>
            <a:t>and address remaining challenges after</a:t>
          </a:r>
          <a:r>
            <a:rPr lang="en-US" sz="1400" kern="1200"/>
            <a:t> the grant.</a:t>
          </a:r>
          <a:r>
            <a:rPr lang="en-US" sz="1400" kern="1200">
              <a:latin typeface="Arial" panose="020B0604020202020204"/>
            </a:rPr>
            <a:t> </a:t>
          </a:r>
        </a:p>
      </dsp:txBody>
      <dsp:txXfrm>
        <a:off x="769420" y="1823825"/>
        <a:ext cx="9603402" cy="728278"/>
      </dsp:txXfrm>
    </dsp:sp>
    <dsp:sp modelId="{3D0A5FF1-E5EF-4502-8588-8BEA30D49BBC}">
      <dsp:nvSpPr>
        <dsp:cNvPr id="0" name=""/>
        <dsp:cNvSpPr/>
      </dsp:nvSpPr>
      <dsp:spPr>
        <a:xfrm>
          <a:off x="0" y="2734173"/>
          <a:ext cx="10407583" cy="66585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134BC2-1251-46A8-A4E2-161B4550306E}">
      <dsp:nvSpPr>
        <dsp:cNvPr id="0" name=""/>
        <dsp:cNvSpPr/>
      </dsp:nvSpPr>
      <dsp:spPr>
        <a:xfrm>
          <a:off x="201421" y="2883990"/>
          <a:ext cx="366578" cy="366220"/>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78884A-552D-4A9A-B559-4842715CF7DB}">
      <dsp:nvSpPr>
        <dsp:cNvPr id="0" name=""/>
        <dsp:cNvSpPr/>
      </dsp:nvSpPr>
      <dsp:spPr>
        <a:xfrm>
          <a:off x="769420" y="2734173"/>
          <a:ext cx="9603402" cy="728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076" tIns="77076" rIns="77076" bIns="77076" numCol="1" spcCol="1270" anchor="ctr" anchorCtr="0">
          <a:noAutofit/>
        </a:bodyPr>
        <a:lstStyle/>
        <a:p>
          <a:pPr marL="0" lvl="0" indent="0" algn="l" defTabSz="622300">
            <a:lnSpc>
              <a:spcPct val="100000"/>
            </a:lnSpc>
            <a:spcBef>
              <a:spcPct val="0"/>
            </a:spcBef>
            <a:spcAft>
              <a:spcPct val="35000"/>
            </a:spcAft>
            <a:buNone/>
          </a:pPr>
          <a:r>
            <a:rPr lang="en-US" sz="1400" kern="1200">
              <a:latin typeface="Arial" panose="020B0604020202020204"/>
            </a:rPr>
            <a:t>Lessons learned include (1) having dedicated champions for data integration, (2) identifying at the start what measures are of interest to stakeholders, (3) taking a gradual approach for data validation, and (4) prioritizing it at the start to allow for data sharing early on. </a:t>
          </a:r>
          <a:endParaRPr lang="en-US" sz="1400" kern="1200"/>
        </a:p>
      </dsp:txBody>
      <dsp:txXfrm>
        <a:off x="769420" y="2734173"/>
        <a:ext cx="9603402" cy="72827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F8CE409-629D-4DC3-BFDF-957028017681}" type="datetimeFigureOut">
              <a:rPr lang="en-US" smtClean="0"/>
              <a:t>11/16/2023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7FB32BD-E00C-4CD9-988D-92EB05140BB4}" type="slidenum">
              <a:rPr lang="en-US" smtClean="0"/>
              <a:t>‹#›</a:t>
            </a:fld>
            <a:endParaRPr lang="en-US"/>
          </a:p>
        </p:txBody>
      </p:sp>
    </p:spTree>
    <p:extLst>
      <p:ext uri="{BB962C8B-B14F-4D97-AF65-F5344CB8AC3E}">
        <p14:creationId xmlns:p14="http://schemas.microsoft.com/office/powerpoint/2010/main" val="1957917355"/>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a:t>The DIMENSIONS: Well Body Program is an evidence-based program intended for healthcare providers and peers. This program offers multiple trainings intended to teach the necessary skills to promote physical health and well-being. Innovative trainings provide instruction on effective community education, wellness services for individuals and groups, and ways to promote positive change through motivational engagement and other behavior change strategies. The DIMENSIONS: Well Body trainings can be tailored towards working priority populations who face health disparities or have specialized healthcare needs, including persons with behavioral health conditions, persons with criminal justice involvement, low-income populations, pregnant/postpartum women, and youth, among others. This program features an in-depth examination of issues facing these priority populations as well as strategies to address the unique challenges in working with these populations."-Saginaw 2020</a:t>
            </a:r>
          </a:p>
          <a:p>
            <a:endParaRPr lang="en-US" sz="700">
              <a:cs typeface="Calibri"/>
            </a:endParaRPr>
          </a:p>
          <a:p>
            <a:r>
              <a:rPr lang="en-US" sz="700"/>
              <a:t>"We thought the Stay Home Stay Safe order would be short-term and didn’t convert grant activity to virtual as quickly as we could have. At first we were focused on ‘essential services’ in the clinic and how to function virtually to meet the basic needs of our consumers. Now that we are more fluent in Zoom and Teams, we are resuming meetings and functioning more efficiently." Shi 2020</a:t>
            </a:r>
            <a:endParaRPr lang="en-US" sz="700">
              <a:cs typeface="Calibri"/>
            </a:endParaRPr>
          </a:p>
          <a:p>
            <a:endParaRPr lang="en-US" sz="700">
              <a:cs typeface="Calibri"/>
            </a:endParaRPr>
          </a:p>
        </p:txBody>
      </p:sp>
      <p:sp>
        <p:nvSpPr>
          <p:cNvPr id="4" name="Slide Number Placeholder 3"/>
          <p:cNvSpPr>
            <a:spLocks noGrp="1"/>
          </p:cNvSpPr>
          <p:nvPr>
            <p:ph type="sldNum" sz="quarter" idx="5"/>
          </p:nvPr>
        </p:nvSpPr>
        <p:spPr/>
        <p:txBody>
          <a:bodyPr/>
          <a:lstStyle/>
          <a:p>
            <a:fld id="{07FB32BD-E00C-4CD9-988D-92EB05140BB4}" type="slidenum">
              <a:rPr lang="en-US" smtClean="0"/>
              <a:t>13</a:t>
            </a:fld>
            <a:endParaRPr lang="en-US"/>
          </a:p>
        </p:txBody>
      </p:sp>
    </p:spTree>
    <p:extLst>
      <p:ext uri="{BB962C8B-B14F-4D97-AF65-F5344CB8AC3E}">
        <p14:creationId xmlns:p14="http://schemas.microsoft.com/office/powerpoint/2010/main" val="398405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biggest challenge, in light of Covid, is not being able to provide assessments face to face with patients. It can be easier, at times, to enroll or do assessments if the patient has learning disabilities or has difficulty understanding the questions over the phone. The grant coordinator often re-arranges her schedule to be able to meet consumers during other scheduled appointments." - Barry 2021</a:t>
            </a:r>
          </a:p>
          <a:p>
            <a:endParaRPr lang="en-US" sz="700">
              <a:cs typeface="Calibri"/>
            </a:endParaRPr>
          </a:p>
          <a:p>
            <a:r>
              <a:rPr lang="en-US" sz="700"/>
              <a:t>"Staffing and time to devote to this project was concerning. During COVID we saw many changes in staffing and key people. This put the project back each time"- SHI 2022</a:t>
            </a:r>
            <a:endParaRPr lang="en-US" sz="700">
              <a:cs typeface="Calibri"/>
            </a:endParaRPr>
          </a:p>
          <a:p>
            <a:endParaRPr lang="en-US" sz="700">
              <a:cs typeface="Calibri"/>
            </a:endParaRPr>
          </a:p>
        </p:txBody>
      </p:sp>
      <p:sp>
        <p:nvSpPr>
          <p:cNvPr id="4" name="Slide Number Placeholder 3"/>
          <p:cNvSpPr>
            <a:spLocks noGrp="1"/>
          </p:cNvSpPr>
          <p:nvPr>
            <p:ph type="sldNum" sz="quarter" idx="5"/>
          </p:nvPr>
        </p:nvSpPr>
        <p:spPr/>
        <p:txBody>
          <a:bodyPr/>
          <a:lstStyle/>
          <a:p>
            <a:fld id="{07FB32BD-E00C-4CD9-988D-92EB05140BB4}" type="slidenum">
              <a:rPr lang="en-US" smtClean="0"/>
              <a:t>15</a:t>
            </a:fld>
            <a:endParaRPr lang="en-US"/>
          </a:p>
        </p:txBody>
      </p:sp>
    </p:spTree>
    <p:extLst>
      <p:ext uri="{BB962C8B-B14F-4D97-AF65-F5344CB8AC3E}">
        <p14:creationId xmlns:p14="http://schemas.microsoft.com/office/powerpoint/2010/main" val="259090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700"/>
              <a:t>"It was originally believed that integrating the grant process throughout the agency by having the case holders conduct the NOMS assessments would be most effective since they have an established rapport and trust established with the consumers. However, time has shown that enrollment and timely reassessments has suffered as a result of this process. It is planned that the Grant Coordinator will focus on enrollment, meeting with consumers and supplementing any NOMS assessment activity that case holders may be conducting." Shiawassee 2020</a:t>
            </a:r>
          </a:p>
          <a:p>
            <a:endParaRPr lang="en-US">
              <a:cs typeface="Calibri"/>
            </a:endParaRPr>
          </a:p>
        </p:txBody>
      </p:sp>
      <p:sp>
        <p:nvSpPr>
          <p:cNvPr id="4" name="Slide Number Placeholder 3"/>
          <p:cNvSpPr>
            <a:spLocks noGrp="1"/>
          </p:cNvSpPr>
          <p:nvPr>
            <p:ph type="sldNum" sz="quarter" idx="5"/>
          </p:nvPr>
        </p:nvSpPr>
        <p:spPr/>
        <p:txBody>
          <a:bodyPr/>
          <a:lstStyle/>
          <a:p>
            <a:fld id="{07FB32BD-E00C-4CD9-988D-92EB05140BB4}" type="slidenum">
              <a:rPr lang="en-US" smtClean="0"/>
              <a:t>15</a:t>
            </a:fld>
            <a:endParaRPr lang="en-US"/>
          </a:p>
        </p:txBody>
      </p:sp>
    </p:spTree>
    <p:extLst>
      <p:ext uri="{BB962C8B-B14F-4D97-AF65-F5344CB8AC3E}">
        <p14:creationId xmlns:p14="http://schemas.microsoft.com/office/powerpoint/2010/main" val="1001557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AF7420-D659-441C-AB41-FBB41E2807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2" name="Holder 2"/>
          <p:cNvSpPr>
            <a:spLocks noGrp="1"/>
          </p:cNvSpPr>
          <p:nvPr>
            <p:ph type="ctrTitle"/>
          </p:nvPr>
        </p:nvSpPr>
        <p:spPr>
          <a:xfrm>
            <a:off x="875060" y="3460161"/>
            <a:ext cx="5449541" cy="615553"/>
          </a:xfrm>
          <a:prstGeom prst="rect">
            <a:avLst/>
          </a:prstGeom>
        </p:spPr>
        <p:txBody>
          <a:bodyPr wrap="square" lIns="0" tIns="0" rIns="0" bIns="0">
            <a:spAutoFit/>
          </a:bodyPr>
          <a:lstStyle>
            <a:lvl1pPr algn="ctr">
              <a:defRPr lang="en-US" sz="4000" u="sng" kern="1200" smtClean="0">
                <a:solidFill>
                  <a:srgbClr val="FFFFFF"/>
                </a:solidFill>
                <a:uFill>
                  <a:solidFill>
                    <a:srgbClr val="E4E247"/>
                  </a:solidFill>
                </a:uFill>
                <a:latin typeface="Arial"/>
                <a:cs typeface="Arial"/>
              </a:defRPr>
            </a:lvl1pPr>
          </a:lstStyle>
          <a:p>
            <a:endParaRPr/>
          </a:p>
        </p:txBody>
      </p:sp>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48C7B1AA-A245-447D-BB63-06CF0BCDE5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059" y="1207824"/>
            <a:ext cx="2195720" cy="1026146"/>
          </a:xfrm>
          <a:prstGeom prst="rect">
            <a:avLst/>
          </a:prstGeom>
        </p:spPr>
      </p:pic>
    </p:spTree>
    <p:extLst>
      <p:ext uri="{BB962C8B-B14F-4D97-AF65-F5344CB8AC3E}">
        <p14:creationId xmlns:p14="http://schemas.microsoft.com/office/powerpoint/2010/main" val="105001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4210977"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11" name="Text Placeholder 13">
            <a:extLst>
              <a:ext uri="{FF2B5EF4-FFF2-40B4-BE49-F238E27FC236}">
                <a16:creationId xmlns:a16="http://schemas.microsoft.com/office/drawing/2014/main" id="{92AC89A1-365B-4378-B35A-903B4014CEC5}"/>
              </a:ext>
            </a:extLst>
          </p:cNvPr>
          <p:cNvSpPr>
            <a:spLocks noGrp="1"/>
          </p:cNvSpPr>
          <p:nvPr>
            <p:ph type="body" sz="quarter" idx="12"/>
          </p:nvPr>
        </p:nvSpPr>
        <p:spPr>
          <a:xfrm>
            <a:off x="1021458" y="2463827"/>
            <a:ext cx="2532940" cy="1017199"/>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a:t>Click to edit Master text styles</a:t>
            </a:r>
          </a:p>
        </p:txBody>
      </p:sp>
      <p:sp>
        <p:nvSpPr>
          <p:cNvPr id="15" name="Chart Placeholder 14">
            <a:extLst>
              <a:ext uri="{FF2B5EF4-FFF2-40B4-BE49-F238E27FC236}">
                <a16:creationId xmlns:a16="http://schemas.microsoft.com/office/drawing/2014/main" id="{F3E45F0A-A5A9-40E7-AAAC-6438F9465C4A}"/>
              </a:ext>
            </a:extLst>
          </p:cNvPr>
          <p:cNvSpPr>
            <a:spLocks noGrp="1"/>
          </p:cNvSpPr>
          <p:nvPr>
            <p:ph type="chart" sz="quarter" idx="14"/>
          </p:nvPr>
        </p:nvSpPr>
        <p:spPr>
          <a:xfrm>
            <a:off x="4210977" y="2730865"/>
            <a:ext cx="7245499" cy="3465581"/>
          </a:xfrm>
          <a:prstGeom prst="rect">
            <a:avLst/>
          </a:prstGeom>
        </p:spPr>
        <p:txBody>
          <a:bodyPr/>
          <a:lstStyle>
            <a:lvl1pPr>
              <a:defRPr>
                <a:latin typeface="+mj-lt"/>
              </a:defRPr>
            </a:lvl1pPr>
          </a:lstStyle>
          <a:p>
            <a:endParaRPr lang="en-US"/>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4210981" y="6260831"/>
            <a:ext cx="3872095"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SOURCE: Click to edit Master text styles</a:t>
            </a:r>
          </a:p>
        </p:txBody>
      </p:sp>
      <p:sp>
        <p:nvSpPr>
          <p:cNvPr id="17" name="Slide Number Placeholder 21">
            <a:extLst>
              <a:ext uri="{FF2B5EF4-FFF2-40B4-BE49-F238E27FC236}">
                <a16:creationId xmlns:a16="http://schemas.microsoft.com/office/drawing/2014/main" id="{ADC3D514-4516-4E3D-811A-E623B3F8652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6330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1012792" y="2487408"/>
            <a:ext cx="1654208"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solidFill>
                  <a:schemeClr val="tx2">
                    <a:lumMod val="75000"/>
                  </a:schemeClr>
                </a:solidFill>
              </a:defRPr>
            </a:lvl1pPr>
          </a:lstStyle>
          <a:p>
            <a:r>
              <a:rPr lang="en-US"/>
              <a:t>Click to edit Master title style</a:t>
            </a:r>
          </a:p>
        </p:txBody>
      </p:sp>
      <p:sp>
        <p:nvSpPr>
          <p:cNvPr id="15" name="Chart Placeholder 14">
            <a:extLst>
              <a:ext uri="{FF2B5EF4-FFF2-40B4-BE49-F238E27FC236}">
                <a16:creationId xmlns:a16="http://schemas.microsoft.com/office/drawing/2014/main" id="{F3E45F0A-A5A9-40E7-AAAC-6438F9465C4A}"/>
              </a:ext>
            </a:extLst>
          </p:cNvPr>
          <p:cNvSpPr>
            <a:spLocks noGrp="1"/>
          </p:cNvSpPr>
          <p:nvPr>
            <p:ph type="chart" sz="quarter" idx="14"/>
          </p:nvPr>
        </p:nvSpPr>
        <p:spPr>
          <a:xfrm>
            <a:off x="1012794" y="2695170"/>
            <a:ext cx="10407583" cy="3465581"/>
          </a:xfrm>
          <a:prstGeom prst="rect">
            <a:avLst/>
          </a:prstGeom>
        </p:spPr>
        <p:txBody>
          <a:bodyPr/>
          <a:lstStyle>
            <a:lvl1pPr>
              <a:defRPr>
                <a:latin typeface="+mj-lt"/>
              </a:defRPr>
            </a:lvl1pPr>
          </a:lstStyle>
          <a:p>
            <a:endParaRPr lang="en-US"/>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1012791" y="6252648"/>
            <a:ext cx="2532940"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SOURCE: Click to edit Master text styles</a:t>
            </a:r>
          </a:p>
        </p:txBody>
      </p:sp>
      <p:sp>
        <p:nvSpPr>
          <p:cNvPr id="9" name="Slide Number Placeholder 21">
            <a:extLst>
              <a:ext uri="{FF2B5EF4-FFF2-40B4-BE49-F238E27FC236}">
                <a16:creationId xmlns:a16="http://schemas.microsoft.com/office/drawing/2014/main" id="{07257AC4-A5F9-4A6A-8E7F-494362CADF6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427124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4210977"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11" name="Text Placeholder 13">
            <a:extLst>
              <a:ext uri="{FF2B5EF4-FFF2-40B4-BE49-F238E27FC236}">
                <a16:creationId xmlns:a16="http://schemas.microsoft.com/office/drawing/2014/main" id="{92AC89A1-365B-4378-B35A-903B4014CEC5}"/>
              </a:ext>
            </a:extLst>
          </p:cNvPr>
          <p:cNvSpPr>
            <a:spLocks noGrp="1"/>
          </p:cNvSpPr>
          <p:nvPr>
            <p:ph type="body" sz="quarter" idx="12"/>
          </p:nvPr>
        </p:nvSpPr>
        <p:spPr>
          <a:xfrm>
            <a:off x="1021458" y="2463827"/>
            <a:ext cx="2532940" cy="1017199"/>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a:t>Click to edit Master text styles</a:t>
            </a:r>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4210980" y="6252648"/>
            <a:ext cx="4056939"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SOURCE: Click to edit Master text styles</a:t>
            </a:r>
          </a:p>
        </p:txBody>
      </p:sp>
      <p:sp>
        <p:nvSpPr>
          <p:cNvPr id="5" name="Table Placeholder 4">
            <a:extLst>
              <a:ext uri="{FF2B5EF4-FFF2-40B4-BE49-F238E27FC236}">
                <a16:creationId xmlns:a16="http://schemas.microsoft.com/office/drawing/2014/main" id="{7266D5CB-6B8F-42C9-B29F-553787DDAB29}"/>
              </a:ext>
            </a:extLst>
          </p:cNvPr>
          <p:cNvSpPr>
            <a:spLocks noGrp="1"/>
          </p:cNvSpPr>
          <p:nvPr>
            <p:ph type="tbl" sz="quarter" idx="16"/>
          </p:nvPr>
        </p:nvSpPr>
        <p:spPr>
          <a:xfrm>
            <a:off x="4210977" y="2677167"/>
            <a:ext cx="7199288" cy="3478095"/>
          </a:xfrm>
          <a:prstGeom prst="rect">
            <a:avLst/>
          </a:prstGeom>
        </p:spPr>
        <p:txBody>
          <a:bodyPr/>
          <a:lstStyle>
            <a:lvl1pPr>
              <a:defRPr>
                <a:latin typeface="+mj-lt"/>
              </a:defRPr>
            </a:lvl1pPr>
          </a:lstStyle>
          <a:p>
            <a:endParaRPr lang="en-US"/>
          </a:p>
        </p:txBody>
      </p:sp>
      <p:sp>
        <p:nvSpPr>
          <p:cNvPr id="12" name="Slide Number Placeholder 21">
            <a:extLst>
              <a:ext uri="{FF2B5EF4-FFF2-40B4-BE49-F238E27FC236}">
                <a16:creationId xmlns:a16="http://schemas.microsoft.com/office/drawing/2014/main" id="{14A1D114-33F3-4C51-8385-64411D62078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193510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_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998F977-75B3-429E-89F5-44277AE7753B}"/>
              </a:ext>
            </a:extLst>
          </p:cNvPr>
          <p:cNvSpPr>
            <a:spLocks noGrp="1"/>
          </p:cNvSpPr>
          <p:nvPr>
            <p:ph type="body" sz="quarter" idx="13"/>
          </p:nvPr>
        </p:nvSpPr>
        <p:spPr>
          <a:xfrm>
            <a:off x="1012792" y="2464786"/>
            <a:ext cx="1561547" cy="212376"/>
          </a:xfrm>
          <a:prstGeom prst="rect">
            <a:avLst/>
          </a:prstGeom>
          <a:solidFill>
            <a:schemeClr val="accent2"/>
          </a:solidFill>
        </p:spPr>
        <p:txBody>
          <a:bodyPr>
            <a:normAutofit/>
          </a:bodyPr>
          <a:lstStyle>
            <a:lvl1pPr marL="0" indent="0">
              <a:buNone/>
              <a:defRPr sz="849">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Click to edit Master text styles</a:t>
            </a:r>
          </a:p>
        </p:txBody>
      </p:sp>
      <p:sp>
        <p:nvSpPr>
          <p:cNvPr id="2" name="Title 1">
            <a:extLst>
              <a:ext uri="{FF2B5EF4-FFF2-40B4-BE49-F238E27FC236}">
                <a16:creationId xmlns:a16="http://schemas.microsoft.com/office/drawing/2014/main" id="{7188E966-66CB-4993-A95A-E9ADA775A44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16" name="Text Placeholder 11">
            <a:extLst>
              <a:ext uri="{FF2B5EF4-FFF2-40B4-BE49-F238E27FC236}">
                <a16:creationId xmlns:a16="http://schemas.microsoft.com/office/drawing/2014/main" id="{217B927D-6D30-42B4-9644-9FE98EAC87C0}"/>
              </a:ext>
            </a:extLst>
          </p:cNvPr>
          <p:cNvSpPr>
            <a:spLocks noGrp="1"/>
          </p:cNvSpPr>
          <p:nvPr>
            <p:ph type="body" sz="quarter" idx="15" hasCustomPrompt="1"/>
          </p:nvPr>
        </p:nvSpPr>
        <p:spPr>
          <a:xfrm>
            <a:off x="1012793" y="6252648"/>
            <a:ext cx="6839227" cy="184831"/>
          </a:xfrm>
          <a:prstGeom prst="rect">
            <a:avLst/>
          </a:prstGeom>
        </p:spPr>
        <p:txBody>
          <a:bodyPr>
            <a:normAutofit/>
          </a:bodyPr>
          <a:lstStyle>
            <a:lvl1pPr marL="0" indent="0">
              <a:lnSpc>
                <a:spcPct val="100000"/>
              </a:lnSpc>
              <a:buNone/>
              <a:defRPr sz="728">
                <a:solidFill>
                  <a:schemeClr val="tx2"/>
                </a:solidFill>
                <a:latin typeface="Arial" panose="020B0604020202020204" pitchFamily="34" charset="0"/>
                <a:cs typeface="Arial" panose="020B0604020202020204" pitchFamily="34"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SOURCE: Click to edit Master text styles</a:t>
            </a:r>
          </a:p>
        </p:txBody>
      </p:sp>
      <p:sp>
        <p:nvSpPr>
          <p:cNvPr id="5" name="Table Placeholder 4">
            <a:extLst>
              <a:ext uri="{FF2B5EF4-FFF2-40B4-BE49-F238E27FC236}">
                <a16:creationId xmlns:a16="http://schemas.microsoft.com/office/drawing/2014/main" id="{7266D5CB-6B8F-42C9-B29F-553787DDAB29}"/>
              </a:ext>
            </a:extLst>
          </p:cNvPr>
          <p:cNvSpPr>
            <a:spLocks noGrp="1"/>
          </p:cNvSpPr>
          <p:nvPr>
            <p:ph type="tbl" sz="quarter" idx="16"/>
          </p:nvPr>
        </p:nvSpPr>
        <p:spPr>
          <a:xfrm>
            <a:off x="1012794" y="2677167"/>
            <a:ext cx="10073996" cy="3478095"/>
          </a:xfrm>
          <a:prstGeom prst="rect">
            <a:avLst/>
          </a:prstGeom>
        </p:spPr>
        <p:txBody>
          <a:bodyPr/>
          <a:lstStyle>
            <a:lvl1pPr>
              <a:defRPr>
                <a:latin typeface="+mj-lt"/>
              </a:defRPr>
            </a:lvl1pPr>
          </a:lstStyle>
          <a:p>
            <a:endParaRPr lang="en-US"/>
          </a:p>
        </p:txBody>
      </p:sp>
      <p:sp>
        <p:nvSpPr>
          <p:cNvPr id="12" name="Slide Number Placeholder 21">
            <a:extLst>
              <a:ext uri="{FF2B5EF4-FFF2-40B4-BE49-F238E27FC236}">
                <a16:creationId xmlns:a16="http://schemas.microsoft.com/office/drawing/2014/main" id="{14A1D114-33F3-4C51-8385-64411D62078E}"/>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155739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amp; Quo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D3AFE48-80A0-4788-8477-B05523E97521}"/>
              </a:ext>
            </a:extLst>
          </p:cNvPr>
          <p:cNvSpPr/>
          <p:nvPr userDrawn="1"/>
        </p:nvSpPr>
        <p:spPr>
          <a:xfrm>
            <a:off x="6096000" y="5"/>
            <a:ext cx="6096000" cy="6857615"/>
          </a:xfrm>
          <a:custGeom>
            <a:avLst/>
            <a:gdLst/>
            <a:ahLst/>
            <a:cxnLst/>
            <a:rect l="l" t="t" r="r" b="b"/>
            <a:pathLst>
              <a:path w="10052050" h="11308715">
                <a:moveTo>
                  <a:pt x="0" y="11308556"/>
                </a:moveTo>
                <a:lnTo>
                  <a:pt x="10052039" y="11308556"/>
                </a:lnTo>
                <a:lnTo>
                  <a:pt x="10052039" y="0"/>
                </a:lnTo>
                <a:lnTo>
                  <a:pt x="0" y="0"/>
                </a:lnTo>
                <a:lnTo>
                  <a:pt x="0" y="11308556"/>
                </a:lnTo>
                <a:close/>
              </a:path>
            </a:pathLst>
          </a:custGeom>
          <a:solidFill>
            <a:schemeClr val="accent2"/>
          </a:solidFill>
        </p:spPr>
        <p:txBody>
          <a:bodyPr wrap="square" lIns="0" tIns="0" rIns="0" bIns="0" rtlCol="0"/>
          <a:lstStyle/>
          <a:p>
            <a:endParaRPr sz="1092"/>
          </a:p>
        </p:txBody>
      </p:sp>
      <p:sp>
        <p:nvSpPr>
          <p:cNvPr id="11" name="Picture Placeholder 10">
            <a:extLst>
              <a:ext uri="{FF2B5EF4-FFF2-40B4-BE49-F238E27FC236}">
                <a16:creationId xmlns:a16="http://schemas.microsoft.com/office/drawing/2014/main" id="{E0E172E1-5F89-4C4C-8229-190871957B2D}"/>
              </a:ext>
            </a:extLst>
          </p:cNvPr>
          <p:cNvSpPr>
            <a:spLocks noGrp="1"/>
          </p:cNvSpPr>
          <p:nvPr>
            <p:ph type="pic" sz="quarter" idx="11"/>
          </p:nvPr>
        </p:nvSpPr>
        <p:spPr>
          <a:xfrm>
            <a:off x="0" y="0"/>
            <a:ext cx="6096000" cy="6858000"/>
          </a:xfrm>
          <a:prstGeom prst="rect">
            <a:avLst/>
          </a:prstGeom>
        </p:spPr>
        <p:txBody>
          <a:bodyPr/>
          <a:lstStyle/>
          <a:p>
            <a:endParaRPr lang="en-US"/>
          </a:p>
        </p:txBody>
      </p:sp>
      <p:sp>
        <p:nvSpPr>
          <p:cNvPr id="14" name="Text Placeholder 13">
            <a:extLst>
              <a:ext uri="{FF2B5EF4-FFF2-40B4-BE49-F238E27FC236}">
                <a16:creationId xmlns:a16="http://schemas.microsoft.com/office/drawing/2014/main" id="{8538F17E-3A3D-4ADA-8407-319BEF716C0C}"/>
              </a:ext>
            </a:extLst>
          </p:cNvPr>
          <p:cNvSpPr>
            <a:spLocks noGrp="1"/>
          </p:cNvSpPr>
          <p:nvPr>
            <p:ph type="body" sz="quarter" idx="12"/>
          </p:nvPr>
        </p:nvSpPr>
        <p:spPr>
          <a:xfrm>
            <a:off x="7066432" y="1395859"/>
            <a:ext cx="4237933" cy="4482152"/>
          </a:xfrm>
          <a:prstGeom prst="rect">
            <a:avLst/>
          </a:prstGeom>
        </p:spPr>
        <p:txBody>
          <a:bodyPr anchor="ctr">
            <a:normAutofit/>
          </a:bodyPr>
          <a:lstStyle>
            <a:lvl1pPr marL="0" indent="0">
              <a:lnSpc>
                <a:spcPct val="100000"/>
              </a:lnSpc>
              <a:buNone/>
              <a:defRPr sz="3200">
                <a:solidFill>
                  <a:srgbClr val="63513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Slide Number Placeholder 21">
            <a:extLst>
              <a:ext uri="{FF2B5EF4-FFF2-40B4-BE49-F238E27FC236}">
                <a16:creationId xmlns:a16="http://schemas.microsoft.com/office/drawing/2014/main" id="{B7423CF6-53D8-4DC7-BB74-8151B2A24847}"/>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pic>
        <p:nvPicPr>
          <p:cNvPr id="7" name="Picture 6">
            <a:extLst>
              <a:ext uri="{FF2B5EF4-FFF2-40B4-BE49-F238E27FC236}">
                <a16:creationId xmlns:a16="http://schemas.microsoft.com/office/drawing/2014/main" id="{2369E3FF-19CB-4B03-A920-E30080190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39750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74A803C-D4A9-459C-8494-1934D64A117A}"/>
              </a:ext>
            </a:extLst>
          </p:cNvPr>
          <p:cNvSpPr/>
          <p:nvPr userDrawn="1"/>
        </p:nvSpPr>
        <p:spPr>
          <a:xfrm>
            <a:off x="0" y="39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9B3D8BD2-77FF-4453-AB5F-8414CEBD805F}"/>
              </a:ext>
            </a:extLst>
          </p:cNvPr>
          <p:cNvPicPr>
            <a:picLocks noChangeAspect="1"/>
          </p:cNvPicPr>
          <p:nvPr userDrawn="1"/>
        </p:nvPicPr>
        <p:blipFill>
          <a:blip r:embed="rId2"/>
          <a:stretch>
            <a:fillRect/>
          </a:stretch>
        </p:blipFill>
        <p:spPr>
          <a:xfrm>
            <a:off x="5495260" y="785874"/>
            <a:ext cx="1232293" cy="523688"/>
          </a:xfrm>
          <a:prstGeom prst="rect">
            <a:avLst/>
          </a:prstGeom>
        </p:spPr>
      </p:pic>
      <p:sp>
        <p:nvSpPr>
          <p:cNvPr id="2" name="Title 1">
            <a:extLst>
              <a:ext uri="{FF2B5EF4-FFF2-40B4-BE49-F238E27FC236}">
                <a16:creationId xmlns:a16="http://schemas.microsoft.com/office/drawing/2014/main" id="{EF322638-07E1-4584-85AB-79F6B0A7B81C}"/>
              </a:ext>
            </a:extLst>
          </p:cNvPr>
          <p:cNvSpPr>
            <a:spLocks noGrp="1"/>
          </p:cNvSpPr>
          <p:nvPr>
            <p:ph type="title"/>
          </p:nvPr>
        </p:nvSpPr>
        <p:spPr>
          <a:xfrm>
            <a:off x="838539" y="1996560"/>
            <a:ext cx="10514927" cy="4112490"/>
          </a:xfrm>
          <a:prstGeom prst="rect">
            <a:avLst/>
          </a:prstGeom>
        </p:spPr>
        <p:txBody>
          <a:bodyPr>
            <a:normAutofit/>
          </a:bodyPr>
          <a:lstStyle>
            <a:lvl1pPr algn="ctr">
              <a:defRPr sz="2400">
                <a:solidFill>
                  <a:srgbClr val="63513F"/>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Slide Number Placeholder 21">
            <a:extLst>
              <a:ext uri="{FF2B5EF4-FFF2-40B4-BE49-F238E27FC236}">
                <a16:creationId xmlns:a16="http://schemas.microsoft.com/office/drawing/2014/main" id="{604CF1D9-6D86-4F89-99C7-D421AEF1DFB1}"/>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pic>
        <p:nvPicPr>
          <p:cNvPr id="8" name="Picture 7">
            <a:extLst>
              <a:ext uri="{FF2B5EF4-FFF2-40B4-BE49-F238E27FC236}">
                <a16:creationId xmlns:a16="http://schemas.microsoft.com/office/drawing/2014/main" id="{05233700-D5D4-4A9A-AD4A-8F78382E70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2295815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2 colum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74A803C-D4A9-459C-8494-1934D64A117A}"/>
              </a:ext>
            </a:extLst>
          </p:cNvPr>
          <p:cNvSpPr/>
          <p:nvPr userDrawn="1"/>
        </p:nvSpPr>
        <p:spPr>
          <a:xfrm>
            <a:off x="0" y="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a:p>
        </p:txBody>
      </p:sp>
      <p:pic>
        <p:nvPicPr>
          <p:cNvPr id="7" name="Picture 6">
            <a:extLst>
              <a:ext uri="{FF2B5EF4-FFF2-40B4-BE49-F238E27FC236}">
                <a16:creationId xmlns:a16="http://schemas.microsoft.com/office/drawing/2014/main" id="{9B3D8BD2-77FF-4453-AB5F-8414CEBD805F}"/>
              </a:ext>
            </a:extLst>
          </p:cNvPr>
          <p:cNvPicPr>
            <a:picLocks noChangeAspect="1"/>
          </p:cNvPicPr>
          <p:nvPr userDrawn="1"/>
        </p:nvPicPr>
        <p:blipFill>
          <a:blip r:embed="rId2"/>
          <a:stretch>
            <a:fillRect/>
          </a:stretch>
        </p:blipFill>
        <p:spPr>
          <a:xfrm>
            <a:off x="1169648" y="785874"/>
            <a:ext cx="1232293" cy="523688"/>
          </a:xfrm>
          <a:prstGeom prst="rect">
            <a:avLst/>
          </a:prstGeom>
        </p:spPr>
      </p:pic>
      <p:sp>
        <p:nvSpPr>
          <p:cNvPr id="15" name="Slide Number Placeholder 21">
            <a:extLst>
              <a:ext uri="{FF2B5EF4-FFF2-40B4-BE49-F238E27FC236}">
                <a16:creationId xmlns:a16="http://schemas.microsoft.com/office/drawing/2014/main" id="{604CF1D9-6D86-4F89-99C7-D421AEF1DFB1}"/>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
        <p:nvSpPr>
          <p:cNvPr id="8" name="Text Placeholder 13">
            <a:extLst>
              <a:ext uri="{FF2B5EF4-FFF2-40B4-BE49-F238E27FC236}">
                <a16:creationId xmlns:a16="http://schemas.microsoft.com/office/drawing/2014/main" id="{706525C0-CC10-4AB6-9599-2F46097456F0}"/>
              </a:ext>
            </a:extLst>
          </p:cNvPr>
          <p:cNvSpPr>
            <a:spLocks noGrp="1"/>
          </p:cNvSpPr>
          <p:nvPr>
            <p:ph type="body" sz="quarter" idx="12"/>
          </p:nvPr>
        </p:nvSpPr>
        <p:spPr>
          <a:xfrm>
            <a:off x="1169652" y="1950352"/>
            <a:ext cx="4695297" cy="4343528"/>
          </a:xfrm>
          <a:prstGeom prst="rect">
            <a:avLst/>
          </a:prstGeom>
        </p:spPr>
        <p:txBody>
          <a:bodyPr anchor="t">
            <a:normAutofit/>
          </a:bodyPr>
          <a:lstStyle>
            <a:lvl1pPr marL="0" indent="0">
              <a:lnSpc>
                <a:spcPct val="100000"/>
              </a:lnSpc>
              <a:buNone/>
              <a:defRPr sz="2183">
                <a:solidFill>
                  <a:srgbClr val="63513F"/>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9" name="Text Placeholder 13">
            <a:extLst>
              <a:ext uri="{FF2B5EF4-FFF2-40B4-BE49-F238E27FC236}">
                <a16:creationId xmlns:a16="http://schemas.microsoft.com/office/drawing/2014/main" id="{5B83D172-F355-4ECF-A88D-78B69004E940}"/>
              </a:ext>
            </a:extLst>
          </p:cNvPr>
          <p:cNvSpPr>
            <a:spLocks noGrp="1"/>
          </p:cNvSpPr>
          <p:nvPr>
            <p:ph type="body" sz="quarter" idx="13"/>
          </p:nvPr>
        </p:nvSpPr>
        <p:spPr>
          <a:xfrm>
            <a:off x="6188426" y="1950352"/>
            <a:ext cx="4560447" cy="4343528"/>
          </a:xfrm>
          <a:prstGeom prst="rect">
            <a:avLst/>
          </a:prstGeom>
        </p:spPr>
        <p:txBody>
          <a:bodyPr anchor="t">
            <a:normAutofit/>
          </a:bodyPr>
          <a:lstStyle>
            <a:lvl1pPr marL="0" indent="0">
              <a:lnSpc>
                <a:spcPct val="100000"/>
              </a:lnSpc>
              <a:buNone/>
              <a:defRPr sz="2183">
                <a:solidFill>
                  <a:srgbClr val="63513F"/>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10" name="Picture 9">
            <a:extLst>
              <a:ext uri="{FF2B5EF4-FFF2-40B4-BE49-F238E27FC236}">
                <a16:creationId xmlns:a16="http://schemas.microsoft.com/office/drawing/2014/main" id="{3D4977FD-C6A0-4FFD-A2CC-CD08CE60FB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68924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5E815-8A28-48C0-A969-05E14CBB51E0}"/>
              </a:ext>
            </a:extLst>
          </p:cNvPr>
          <p:cNvSpPr>
            <a:spLocks noGrp="1"/>
          </p:cNvSpPr>
          <p:nvPr>
            <p:ph type="title"/>
          </p:nvPr>
        </p:nvSpPr>
        <p:spPr>
          <a:xfrm>
            <a:off x="1012792" y="1488160"/>
            <a:ext cx="6377117" cy="4667101"/>
          </a:xfrm>
        </p:spPr>
        <p:txBody>
          <a:bodyPr>
            <a:normAutofit/>
          </a:bodyPr>
          <a:lstStyle>
            <a:lvl1pPr>
              <a:defRPr sz="3396"/>
            </a:lvl1pPr>
          </a:lstStyle>
          <a:p>
            <a:r>
              <a:rPr lang="en-US"/>
              <a:t>Click to edit Master title style</a:t>
            </a:r>
          </a:p>
        </p:txBody>
      </p:sp>
      <p:sp>
        <p:nvSpPr>
          <p:cNvPr id="7" name="Slide Number Placeholder 21">
            <a:extLst>
              <a:ext uri="{FF2B5EF4-FFF2-40B4-BE49-F238E27FC236}">
                <a16:creationId xmlns:a16="http://schemas.microsoft.com/office/drawing/2014/main" id="{3239C921-5E9C-485A-A37C-565126386F6D}"/>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310216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Na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B944CC-F6EA-4668-8772-AC6C1A7445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
        <p:nvSpPr>
          <p:cNvPr id="10" name="Holder 2">
            <a:extLst>
              <a:ext uri="{FF2B5EF4-FFF2-40B4-BE49-F238E27FC236}">
                <a16:creationId xmlns:a16="http://schemas.microsoft.com/office/drawing/2014/main" id="{0C0A2C75-196C-4850-9ABE-91C64883DE9C}"/>
              </a:ext>
            </a:extLst>
          </p:cNvPr>
          <p:cNvSpPr>
            <a:spLocks noGrp="1"/>
          </p:cNvSpPr>
          <p:nvPr>
            <p:ph type="ctrTitle"/>
          </p:nvPr>
        </p:nvSpPr>
        <p:spPr>
          <a:xfrm>
            <a:off x="875062" y="3441306"/>
            <a:ext cx="10363201" cy="653256"/>
          </a:xfrm>
          <a:prstGeom prst="rect">
            <a:avLst/>
          </a:prstGeom>
        </p:spPr>
        <p:txBody>
          <a:bodyPr wrap="square" lIns="0" tIns="0" rIns="0" bIns="0">
            <a:spAutoFit/>
          </a:bodyPr>
          <a:lstStyle>
            <a:lvl1pPr algn="ctr">
              <a:defRPr lang="en-US" sz="4245" u="sng" kern="1200" smtClean="0">
                <a:solidFill>
                  <a:srgbClr val="FFFFFF"/>
                </a:solidFill>
                <a:uFill>
                  <a:solidFill>
                    <a:srgbClr val="E4E247"/>
                  </a:solidFill>
                </a:uFill>
                <a:latin typeface="Arial"/>
                <a:cs typeface="Arial"/>
              </a:defRPr>
            </a:lvl1pPr>
          </a:lstStyle>
          <a:p>
            <a:endParaRPr/>
          </a:p>
        </p:txBody>
      </p:sp>
      <p:pic>
        <p:nvPicPr>
          <p:cNvPr id="6" name="Picture 5">
            <a:extLst>
              <a:ext uri="{FF2B5EF4-FFF2-40B4-BE49-F238E27FC236}">
                <a16:creationId xmlns:a16="http://schemas.microsoft.com/office/drawing/2014/main" id="{A1E6C41A-1AA2-41C5-AE04-94273E71A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4895" y="1781221"/>
            <a:ext cx="2195720" cy="1026146"/>
          </a:xfrm>
          <a:prstGeom prst="rect">
            <a:avLst/>
          </a:prstGeom>
        </p:spPr>
      </p:pic>
    </p:spTree>
    <p:extLst>
      <p:ext uri="{BB962C8B-B14F-4D97-AF65-F5344CB8AC3E}">
        <p14:creationId xmlns:p14="http://schemas.microsoft.com/office/powerpoint/2010/main" val="385972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384D38-EAE4-4907-BEA2-880A04D773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
            <a:ext cx="12192000" cy="6857056"/>
          </a:xfrm>
          <a:prstGeom prst="rect">
            <a:avLst/>
          </a:prstGeom>
        </p:spPr>
      </p:pic>
      <p:sp>
        <p:nvSpPr>
          <p:cNvPr id="8" name="object 8">
            <a:extLst>
              <a:ext uri="{FF2B5EF4-FFF2-40B4-BE49-F238E27FC236}">
                <a16:creationId xmlns:a16="http://schemas.microsoft.com/office/drawing/2014/main" id="{D8839FB6-17A5-4C87-9287-43C6292BDC8F}"/>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
        <p:nvSpPr>
          <p:cNvPr id="12" name="Holder 2">
            <a:extLst>
              <a:ext uri="{FF2B5EF4-FFF2-40B4-BE49-F238E27FC236}">
                <a16:creationId xmlns:a16="http://schemas.microsoft.com/office/drawing/2014/main" id="{CEC030E0-CC3A-4D4C-A6A3-FD03CACB266C}"/>
              </a:ext>
            </a:extLst>
          </p:cNvPr>
          <p:cNvSpPr>
            <a:spLocks noGrp="1"/>
          </p:cNvSpPr>
          <p:nvPr>
            <p:ph type="ctrTitle"/>
          </p:nvPr>
        </p:nvSpPr>
        <p:spPr>
          <a:xfrm>
            <a:off x="875060" y="3429381"/>
            <a:ext cx="5678141" cy="677108"/>
          </a:xfrm>
          <a:prstGeom prst="rect">
            <a:avLst/>
          </a:prstGeom>
        </p:spPr>
        <p:txBody>
          <a:bodyPr wrap="square" lIns="0" tIns="0" rIns="0" bIns="0">
            <a:spAutoFit/>
          </a:bodyPr>
          <a:lstStyle>
            <a:lvl1pPr algn="ctr">
              <a:defRPr lang="en-US" sz="4400" u="sng" kern="1200" smtClean="0">
                <a:solidFill>
                  <a:srgbClr val="FFFFFF"/>
                </a:solidFill>
                <a:uFill>
                  <a:solidFill>
                    <a:srgbClr val="E4E247"/>
                  </a:solidFill>
                </a:uFill>
                <a:latin typeface="Arial"/>
                <a:cs typeface="Arial"/>
              </a:defRPr>
            </a:lvl1pPr>
          </a:lstStyle>
          <a:p>
            <a:endParaRPr/>
          </a:p>
        </p:txBody>
      </p:sp>
      <p:pic>
        <p:nvPicPr>
          <p:cNvPr id="6" name="Picture 5">
            <a:extLst>
              <a:ext uri="{FF2B5EF4-FFF2-40B4-BE49-F238E27FC236}">
                <a16:creationId xmlns:a16="http://schemas.microsoft.com/office/drawing/2014/main" id="{37478A2B-6BCE-4072-9C54-7C2FD823CB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059" y="1207824"/>
            <a:ext cx="2195720" cy="1026146"/>
          </a:xfrm>
          <a:prstGeom prst="rect">
            <a:avLst/>
          </a:prstGeom>
        </p:spPr>
      </p:pic>
    </p:spTree>
    <p:extLst>
      <p:ext uri="{BB962C8B-B14F-4D97-AF65-F5344CB8AC3E}">
        <p14:creationId xmlns:p14="http://schemas.microsoft.com/office/powerpoint/2010/main" val="219486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Insert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D71BCC-141F-4515-9E13-7777F90ED3D2}"/>
              </a:ext>
            </a:extLst>
          </p:cNvPr>
          <p:cNvSpPr/>
          <p:nvPr userDrawn="1"/>
        </p:nvSpPr>
        <p:spPr>
          <a:xfrm>
            <a:off x="0" y="-1"/>
            <a:ext cx="12192000" cy="68579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91"/>
          </a:p>
        </p:txBody>
      </p:sp>
      <p:sp>
        <p:nvSpPr>
          <p:cNvPr id="8" name="Holder 2">
            <a:extLst>
              <a:ext uri="{FF2B5EF4-FFF2-40B4-BE49-F238E27FC236}">
                <a16:creationId xmlns:a16="http://schemas.microsoft.com/office/drawing/2014/main" id="{97371CBF-13CA-45F7-909D-9B41C574D33D}"/>
              </a:ext>
            </a:extLst>
          </p:cNvPr>
          <p:cNvSpPr>
            <a:spLocks noGrp="1"/>
          </p:cNvSpPr>
          <p:nvPr>
            <p:ph type="ctrTitle"/>
          </p:nvPr>
        </p:nvSpPr>
        <p:spPr>
          <a:xfrm>
            <a:off x="875062" y="3441306"/>
            <a:ext cx="10363201" cy="653256"/>
          </a:xfrm>
          <a:prstGeom prst="rect">
            <a:avLst/>
          </a:prstGeom>
        </p:spPr>
        <p:txBody>
          <a:bodyPr wrap="square" lIns="0" tIns="0" rIns="0" bIns="0">
            <a:spAutoFit/>
          </a:bodyPr>
          <a:lstStyle>
            <a:lvl1pPr algn="ctr">
              <a:defRPr lang="en-US" sz="4245" u="sng" kern="1200" smtClean="0">
                <a:solidFill>
                  <a:srgbClr val="FFFFFF"/>
                </a:solidFill>
                <a:uFill>
                  <a:solidFill>
                    <a:srgbClr val="E4E247"/>
                  </a:solidFill>
                </a:uFill>
                <a:latin typeface="Arial"/>
                <a:cs typeface="Arial"/>
              </a:defRPr>
            </a:lvl1pPr>
          </a:lstStyle>
          <a:p>
            <a:endParaRPr/>
          </a:p>
        </p:txBody>
      </p:sp>
      <p:pic>
        <p:nvPicPr>
          <p:cNvPr id="9" name="Picture 8">
            <a:extLst>
              <a:ext uri="{FF2B5EF4-FFF2-40B4-BE49-F238E27FC236}">
                <a16:creationId xmlns:a16="http://schemas.microsoft.com/office/drawing/2014/main" id="{56A65BDC-0B98-4A20-A17E-56B45C85D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895" y="1781221"/>
            <a:ext cx="2195720" cy="1026146"/>
          </a:xfrm>
          <a:prstGeom prst="rect">
            <a:avLst/>
          </a:prstGeom>
        </p:spPr>
      </p:pic>
      <p:sp>
        <p:nvSpPr>
          <p:cNvPr id="6" name="object 8">
            <a:extLst>
              <a:ext uri="{FF2B5EF4-FFF2-40B4-BE49-F238E27FC236}">
                <a16:creationId xmlns:a16="http://schemas.microsoft.com/office/drawing/2014/main" id="{13F1CE35-2E16-4757-A9C2-4E27E5A745D4}"/>
              </a:ext>
            </a:extLst>
          </p:cNvPr>
          <p:cNvSpPr/>
          <p:nvPr userDrawn="1"/>
        </p:nvSpPr>
        <p:spPr>
          <a:xfrm>
            <a:off x="10134597" y="3"/>
            <a:ext cx="2057544" cy="2057399"/>
          </a:xfrm>
          <a:custGeom>
            <a:avLst/>
            <a:gdLst/>
            <a:ahLst/>
            <a:cxnLst/>
            <a:rect l="l" t="t" r="r" b="b"/>
            <a:pathLst>
              <a:path w="3392805" h="3392804">
                <a:moveTo>
                  <a:pt x="3392566" y="0"/>
                </a:moveTo>
                <a:lnTo>
                  <a:pt x="0" y="0"/>
                </a:lnTo>
                <a:lnTo>
                  <a:pt x="3392566" y="3392566"/>
                </a:lnTo>
                <a:lnTo>
                  <a:pt x="3392566" y="0"/>
                </a:lnTo>
                <a:close/>
              </a:path>
            </a:pathLst>
          </a:custGeom>
          <a:solidFill>
            <a:srgbClr val="E4E247"/>
          </a:solidFill>
        </p:spPr>
        <p:txBody>
          <a:bodyPr wrap="square" lIns="0" tIns="0" rIns="0" bIns="0" rtlCol="0"/>
          <a:lstStyle/>
          <a:p>
            <a:endParaRPr sz="1092"/>
          </a:p>
        </p:txBody>
      </p:sp>
    </p:spTree>
    <p:extLst>
      <p:ext uri="{BB962C8B-B14F-4D97-AF65-F5344CB8AC3E}">
        <p14:creationId xmlns:p14="http://schemas.microsoft.com/office/powerpoint/2010/main" val="366674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7D284D46-E82A-4360-83B9-27637D15F9BC}"/>
              </a:ext>
            </a:extLst>
          </p:cNvPr>
          <p:cNvSpPr/>
          <p:nvPr userDrawn="1"/>
        </p:nvSpPr>
        <p:spPr>
          <a:xfrm>
            <a:off x="0" y="39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chemeClr val="accent2"/>
          </a:solidFill>
        </p:spPr>
        <p:txBody>
          <a:bodyPr wrap="square" lIns="0" tIns="0" rIns="0" bIns="0" rtlCol="0"/>
          <a:lstStyle/>
          <a:p>
            <a:endParaRPr sz="1092" baseline="-25000"/>
          </a:p>
        </p:txBody>
      </p:sp>
      <p:sp>
        <p:nvSpPr>
          <p:cNvPr id="6" name="object 4">
            <a:extLst>
              <a:ext uri="{FF2B5EF4-FFF2-40B4-BE49-F238E27FC236}">
                <a16:creationId xmlns:a16="http://schemas.microsoft.com/office/drawing/2014/main" id="{D01C93C7-BFFB-4C1D-8956-C56FD67E8CDA}"/>
              </a:ext>
            </a:extLst>
          </p:cNvPr>
          <p:cNvSpPr/>
          <p:nvPr userDrawn="1"/>
        </p:nvSpPr>
        <p:spPr>
          <a:xfrm>
            <a:off x="800100" y="800045"/>
            <a:ext cx="315005" cy="314983"/>
          </a:xfrm>
          <a:custGeom>
            <a:avLst/>
            <a:gdLst/>
            <a:ahLst/>
            <a:cxnLst/>
            <a:rect l="l" t="t" r="r" b="b"/>
            <a:pathLst>
              <a:path w="519430" h="519430">
                <a:moveTo>
                  <a:pt x="519073" y="0"/>
                </a:moveTo>
                <a:lnTo>
                  <a:pt x="0" y="0"/>
                </a:lnTo>
                <a:lnTo>
                  <a:pt x="519073" y="519073"/>
                </a:lnTo>
                <a:lnTo>
                  <a:pt x="519073" y="0"/>
                </a:lnTo>
                <a:close/>
              </a:path>
            </a:pathLst>
          </a:custGeom>
          <a:solidFill>
            <a:srgbClr val="FFFFFF"/>
          </a:solidFill>
        </p:spPr>
        <p:txBody>
          <a:bodyPr wrap="square" lIns="0" tIns="0" rIns="0" bIns="0" rtlCol="0"/>
          <a:lstStyle/>
          <a:p>
            <a:endParaRPr sz="1092"/>
          </a:p>
        </p:txBody>
      </p:sp>
      <p:sp>
        <p:nvSpPr>
          <p:cNvPr id="12" name="Title 1">
            <a:extLst>
              <a:ext uri="{FF2B5EF4-FFF2-40B4-BE49-F238E27FC236}">
                <a16:creationId xmlns:a16="http://schemas.microsoft.com/office/drawing/2014/main" id="{ABF8E798-46EF-4EF1-A31E-9CCD30DB3282}"/>
              </a:ext>
            </a:extLst>
          </p:cNvPr>
          <p:cNvSpPr>
            <a:spLocks noGrp="1"/>
          </p:cNvSpPr>
          <p:nvPr>
            <p:ph type="title" hasCustomPrompt="1"/>
          </p:nvPr>
        </p:nvSpPr>
        <p:spPr>
          <a:xfrm>
            <a:off x="1012792" y="1488160"/>
            <a:ext cx="6377117" cy="4667101"/>
          </a:xfrm>
        </p:spPr>
        <p:txBody>
          <a:bodyPr>
            <a:normAutofit/>
          </a:bodyPr>
          <a:lstStyle>
            <a:lvl1pPr>
              <a:defRPr sz="4003"/>
            </a:lvl1pPr>
          </a:lstStyle>
          <a:p>
            <a:r>
              <a:rPr lang="en-US"/>
              <a:t>SECTION:</a:t>
            </a:r>
            <a:br>
              <a:rPr lang="en-US"/>
            </a:br>
            <a:r>
              <a:rPr lang="en-US"/>
              <a:t>Click to edit Master title style</a:t>
            </a:r>
          </a:p>
        </p:txBody>
      </p:sp>
      <p:sp>
        <p:nvSpPr>
          <p:cNvPr id="16" name="Slide Number Placeholder 21">
            <a:extLst>
              <a:ext uri="{FF2B5EF4-FFF2-40B4-BE49-F238E27FC236}">
                <a16:creationId xmlns:a16="http://schemas.microsoft.com/office/drawing/2014/main" id="{6EA7E135-7FCE-49F0-AAEF-790569F80B5D}"/>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grpSp>
        <p:nvGrpSpPr>
          <p:cNvPr id="4" name="Group 4">
            <a:extLst>
              <a:ext uri="{FF2B5EF4-FFF2-40B4-BE49-F238E27FC236}">
                <a16:creationId xmlns:a16="http://schemas.microsoft.com/office/drawing/2014/main" id="{82B8E2DC-12C0-4D0D-8DEB-CC622D586EB5}"/>
              </a:ext>
            </a:extLst>
          </p:cNvPr>
          <p:cNvGrpSpPr>
            <a:grpSpLocks noChangeAspect="1"/>
          </p:cNvGrpSpPr>
          <p:nvPr userDrawn="1"/>
        </p:nvGrpSpPr>
        <p:grpSpPr bwMode="auto">
          <a:xfrm>
            <a:off x="1382482" y="887578"/>
            <a:ext cx="3687252" cy="138623"/>
            <a:chOff x="1436" y="922"/>
            <a:chExt cx="3830" cy="144"/>
          </a:xfrm>
        </p:grpSpPr>
        <p:sp>
          <p:nvSpPr>
            <p:cNvPr id="7" name="AutoShape 3">
              <a:extLst>
                <a:ext uri="{FF2B5EF4-FFF2-40B4-BE49-F238E27FC236}">
                  <a16:creationId xmlns:a16="http://schemas.microsoft.com/office/drawing/2014/main" id="{FB9B75B2-830B-44E8-9D05-40475B5534A6}"/>
                </a:ext>
              </a:extLst>
            </p:cNvPr>
            <p:cNvSpPr>
              <a:spLocks noChangeAspect="1" noChangeArrowheads="1" noTextEdit="1"/>
            </p:cNvSpPr>
            <p:nvPr userDrawn="1"/>
          </p:nvSpPr>
          <p:spPr bwMode="auto">
            <a:xfrm>
              <a:off x="1436" y="922"/>
              <a:ext cx="38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8" name="Freeform 5">
              <a:extLst>
                <a:ext uri="{FF2B5EF4-FFF2-40B4-BE49-F238E27FC236}">
                  <a16:creationId xmlns:a16="http://schemas.microsoft.com/office/drawing/2014/main" id="{1CE4551A-385B-408C-B0C6-18F655AFDFA9}"/>
                </a:ext>
              </a:extLst>
            </p:cNvPr>
            <p:cNvSpPr>
              <a:spLocks/>
            </p:cNvSpPr>
            <p:nvPr userDrawn="1"/>
          </p:nvSpPr>
          <p:spPr bwMode="auto">
            <a:xfrm>
              <a:off x="1431" y="922"/>
              <a:ext cx="109" cy="149"/>
            </a:xfrm>
            <a:custGeom>
              <a:avLst/>
              <a:gdLst>
                <a:gd name="T0" fmla="*/ 0 w 23"/>
                <a:gd name="T1" fmla="*/ 14 h 28"/>
                <a:gd name="T2" fmla="*/ 12 w 23"/>
                <a:gd name="T3" fmla="*/ 0 h 28"/>
                <a:gd name="T4" fmla="*/ 23 w 23"/>
                <a:gd name="T5" fmla="*/ 8 h 28"/>
                <a:gd name="T6" fmla="*/ 19 w 23"/>
                <a:gd name="T7" fmla="*/ 9 h 28"/>
                <a:gd name="T8" fmla="*/ 12 w 23"/>
                <a:gd name="T9" fmla="*/ 4 h 28"/>
                <a:gd name="T10" fmla="*/ 4 w 23"/>
                <a:gd name="T11" fmla="*/ 14 h 28"/>
                <a:gd name="T12" fmla="*/ 12 w 23"/>
                <a:gd name="T13" fmla="*/ 24 h 28"/>
                <a:gd name="T14" fmla="*/ 19 w 23"/>
                <a:gd name="T15" fmla="*/ 19 h 28"/>
                <a:gd name="T16" fmla="*/ 23 w 23"/>
                <a:gd name="T17" fmla="*/ 20 h 28"/>
                <a:gd name="T18" fmla="*/ 12 w 23"/>
                <a:gd name="T19" fmla="*/ 28 h 28"/>
                <a:gd name="T20" fmla="*/ 0 w 23"/>
                <a:gd name="T2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8">
                  <a:moveTo>
                    <a:pt x="0" y="14"/>
                  </a:moveTo>
                  <a:cubicBezTo>
                    <a:pt x="0" y="5"/>
                    <a:pt x="6" y="0"/>
                    <a:pt x="12" y="0"/>
                  </a:cubicBezTo>
                  <a:cubicBezTo>
                    <a:pt x="18" y="0"/>
                    <a:pt x="22" y="3"/>
                    <a:pt x="23" y="8"/>
                  </a:cubicBezTo>
                  <a:cubicBezTo>
                    <a:pt x="19" y="9"/>
                    <a:pt x="19" y="9"/>
                    <a:pt x="19" y="9"/>
                  </a:cubicBezTo>
                  <a:cubicBezTo>
                    <a:pt x="18" y="6"/>
                    <a:pt x="16" y="4"/>
                    <a:pt x="12" y="4"/>
                  </a:cubicBezTo>
                  <a:cubicBezTo>
                    <a:pt x="8" y="4"/>
                    <a:pt x="4" y="8"/>
                    <a:pt x="4" y="14"/>
                  </a:cubicBezTo>
                  <a:cubicBezTo>
                    <a:pt x="4" y="21"/>
                    <a:pt x="8" y="24"/>
                    <a:pt x="12" y="24"/>
                  </a:cubicBezTo>
                  <a:cubicBezTo>
                    <a:pt x="16" y="24"/>
                    <a:pt x="18" y="22"/>
                    <a:pt x="19" y="19"/>
                  </a:cubicBezTo>
                  <a:cubicBezTo>
                    <a:pt x="23" y="20"/>
                    <a:pt x="23" y="20"/>
                    <a:pt x="23" y="20"/>
                  </a:cubicBezTo>
                  <a:cubicBezTo>
                    <a:pt x="22" y="25"/>
                    <a:pt x="18" y="28"/>
                    <a:pt x="12" y="28"/>
                  </a:cubicBezTo>
                  <a:cubicBezTo>
                    <a:pt x="6" y="28"/>
                    <a:pt x="0" y="23"/>
                    <a:pt x="0" y="14"/>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9" name="Freeform 6">
              <a:extLst>
                <a:ext uri="{FF2B5EF4-FFF2-40B4-BE49-F238E27FC236}">
                  <a16:creationId xmlns:a16="http://schemas.microsoft.com/office/drawing/2014/main" id="{A8910F12-28C5-4F61-AD11-180E0557FBC6}"/>
                </a:ext>
              </a:extLst>
            </p:cNvPr>
            <p:cNvSpPr>
              <a:spLocks noEditPoints="1"/>
            </p:cNvSpPr>
            <p:nvPr userDrawn="1"/>
          </p:nvSpPr>
          <p:spPr bwMode="auto">
            <a:xfrm>
              <a:off x="1559" y="965"/>
              <a:ext cx="85" cy="106"/>
            </a:xfrm>
            <a:custGeom>
              <a:avLst/>
              <a:gdLst>
                <a:gd name="T0" fmla="*/ 18 w 18"/>
                <a:gd name="T1" fmla="*/ 11 h 20"/>
                <a:gd name="T2" fmla="*/ 4 w 18"/>
                <a:gd name="T3" fmla="*/ 11 h 20"/>
                <a:gd name="T4" fmla="*/ 9 w 18"/>
                <a:gd name="T5" fmla="*/ 16 h 20"/>
                <a:gd name="T6" fmla="*/ 14 w 18"/>
                <a:gd name="T7" fmla="*/ 13 h 20"/>
                <a:gd name="T8" fmla="*/ 17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0" name="Freeform 7">
              <a:extLst>
                <a:ext uri="{FF2B5EF4-FFF2-40B4-BE49-F238E27FC236}">
                  <a16:creationId xmlns:a16="http://schemas.microsoft.com/office/drawing/2014/main" id="{A736F215-1623-42CE-9B07-E5D6E9698820}"/>
                </a:ext>
              </a:extLst>
            </p:cNvPr>
            <p:cNvSpPr>
              <a:spLocks/>
            </p:cNvSpPr>
            <p:nvPr userDrawn="1"/>
          </p:nvSpPr>
          <p:spPr bwMode="auto">
            <a:xfrm>
              <a:off x="1663" y="965"/>
              <a:ext cx="80" cy="106"/>
            </a:xfrm>
            <a:custGeom>
              <a:avLst/>
              <a:gdLst>
                <a:gd name="T0" fmla="*/ 0 w 17"/>
                <a:gd name="T1" fmla="*/ 0 h 20"/>
                <a:gd name="T2" fmla="*/ 4 w 17"/>
                <a:gd name="T3" fmla="*/ 0 h 20"/>
                <a:gd name="T4" fmla="*/ 4 w 17"/>
                <a:gd name="T5" fmla="*/ 4 h 20"/>
                <a:gd name="T6" fmla="*/ 11 w 17"/>
                <a:gd name="T7" fmla="*/ 0 h 20"/>
                <a:gd name="T8" fmla="*/ 17 w 17"/>
                <a:gd name="T9" fmla="*/ 6 h 20"/>
                <a:gd name="T10" fmla="*/ 17 w 17"/>
                <a:gd name="T11" fmla="*/ 20 h 20"/>
                <a:gd name="T12" fmla="*/ 12 w 17"/>
                <a:gd name="T13" fmla="*/ 20 h 20"/>
                <a:gd name="T14" fmla="*/ 12 w 17"/>
                <a:gd name="T15" fmla="*/ 7 h 20"/>
                <a:gd name="T16" fmla="*/ 9 w 17"/>
                <a:gd name="T17" fmla="*/ 3 h 20"/>
                <a:gd name="T18" fmla="*/ 4 w 17"/>
                <a:gd name="T19" fmla="*/ 12 h 20"/>
                <a:gd name="T20" fmla="*/ 4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4" y="0"/>
                    <a:pt x="4" y="0"/>
                    <a:pt x="4" y="0"/>
                  </a:cubicBezTo>
                  <a:cubicBezTo>
                    <a:pt x="4" y="4"/>
                    <a:pt x="4" y="4"/>
                    <a:pt x="4" y="4"/>
                  </a:cubicBezTo>
                  <a:cubicBezTo>
                    <a:pt x="6" y="1"/>
                    <a:pt x="8" y="0"/>
                    <a:pt x="11" y="0"/>
                  </a:cubicBezTo>
                  <a:cubicBezTo>
                    <a:pt x="14" y="0"/>
                    <a:pt x="17" y="2"/>
                    <a:pt x="17" y="6"/>
                  </a:cubicBezTo>
                  <a:cubicBezTo>
                    <a:pt x="17" y="20"/>
                    <a:pt x="17" y="20"/>
                    <a:pt x="17" y="20"/>
                  </a:cubicBezTo>
                  <a:cubicBezTo>
                    <a:pt x="12" y="20"/>
                    <a:pt x="12" y="20"/>
                    <a:pt x="12" y="20"/>
                  </a:cubicBezTo>
                  <a:cubicBezTo>
                    <a:pt x="12" y="7"/>
                    <a:pt x="12" y="7"/>
                    <a:pt x="12" y="7"/>
                  </a:cubicBezTo>
                  <a:cubicBezTo>
                    <a:pt x="12" y="5"/>
                    <a:pt x="11" y="3"/>
                    <a:pt x="9" y="3"/>
                  </a:cubicBezTo>
                  <a:cubicBezTo>
                    <a:pt x="7"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1" name="Freeform 8">
              <a:extLst>
                <a:ext uri="{FF2B5EF4-FFF2-40B4-BE49-F238E27FC236}">
                  <a16:creationId xmlns:a16="http://schemas.microsoft.com/office/drawing/2014/main" id="{5B3ED5EE-C5F1-41E1-AC6C-4BC91BFF0497}"/>
                </a:ext>
              </a:extLst>
            </p:cNvPr>
            <p:cNvSpPr>
              <a:spLocks/>
            </p:cNvSpPr>
            <p:nvPr userDrawn="1"/>
          </p:nvSpPr>
          <p:spPr bwMode="auto">
            <a:xfrm>
              <a:off x="1753" y="922"/>
              <a:ext cx="61" cy="149"/>
            </a:xfrm>
            <a:custGeom>
              <a:avLst/>
              <a:gdLst>
                <a:gd name="T0" fmla="*/ 3 w 13"/>
                <a:gd name="T1" fmla="*/ 21 h 28"/>
                <a:gd name="T2" fmla="*/ 3 w 13"/>
                <a:gd name="T3" fmla="*/ 12 h 28"/>
                <a:gd name="T4" fmla="*/ 0 w 13"/>
                <a:gd name="T5" fmla="*/ 12 h 28"/>
                <a:gd name="T6" fmla="*/ 0 w 13"/>
                <a:gd name="T7" fmla="*/ 8 h 28"/>
                <a:gd name="T8" fmla="*/ 3 w 13"/>
                <a:gd name="T9" fmla="*/ 8 h 28"/>
                <a:gd name="T10" fmla="*/ 3 w 13"/>
                <a:gd name="T11" fmla="*/ 3 h 28"/>
                <a:gd name="T12" fmla="*/ 8 w 13"/>
                <a:gd name="T13" fmla="*/ 0 h 28"/>
                <a:gd name="T14" fmla="*/ 8 w 13"/>
                <a:gd name="T15" fmla="*/ 8 h 28"/>
                <a:gd name="T16" fmla="*/ 13 w 13"/>
                <a:gd name="T17" fmla="*/ 8 h 28"/>
                <a:gd name="T18" fmla="*/ 13 w 13"/>
                <a:gd name="T19" fmla="*/ 12 h 28"/>
                <a:gd name="T20" fmla="*/ 8 w 13"/>
                <a:gd name="T21" fmla="*/ 12 h 28"/>
                <a:gd name="T22" fmla="*/ 8 w 13"/>
                <a:gd name="T23" fmla="*/ 21 h 28"/>
                <a:gd name="T24" fmla="*/ 10 w 13"/>
                <a:gd name="T25" fmla="*/ 24 h 28"/>
                <a:gd name="T26" fmla="*/ 12 w 13"/>
                <a:gd name="T27" fmla="*/ 24 h 28"/>
                <a:gd name="T28" fmla="*/ 13 w 13"/>
                <a:gd name="T29" fmla="*/ 27 h 28"/>
                <a:gd name="T30" fmla="*/ 10 w 13"/>
                <a:gd name="T31" fmla="*/ 28 h 28"/>
                <a:gd name="T32" fmla="*/ 3 w 13"/>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8" y="0"/>
                    <a:pt x="8" y="0"/>
                    <a:pt x="8" y="0"/>
                  </a:cubicBezTo>
                  <a:cubicBezTo>
                    <a:pt x="8" y="8"/>
                    <a:pt x="8" y="8"/>
                    <a:pt x="8" y="8"/>
                  </a:cubicBezTo>
                  <a:cubicBezTo>
                    <a:pt x="13" y="8"/>
                    <a:pt x="13" y="8"/>
                    <a:pt x="13" y="8"/>
                  </a:cubicBezTo>
                  <a:cubicBezTo>
                    <a:pt x="13" y="12"/>
                    <a:pt x="13" y="12"/>
                    <a:pt x="13" y="12"/>
                  </a:cubicBezTo>
                  <a:cubicBezTo>
                    <a:pt x="8" y="12"/>
                    <a:pt x="8" y="12"/>
                    <a:pt x="8" y="12"/>
                  </a:cubicBezTo>
                  <a:cubicBezTo>
                    <a:pt x="8" y="21"/>
                    <a:pt x="8" y="21"/>
                    <a:pt x="8" y="21"/>
                  </a:cubicBezTo>
                  <a:cubicBezTo>
                    <a:pt x="8" y="24"/>
                    <a:pt x="9" y="24"/>
                    <a:pt x="10" y="24"/>
                  </a:cubicBezTo>
                  <a:cubicBezTo>
                    <a:pt x="11" y="24"/>
                    <a:pt x="12" y="24"/>
                    <a:pt x="12" y="24"/>
                  </a:cubicBezTo>
                  <a:cubicBezTo>
                    <a:pt x="13" y="27"/>
                    <a:pt x="13" y="27"/>
                    <a:pt x="13" y="27"/>
                  </a:cubicBezTo>
                  <a:cubicBezTo>
                    <a:pt x="12" y="28"/>
                    <a:pt x="11" y="28"/>
                    <a:pt x="10" y="28"/>
                  </a:cubicBezTo>
                  <a:cubicBezTo>
                    <a:pt x="6"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3" name="Freeform 9">
              <a:extLst>
                <a:ext uri="{FF2B5EF4-FFF2-40B4-BE49-F238E27FC236}">
                  <a16:creationId xmlns:a16="http://schemas.microsoft.com/office/drawing/2014/main" id="{E19979C7-B9FE-4FD4-849D-B56ABEAF2960}"/>
                </a:ext>
              </a:extLst>
            </p:cNvPr>
            <p:cNvSpPr>
              <a:spLocks noEditPoints="1"/>
            </p:cNvSpPr>
            <p:nvPr userDrawn="1"/>
          </p:nvSpPr>
          <p:spPr bwMode="auto">
            <a:xfrm>
              <a:off x="1824" y="965"/>
              <a:ext cx="85" cy="106"/>
            </a:xfrm>
            <a:custGeom>
              <a:avLst/>
              <a:gdLst>
                <a:gd name="T0" fmla="*/ 18 w 18"/>
                <a:gd name="T1" fmla="*/ 11 h 20"/>
                <a:gd name="T2" fmla="*/ 4 w 18"/>
                <a:gd name="T3" fmla="*/ 11 h 20"/>
                <a:gd name="T4" fmla="*/ 9 w 18"/>
                <a:gd name="T5" fmla="*/ 16 h 20"/>
                <a:gd name="T6" fmla="*/ 14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2" y="16"/>
                    <a:pt x="13" y="15"/>
                    <a:pt x="14" y="13"/>
                  </a:cubicBezTo>
                  <a:cubicBezTo>
                    <a:pt x="18" y="14"/>
                    <a:pt x="18" y="14"/>
                    <a:pt x="18"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4" name="Freeform 10">
              <a:extLst>
                <a:ext uri="{FF2B5EF4-FFF2-40B4-BE49-F238E27FC236}">
                  <a16:creationId xmlns:a16="http://schemas.microsoft.com/office/drawing/2014/main" id="{C725C5F4-5410-42E9-882A-D32944DCF129}"/>
                </a:ext>
              </a:extLst>
            </p:cNvPr>
            <p:cNvSpPr>
              <a:spLocks/>
            </p:cNvSpPr>
            <p:nvPr userDrawn="1"/>
          </p:nvSpPr>
          <p:spPr bwMode="auto">
            <a:xfrm>
              <a:off x="1928" y="965"/>
              <a:ext cx="61" cy="106"/>
            </a:xfrm>
            <a:custGeom>
              <a:avLst/>
              <a:gdLst>
                <a:gd name="T0" fmla="*/ 0 w 13"/>
                <a:gd name="T1" fmla="*/ 0 h 20"/>
                <a:gd name="T2" fmla="*/ 4 w 13"/>
                <a:gd name="T3" fmla="*/ 0 h 20"/>
                <a:gd name="T4" fmla="*/ 4 w 13"/>
                <a:gd name="T5" fmla="*/ 3 h 20"/>
                <a:gd name="T6" fmla="*/ 10 w 13"/>
                <a:gd name="T7" fmla="*/ 0 h 20"/>
                <a:gd name="T8" fmla="*/ 13 w 13"/>
                <a:gd name="T9" fmla="*/ 0 h 20"/>
                <a:gd name="T10" fmla="*/ 12 w 13"/>
                <a:gd name="T11" fmla="*/ 4 h 20"/>
                <a:gd name="T12" fmla="*/ 10 w 13"/>
                <a:gd name="T13" fmla="*/ 4 h 20"/>
                <a:gd name="T14" fmla="*/ 4 w 13"/>
                <a:gd name="T15" fmla="*/ 13 h 20"/>
                <a:gd name="T16" fmla="*/ 4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4" y="0"/>
                    <a:pt x="4" y="0"/>
                    <a:pt x="4" y="0"/>
                  </a:cubicBezTo>
                  <a:cubicBezTo>
                    <a:pt x="4" y="3"/>
                    <a:pt x="4" y="3"/>
                    <a:pt x="4" y="3"/>
                  </a:cubicBezTo>
                  <a:cubicBezTo>
                    <a:pt x="6" y="1"/>
                    <a:pt x="8" y="0"/>
                    <a:pt x="10" y="0"/>
                  </a:cubicBezTo>
                  <a:cubicBezTo>
                    <a:pt x="11" y="0"/>
                    <a:pt x="12" y="0"/>
                    <a:pt x="13" y="0"/>
                  </a:cubicBezTo>
                  <a:cubicBezTo>
                    <a:pt x="12" y="4"/>
                    <a:pt x="12" y="4"/>
                    <a:pt x="12" y="4"/>
                  </a:cubicBezTo>
                  <a:cubicBezTo>
                    <a:pt x="11" y="4"/>
                    <a:pt x="11" y="4"/>
                    <a:pt x="10"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5" name="Freeform 11">
              <a:extLst>
                <a:ext uri="{FF2B5EF4-FFF2-40B4-BE49-F238E27FC236}">
                  <a16:creationId xmlns:a16="http://schemas.microsoft.com/office/drawing/2014/main" id="{ECADEBD9-2357-47E9-B4B4-3A7666F51110}"/>
                </a:ext>
              </a:extLst>
            </p:cNvPr>
            <p:cNvSpPr>
              <a:spLocks/>
            </p:cNvSpPr>
            <p:nvPr userDrawn="1"/>
          </p:nvSpPr>
          <p:spPr bwMode="auto">
            <a:xfrm>
              <a:off x="2037" y="922"/>
              <a:ext cx="61" cy="149"/>
            </a:xfrm>
            <a:custGeom>
              <a:avLst/>
              <a:gdLst>
                <a:gd name="T0" fmla="*/ 3 w 13"/>
                <a:gd name="T1" fmla="*/ 12 h 28"/>
                <a:gd name="T2" fmla="*/ 0 w 13"/>
                <a:gd name="T3" fmla="*/ 12 h 28"/>
                <a:gd name="T4" fmla="*/ 0 w 13"/>
                <a:gd name="T5" fmla="*/ 8 h 28"/>
                <a:gd name="T6" fmla="*/ 3 w 13"/>
                <a:gd name="T7" fmla="*/ 8 h 28"/>
                <a:gd name="T8" fmla="*/ 3 w 13"/>
                <a:gd name="T9" fmla="*/ 7 h 28"/>
                <a:gd name="T10" fmla="*/ 9 w 13"/>
                <a:gd name="T11" fmla="*/ 0 h 28"/>
                <a:gd name="T12" fmla="*/ 13 w 13"/>
                <a:gd name="T13" fmla="*/ 1 h 28"/>
                <a:gd name="T14" fmla="*/ 12 w 13"/>
                <a:gd name="T15" fmla="*/ 4 h 28"/>
                <a:gd name="T16" fmla="*/ 10 w 13"/>
                <a:gd name="T17" fmla="*/ 4 h 28"/>
                <a:gd name="T18" fmla="*/ 7 w 13"/>
                <a:gd name="T19" fmla="*/ 7 h 28"/>
                <a:gd name="T20" fmla="*/ 7 w 13"/>
                <a:gd name="T21" fmla="*/ 8 h 28"/>
                <a:gd name="T22" fmla="*/ 11 w 13"/>
                <a:gd name="T23" fmla="*/ 8 h 28"/>
                <a:gd name="T24" fmla="*/ 11 w 13"/>
                <a:gd name="T25" fmla="*/ 12 h 28"/>
                <a:gd name="T26" fmla="*/ 7 w 13"/>
                <a:gd name="T27" fmla="*/ 12 h 28"/>
                <a:gd name="T28" fmla="*/ 7 w 13"/>
                <a:gd name="T29" fmla="*/ 28 h 28"/>
                <a:gd name="T30" fmla="*/ 3 w 13"/>
                <a:gd name="T31" fmla="*/ 28 h 28"/>
                <a:gd name="T32" fmla="*/ 3 w 13"/>
                <a:gd name="T3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8">
                  <a:moveTo>
                    <a:pt x="3" y="12"/>
                  </a:moveTo>
                  <a:cubicBezTo>
                    <a:pt x="0" y="12"/>
                    <a:pt x="0" y="12"/>
                    <a:pt x="0" y="12"/>
                  </a:cubicBezTo>
                  <a:cubicBezTo>
                    <a:pt x="0" y="8"/>
                    <a:pt x="0" y="8"/>
                    <a:pt x="0" y="8"/>
                  </a:cubicBezTo>
                  <a:cubicBezTo>
                    <a:pt x="3" y="8"/>
                    <a:pt x="3" y="8"/>
                    <a:pt x="3" y="8"/>
                  </a:cubicBezTo>
                  <a:cubicBezTo>
                    <a:pt x="3" y="7"/>
                    <a:pt x="3" y="7"/>
                    <a:pt x="3" y="7"/>
                  </a:cubicBezTo>
                  <a:cubicBezTo>
                    <a:pt x="3" y="2"/>
                    <a:pt x="5" y="0"/>
                    <a:pt x="9" y="0"/>
                  </a:cubicBezTo>
                  <a:cubicBezTo>
                    <a:pt x="11" y="0"/>
                    <a:pt x="12" y="1"/>
                    <a:pt x="13" y="1"/>
                  </a:cubicBezTo>
                  <a:cubicBezTo>
                    <a:pt x="12" y="4"/>
                    <a:pt x="12" y="4"/>
                    <a:pt x="12" y="4"/>
                  </a:cubicBezTo>
                  <a:cubicBezTo>
                    <a:pt x="11" y="4"/>
                    <a:pt x="10" y="4"/>
                    <a:pt x="10" y="4"/>
                  </a:cubicBezTo>
                  <a:cubicBezTo>
                    <a:pt x="8" y="4"/>
                    <a:pt x="7" y="5"/>
                    <a:pt x="7" y="7"/>
                  </a:cubicBezTo>
                  <a:cubicBezTo>
                    <a:pt x="7" y="8"/>
                    <a:pt x="7" y="8"/>
                    <a:pt x="7" y="8"/>
                  </a:cubicBezTo>
                  <a:cubicBezTo>
                    <a:pt x="11" y="8"/>
                    <a:pt x="11" y="8"/>
                    <a:pt x="11" y="8"/>
                  </a:cubicBezTo>
                  <a:cubicBezTo>
                    <a:pt x="11" y="12"/>
                    <a:pt x="11" y="12"/>
                    <a:pt x="11" y="12"/>
                  </a:cubicBezTo>
                  <a:cubicBezTo>
                    <a:pt x="7" y="12"/>
                    <a:pt x="7" y="12"/>
                    <a:pt x="7" y="12"/>
                  </a:cubicBezTo>
                  <a:cubicBezTo>
                    <a:pt x="7" y="28"/>
                    <a:pt x="7" y="28"/>
                    <a:pt x="7" y="28"/>
                  </a:cubicBezTo>
                  <a:cubicBezTo>
                    <a:pt x="3" y="28"/>
                    <a:pt x="3" y="28"/>
                    <a:pt x="3" y="28"/>
                  </a:cubicBezTo>
                  <a:lnTo>
                    <a:pt x="3" y="1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7" name="Freeform 12">
              <a:extLst>
                <a:ext uri="{FF2B5EF4-FFF2-40B4-BE49-F238E27FC236}">
                  <a16:creationId xmlns:a16="http://schemas.microsoft.com/office/drawing/2014/main" id="{0425A707-46D1-47A3-80F9-2459C62425DD}"/>
                </a:ext>
              </a:extLst>
            </p:cNvPr>
            <p:cNvSpPr>
              <a:spLocks noEditPoints="1"/>
            </p:cNvSpPr>
            <p:nvPr userDrawn="1"/>
          </p:nvSpPr>
          <p:spPr bwMode="auto">
            <a:xfrm>
              <a:off x="2098" y="965"/>
              <a:ext cx="95" cy="106"/>
            </a:xfrm>
            <a:custGeom>
              <a:avLst/>
              <a:gdLst>
                <a:gd name="T0" fmla="*/ 0 w 20"/>
                <a:gd name="T1" fmla="*/ 10 h 20"/>
                <a:gd name="T2" fmla="*/ 10 w 20"/>
                <a:gd name="T3" fmla="*/ 0 h 20"/>
                <a:gd name="T4" fmla="*/ 20 w 20"/>
                <a:gd name="T5" fmla="*/ 10 h 20"/>
                <a:gd name="T6" fmla="*/ 10 w 20"/>
                <a:gd name="T7" fmla="*/ 20 h 20"/>
                <a:gd name="T8" fmla="*/ 0 w 20"/>
                <a:gd name="T9" fmla="*/ 10 h 20"/>
                <a:gd name="T10" fmla="*/ 15 w 20"/>
                <a:gd name="T11" fmla="*/ 10 h 20"/>
                <a:gd name="T12" fmla="*/ 10 w 20"/>
                <a:gd name="T13" fmla="*/ 3 h 20"/>
                <a:gd name="T14" fmla="*/ 5 w 20"/>
                <a:gd name="T15" fmla="*/ 10 h 20"/>
                <a:gd name="T16" fmla="*/ 10 w 20"/>
                <a:gd name="T17" fmla="*/ 16 h 20"/>
                <a:gd name="T18" fmla="*/ 15 w 20"/>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0" y="10"/>
                  </a:moveTo>
                  <a:cubicBezTo>
                    <a:pt x="0" y="4"/>
                    <a:pt x="4" y="0"/>
                    <a:pt x="10" y="0"/>
                  </a:cubicBezTo>
                  <a:cubicBezTo>
                    <a:pt x="16" y="0"/>
                    <a:pt x="20" y="4"/>
                    <a:pt x="20" y="10"/>
                  </a:cubicBezTo>
                  <a:cubicBezTo>
                    <a:pt x="20" y="15"/>
                    <a:pt x="16" y="20"/>
                    <a:pt x="10" y="20"/>
                  </a:cubicBezTo>
                  <a:cubicBezTo>
                    <a:pt x="4" y="20"/>
                    <a:pt x="0" y="15"/>
                    <a:pt x="0" y="10"/>
                  </a:cubicBezTo>
                  <a:close/>
                  <a:moveTo>
                    <a:pt x="15" y="10"/>
                  </a:moveTo>
                  <a:cubicBezTo>
                    <a:pt x="15" y="7"/>
                    <a:pt x="13" y="3"/>
                    <a:pt x="10" y="3"/>
                  </a:cubicBezTo>
                  <a:cubicBezTo>
                    <a:pt x="6" y="3"/>
                    <a:pt x="5" y="7"/>
                    <a:pt x="5" y="10"/>
                  </a:cubicBezTo>
                  <a:cubicBezTo>
                    <a:pt x="5" y="13"/>
                    <a:pt x="6" y="16"/>
                    <a:pt x="10"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8" name="Freeform 13">
              <a:extLst>
                <a:ext uri="{FF2B5EF4-FFF2-40B4-BE49-F238E27FC236}">
                  <a16:creationId xmlns:a16="http://schemas.microsoft.com/office/drawing/2014/main" id="{DA359AD2-531B-44A5-A5F5-1F268FF99659}"/>
                </a:ext>
              </a:extLst>
            </p:cNvPr>
            <p:cNvSpPr>
              <a:spLocks/>
            </p:cNvSpPr>
            <p:nvPr userDrawn="1"/>
          </p:nvSpPr>
          <p:spPr bwMode="auto">
            <a:xfrm>
              <a:off x="2212" y="965"/>
              <a:ext cx="56" cy="106"/>
            </a:xfrm>
            <a:custGeom>
              <a:avLst/>
              <a:gdLst>
                <a:gd name="T0" fmla="*/ 0 w 12"/>
                <a:gd name="T1" fmla="*/ 0 h 20"/>
                <a:gd name="T2" fmla="*/ 4 w 12"/>
                <a:gd name="T3" fmla="*/ 0 h 20"/>
                <a:gd name="T4" fmla="*/ 4 w 12"/>
                <a:gd name="T5" fmla="*/ 3 h 20"/>
                <a:gd name="T6" fmla="*/ 10 w 12"/>
                <a:gd name="T7" fmla="*/ 0 h 20"/>
                <a:gd name="T8" fmla="*/ 12 w 12"/>
                <a:gd name="T9" fmla="*/ 0 h 20"/>
                <a:gd name="T10" fmla="*/ 12 w 12"/>
                <a:gd name="T11" fmla="*/ 4 h 20"/>
                <a:gd name="T12" fmla="*/ 9 w 12"/>
                <a:gd name="T13" fmla="*/ 4 h 20"/>
                <a:gd name="T14" fmla="*/ 4 w 12"/>
                <a:gd name="T15" fmla="*/ 13 h 20"/>
                <a:gd name="T16" fmla="*/ 4 w 12"/>
                <a:gd name="T17" fmla="*/ 20 h 20"/>
                <a:gd name="T18" fmla="*/ 0 w 12"/>
                <a:gd name="T19" fmla="*/ 20 h 20"/>
                <a:gd name="T20" fmla="*/ 0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0"/>
                  </a:moveTo>
                  <a:cubicBezTo>
                    <a:pt x="4" y="0"/>
                    <a:pt x="4" y="0"/>
                    <a:pt x="4" y="0"/>
                  </a:cubicBezTo>
                  <a:cubicBezTo>
                    <a:pt x="4" y="3"/>
                    <a:pt x="4" y="3"/>
                    <a:pt x="4" y="3"/>
                  </a:cubicBezTo>
                  <a:cubicBezTo>
                    <a:pt x="5" y="1"/>
                    <a:pt x="8" y="0"/>
                    <a:pt x="10" y="0"/>
                  </a:cubicBezTo>
                  <a:cubicBezTo>
                    <a:pt x="11" y="0"/>
                    <a:pt x="12" y="0"/>
                    <a:pt x="12" y="0"/>
                  </a:cubicBezTo>
                  <a:cubicBezTo>
                    <a:pt x="12" y="4"/>
                    <a:pt x="12" y="4"/>
                    <a:pt x="12" y="4"/>
                  </a:cubicBezTo>
                  <a:cubicBezTo>
                    <a:pt x="11" y="4"/>
                    <a:pt x="10" y="4"/>
                    <a:pt x="9"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19" name="Freeform 14">
              <a:extLst>
                <a:ext uri="{FF2B5EF4-FFF2-40B4-BE49-F238E27FC236}">
                  <a16:creationId xmlns:a16="http://schemas.microsoft.com/office/drawing/2014/main" id="{F20228F3-6815-4A2E-A083-199156F0E02E}"/>
                </a:ext>
              </a:extLst>
            </p:cNvPr>
            <p:cNvSpPr>
              <a:spLocks/>
            </p:cNvSpPr>
            <p:nvPr userDrawn="1"/>
          </p:nvSpPr>
          <p:spPr bwMode="auto">
            <a:xfrm>
              <a:off x="2334" y="927"/>
              <a:ext cx="95" cy="144"/>
            </a:xfrm>
            <a:custGeom>
              <a:avLst/>
              <a:gdLst>
                <a:gd name="T0" fmla="*/ 0 w 95"/>
                <a:gd name="T1" fmla="*/ 0 h 144"/>
                <a:gd name="T2" fmla="*/ 19 w 95"/>
                <a:gd name="T3" fmla="*/ 0 h 144"/>
                <a:gd name="T4" fmla="*/ 19 w 95"/>
                <a:gd name="T5" fmla="*/ 54 h 144"/>
                <a:gd name="T6" fmla="*/ 76 w 95"/>
                <a:gd name="T7" fmla="*/ 54 h 144"/>
                <a:gd name="T8" fmla="*/ 76 w 95"/>
                <a:gd name="T9" fmla="*/ 0 h 144"/>
                <a:gd name="T10" fmla="*/ 95 w 95"/>
                <a:gd name="T11" fmla="*/ 0 h 144"/>
                <a:gd name="T12" fmla="*/ 95 w 95"/>
                <a:gd name="T13" fmla="*/ 144 h 144"/>
                <a:gd name="T14" fmla="*/ 76 w 95"/>
                <a:gd name="T15" fmla="*/ 144 h 144"/>
                <a:gd name="T16" fmla="*/ 76 w 95"/>
                <a:gd name="T17" fmla="*/ 75 h 144"/>
                <a:gd name="T18" fmla="*/ 19 w 95"/>
                <a:gd name="T19" fmla="*/ 75 h 144"/>
                <a:gd name="T20" fmla="*/ 19 w 95"/>
                <a:gd name="T21" fmla="*/ 144 h 144"/>
                <a:gd name="T22" fmla="*/ 0 w 95"/>
                <a:gd name="T23" fmla="*/ 144 h 144"/>
                <a:gd name="T24" fmla="*/ 0 w 95"/>
                <a:gd name="T2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44">
                  <a:moveTo>
                    <a:pt x="0" y="0"/>
                  </a:moveTo>
                  <a:lnTo>
                    <a:pt x="19" y="0"/>
                  </a:lnTo>
                  <a:lnTo>
                    <a:pt x="19" y="54"/>
                  </a:lnTo>
                  <a:lnTo>
                    <a:pt x="76" y="54"/>
                  </a:lnTo>
                  <a:lnTo>
                    <a:pt x="76" y="0"/>
                  </a:lnTo>
                  <a:lnTo>
                    <a:pt x="95" y="0"/>
                  </a:lnTo>
                  <a:lnTo>
                    <a:pt x="95" y="144"/>
                  </a:lnTo>
                  <a:lnTo>
                    <a:pt x="76" y="144"/>
                  </a:lnTo>
                  <a:lnTo>
                    <a:pt x="76" y="75"/>
                  </a:lnTo>
                  <a:lnTo>
                    <a:pt x="19" y="75"/>
                  </a:lnTo>
                  <a:lnTo>
                    <a:pt x="19" y="144"/>
                  </a:lnTo>
                  <a:lnTo>
                    <a:pt x="0" y="144"/>
                  </a:ln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1" name="Freeform 15">
              <a:extLst>
                <a:ext uri="{FF2B5EF4-FFF2-40B4-BE49-F238E27FC236}">
                  <a16:creationId xmlns:a16="http://schemas.microsoft.com/office/drawing/2014/main" id="{7E6909CC-9AD8-4A16-895A-BADF1694B79E}"/>
                </a:ext>
              </a:extLst>
            </p:cNvPr>
            <p:cNvSpPr>
              <a:spLocks noEditPoints="1"/>
            </p:cNvSpPr>
            <p:nvPr userDrawn="1"/>
          </p:nvSpPr>
          <p:spPr bwMode="auto">
            <a:xfrm>
              <a:off x="2453" y="965"/>
              <a:ext cx="85" cy="106"/>
            </a:xfrm>
            <a:custGeom>
              <a:avLst/>
              <a:gdLst>
                <a:gd name="T0" fmla="*/ 18 w 18"/>
                <a:gd name="T1" fmla="*/ 11 h 20"/>
                <a:gd name="T2" fmla="*/ 4 w 18"/>
                <a:gd name="T3" fmla="*/ 11 h 20"/>
                <a:gd name="T4" fmla="*/ 9 w 18"/>
                <a:gd name="T5" fmla="*/ 16 h 20"/>
                <a:gd name="T6" fmla="*/ 14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2" y="16"/>
                    <a:pt x="13" y="15"/>
                    <a:pt x="14" y="13"/>
                  </a:cubicBezTo>
                  <a:cubicBezTo>
                    <a:pt x="18" y="14"/>
                    <a:pt x="18" y="14"/>
                    <a:pt x="18"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2" name="Freeform 16">
              <a:extLst>
                <a:ext uri="{FF2B5EF4-FFF2-40B4-BE49-F238E27FC236}">
                  <a16:creationId xmlns:a16="http://schemas.microsoft.com/office/drawing/2014/main" id="{EC8F4760-57A4-42B5-9010-6058CF1FCCAE}"/>
                </a:ext>
              </a:extLst>
            </p:cNvPr>
            <p:cNvSpPr>
              <a:spLocks noEditPoints="1"/>
            </p:cNvSpPr>
            <p:nvPr userDrawn="1"/>
          </p:nvSpPr>
          <p:spPr bwMode="auto">
            <a:xfrm>
              <a:off x="2552" y="965"/>
              <a:ext cx="76" cy="106"/>
            </a:xfrm>
            <a:custGeom>
              <a:avLst/>
              <a:gdLst>
                <a:gd name="T0" fmla="*/ 0 w 16"/>
                <a:gd name="T1" fmla="*/ 14 h 20"/>
                <a:gd name="T2" fmla="*/ 9 w 16"/>
                <a:gd name="T3" fmla="*/ 8 h 20"/>
                <a:gd name="T4" fmla="*/ 12 w 16"/>
                <a:gd name="T5" fmla="*/ 8 h 20"/>
                <a:gd name="T6" fmla="*/ 12 w 16"/>
                <a:gd name="T7" fmla="*/ 7 h 20"/>
                <a:gd name="T8" fmla="*/ 8 w 16"/>
                <a:gd name="T9" fmla="*/ 3 h 20"/>
                <a:gd name="T10" fmla="*/ 5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5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4" y="8"/>
                    <a:pt x="9" y="8"/>
                  </a:cubicBezTo>
                  <a:cubicBezTo>
                    <a:pt x="12" y="8"/>
                    <a:pt x="12" y="8"/>
                    <a:pt x="12" y="8"/>
                  </a:cubicBezTo>
                  <a:cubicBezTo>
                    <a:pt x="12" y="7"/>
                    <a:pt x="12" y="7"/>
                    <a:pt x="12" y="7"/>
                  </a:cubicBezTo>
                  <a:cubicBezTo>
                    <a:pt x="12" y="4"/>
                    <a:pt x="10" y="3"/>
                    <a:pt x="8" y="3"/>
                  </a:cubicBezTo>
                  <a:cubicBezTo>
                    <a:pt x="6" y="3"/>
                    <a:pt x="5" y="4"/>
                    <a:pt x="5" y="6"/>
                  </a:cubicBezTo>
                  <a:cubicBezTo>
                    <a:pt x="1" y="5"/>
                    <a:pt x="1" y="5"/>
                    <a:pt x="1" y="5"/>
                  </a:cubicBezTo>
                  <a:cubicBezTo>
                    <a:pt x="2" y="2"/>
                    <a:pt x="5"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5" y="12"/>
                    <a:pt x="5" y="14"/>
                  </a:cubicBezTo>
                  <a:cubicBezTo>
                    <a:pt x="5" y="16"/>
                    <a:pt x="6" y="16"/>
                    <a:pt x="7" y="16"/>
                  </a:cubicBezTo>
                  <a:cubicBezTo>
                    <a:pt x="10"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3" name="Rectangle 17">
              <a:extLst>
                <a:ext uri="{FF2B5EF4-FFF2-40B4-BE49-F238E27FC236}">
                  <a16:creationId xmlns:a16="http://schemas.microsoft.com/office/drawing/2014/main" id="{AE9427DF-6892-48E9-B2A0-63BF35C219A7}"/>
                </a:ext>
              </a:extLst>
            </p:cNvPr>
            <p:cNvSpPr>
              <a:spLocks noChangeArrowheads="1"/>
            </p:cNvSpPr>
            <p:nvPr userDrawn="1"/>
          </p:nvSpPr>
          <p:spPr bwMode="auto">
            <a:xfrm>
              <a:off x="2651" y="922"/>
              <a:ext cx="19" cy="149"/>
            </a:xfrm>
            <a:prstGeom prst="rect">
              <a:avLst/>
            </a:prstGeom>
            <a:solidFill>
              <a:srgbClr val="5D4B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4" name="Freeform 18">
              <a:extLst>
                <a:ext uri="{FF2B5EF4-FFF2-40B4-BE49-F238E27FC236}">
                  <a16:creationId xmlns:a16="http://schemas.microsoft.com/office/drawing/2014/main" id="{1B740629-0E13-48C9-B275-0BE84511206B}"/>
                </a:ext>
              </a:extLst>
            </p:cNvPr>
            <p:cNvSpPr>
              <a:spLocks/>
            </p:cNvSpPr>
            <p:nvPr userDrawn="1"/>
          </p:nvSpPr>
          <p:spPr bwMode="auto">
            <a:xfrm>
              <a:off x="2689" y="922"/>
              <a:ext cx="57" cy="149"/>
            </a:xfrm>
            <a:custGeom>
              <a:avLst/>
              <a:gdLst>
                <a:gd name="T0" fmla="*/ 3 w 12"/>
                <a:gd name="T1" fmla="*/ 21 h 28"/>
                <a:gd name="T2" fmla="*/ 3 w 12"/>
                <a:gd name="T3" fmla="*/ 12 h 28"/>
                <a:gd name="T4" fmla="*/ 0 w 12"/>
                <a:gd name="T5" fmla="*/ 12 h 28"/>
                <a:gd name="T6" fmla="*/ 0 w 12"/>
                <a:gd name="T7" fmla="*/ 8 h 28"/>
                <a:gd name="T8" fmla="*/ 3 w 12"/>
                <a:gd name="T9" fmla="*/ 8 h 28"/>
                <a:gd name="T10" fmla="*/ 3 w 12"/>
                <a:gd name="T11" fmla="*/ 3 h 28"/>
                <a:gd name="T12" fmla="*/ 7 w 12"/>
                <a:gd name="T13" fmla="*/ 0 h 28"/>
                <a:gd name="T14" fmla="*/ 7 w 12"/>
                <a:gd name="T15" fmla="*/ 8 h 28"/>
                <a:gd name="T16" fmla="*/ 12 w 12"/>
                <a:gd name="T17" fmla="*/ 8 h 28"/>
                <a:gd name="T18" fmla="*/ 12 w 12"/>
                <a:gd name="T19" fmla="*/ 12 h 28"/>
                <a:gd name="T20" fmla="*/ 7 w 12"/>
                <a:gd name="T21" fmla="*/ 12 h 28"/>
                <a:gd name="T22" fmla="*/ 7 w 12"/>
                <a:gd name="T23" fmla="*/ 21 h 28"/>
                <a:gd name="T24" fmla="*/ 9 w 12"/>
                <a:gd name="T25" fmla="*/ 24 h 28"/>
                <a:gd name="T26" fmla="*/ 11 w 12"/>
                <a:gd name="T27" fmla="*/ 24 h 28"/>
                <a:gd name="T28" fmla="*/ 12 w 12"/>
                <a:gd name="T29" fmla="*/ 27 h 28"/>
                <a:gd name="T30" fmla="*/ 9 w 12"/>
                <a:gd name="T31" fmla="*/ 28 h 28"/>
                <a:gd name="T32" fmla="*/ 3 w 12"/>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7" y="0"/>
                    <a:pt x="7" y="0"/>
                    <a:pt x="7" y="0"/>
                  </a:cubicBezTo>
                  <a:cubicBezTo>
                    <a:pt x="7" y="8"/>
                    <a:pt x="7" y="8"/>
                    <a:pt x="7" y="8"/>
                  </a:cubicBezTo>
                  <a:cubicBezTo>
                    <a:pt x="12" y="8"/>
                    <a:pt x="12" y="8"/>
                    <a:pt x="12" y="8"/>
                  </a:cubicBezTo>
                  <a:cubicBezTo>
                    <a:pt x="12" y="12"/>
                    <a:pt x="12" y="12"/>
                    <a:pt x="12" y="12"/>
                  </a:cubicBezTo>
                  <a:cubicBezTo>
                    <a:pt x="7" y="12"/>
                    <a:pt x="7" y="12"/>
                    <a:pt x="7" y="12"/>
                  </a:cubicBezTo>
                  <a:cubicBezTo>
                    <a:pt x="7" y="21"/>
                    <a:pt x="7" y="21"/>
                    <a:pt x="7" y="21"/>
                  </a:cubicBezTo>
                  <a:cubicBezTo>
                    <a:pt x="7" y="24"/>
                    <a:pt x="8" y="24"/>
                    <a:pt x="9" y="24"/>
                  </a:cubicBezTo>
                  <a:cubicBezTo>
                    <a:pt x="10" y="24"/>
                    <a:pt x="11" y="24"/>
                    <a:pt x="11" y="24"/>
                  </a:cubicBezTo>
                  <a:cubicBezTo>
                    <a:pt x="12" y="27"/>
                    <a:pt x="12" y="27"/>
                    <a:pt x="12" y="27"/>
                  </a:cubicBezTo>
                  <a:cubicBezTo>
                    <a:pt x="11" y="28"/>
                    <a:pt x="10" y="28"/>
                    <a:pt x="9" y="28"/>
                  </a:cubicBezTo>
                  <a:cubicBezTo>
                    <a:pt x="5"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5" name="Freeform 19">
              <a:extLst>
                <a:ext uri="{FF2B5EF4-FFF2-40B4-BE49-F238E27FC236}">
                  <a16:creationId xmlns:a16="http://schemas.microsoft.com/office/drawing/2014/main" id="{3ED42E5C-7DBB-4BAD-865A-D530CBE1ACD5}"/>
                </a:ext>
              </a:extLst>
            </p:cNvPr>
            <p:cNvSpPr>
              <a:spLocks/>
            </p:cNvSpPr>
            <p:nvPr userDrawn="1"/>
          </p:nvSpPr>
          <p:spPr bwMode="auto">
            <a:xfrm>
              <a:off x="2765" y="922"/>
              <a:ext cx="75" cy="149"/>
            </a:xfrm>
            <a:custGeom>
              <a:avLst/>
              <a:gdLst>
                <a:gd name="T0" fmla="*/ 0 w 16"/>
                <a:gd name="T1" fmla="*/ 0 h 28"/>
                <a:gd name="T2" fmla="*/ 4 w 16"/>
                <a:gd name="T3" fmla="*/ 0 h 28"/>
                <a:gd name="T4" fmla="*/ 4 w 16"/>
                <a:gd name="T5" fmla="*/ 12 h 28"/>
                <a:gd name="T6" fmla="*/ 10 w 16"/>
                <a:gd name="T7" fmla="*/ 8 h 28"/>
                <a:gd name="T8" fmla="*/ 16 w 16"/>
                <a:gd name="T9" fmla="*/ 14 h 28"/>
                <a:gd name="T10" fmla="*/ 16 w 16"/>
                <a:gd name="T11" fmla="*/ 28 h 28"/>
                <a:gd name="T12" fmla="*/ 12 w 16"/>
                <a:gd name="T13" fmla="*/ 28 h 28"/>
                <a:gd name="T14" fmla="*/ 12 w 16"/>
                <a:gd name="T15" fmla="*/ 15 h 28"/>
                <a:gd name="T16" fmla="*/ 9 w 16"/>
                <a:gd name="T17" fmla="*/ 11 h 28"/>
                <a:gd name="T18" fmla="*/ 4 w 16"/>
                <a:gd name="T19" fmla="*/ 19 h 28"/>
                <a:gd name="T20" fmla="*/ 4 w 16"/>
                <a:gd name="T21" fmla="*/ 28 h 28"/>
                <a:gd name="T22" fmla="*/ 0 w 16"/>
                <a:gd name="T23" fmla="*/ 28 h 28"/>
                <a:gd name="T24" fmla="*/ 0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0" y="0"/>
                  </a:moveTo>
                  <a:cubicBezTo>
                    <a:pt x="4" y="0"/>
                    <a:pt x="4" y="0"/>
                    <a:pt x="4" y="0"/>
                  </a:cubicBezTo>
                  <a:cubicBezTo>
                    <a:pt x="4" y="12"/>
                    <a:pt x="4" y="12"/>
                    <a:pt x="4" y="12"/>
                  </a:cubicBezTo>
                  <a:cubicBezTo>
                    <a:pt x="5" y="9"/>
                    <a:pt x="7" y="8"/>
                    <a:pt x="10" y="8"/>
                  </a:cubicBezTo>
                  <a:cubicBezTo>
                    <a:pt x="14" y="8"/>
                    <a:pt x="16" y="10"/>
                    <a:pt x="16" y="14"/>
                  </a:cubicBezTo>
                  <a:cubicBezTo>
                    <a:pt x="16" y="28"/>
                    <a:pt x="16" y="28"/>
                    <a:pt x="16" y="28"/>
                  </a:cubicBezTo>
                  <a:cubicBezTo>
                    <a:pt x="12" y="28"/>
                    <a:pt x="12" y="28"/>
                    <a:pt x="12" y="28"/>
                  </a:cubicBezTo>
                  <a:cubicBezTo>
                    <a:pt x="12" y="15"/>
                    <a:pt x="12" y="15"/>
                    <a:pt x="12" y="15"/>
                  </a:cubicBezTo>
                  <a:cubicBezTo>
                    <a:pt x="12" y="13"/>
                    <a:pt x="11" y="11"/>
                    <a:pt x="9" y="11"/>
                  </a:cubicBezTo>
                  <a:cubicBezTo>
                    <a:pt x="6" y="11"/>
                    <a:pt x="4" y="14"/>
                    <a:pt x="4" y="19"/>
                  </a:cubicBezTo>
                  <a:cubicBezTo>
                    <a:pt x="4" y="28"/>
                    <a:pt x="4" y="28"/>
                    <a:pt x="4" y="28"/>
                  </a:cubicBezTo>
                  <a:cubicBezTo>
                    <a:pt x="0" y="28"/>
                    <a:pt x="0" y="28"/>
                    <a:pt x="0" y="28"/>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6" name="Freeform 20">
              <a:extLst>
                <a:ext uri="{FF2B5EF4-FFF2-40B4-BE49-F238E27FC236}">
                  <a16:creationId xmlns:a16="http://schemas.microsoft.com/office/drawing/2014/main" id="{F26BCD67-8D43-4BC2-80E5-5430F8372238}"/>
                </a:ext>
              </a:extLst>
            </p:cNvPr>
            <p:cNvSpPr>
              <a:spLocks noEditPoints="1"/>
            </p:cNvSpPr>
            <p:nvPr userDrawn="1"/>
          </p:nvSpPr>
          <p:spPr bwMode="auto">
            <a:xfrm>
              <a:off x="2907" y="965"/>
              <a:ext cx="75" cy="106"/>
            </a:xfrm>
            <a:custGeom>
              <a:avLst/>
              <a:gdLst>
                <a:gd name="T0" fmla="*/ 0 w 16"/>
                <a:gd name="T1" fmla="*/ 14 h 20"/>
                <a:gd name="T2" fmla="*/ 9 w 16"/>
                <a:gd name="T3" fmla="*/ 8 h 20"/>
                <a:gd name="T4" fmla="*/ 12 w 16"/>
                <a:gd name="T5" fmla="*/ 8 h 20"/>
                <a:gd name="T6" fmla="*/ 12 w 16"/>
                <a:gd name="T7" fmla="*/ 7 h 20"/>
                <a:gd name="T8" fmla="*/ 8 w 16"/>
                <a:gd name="T9" fmla="*/ 3 h 20"/>
                <a:gd name="T10" fmla="*/ 5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5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4" y="8"/>
                    <a:pt x="9" y="8"/>
                  </a:cubicBezTo>
                  <a:cubicBezTo>
                    <a:pt x="12" y="8"/>
                    <a:pt x="12" y="8"/>
                    <a:pt x="12" y="8"/>
                  </a:cubicBezTo>
                  <a:cubicBezTo>
                    <a:pt x="12" y="7"/>
                    <a:pt x="12" y="7"/>
                    <a:pt x="12" y="7"/>
                  </a:cubicBezTo>
                  <a:cubicBezTo>
                    <a:pt x="12" y="4"/>
                    <a:pt x="10" y="3"/>
                    <a:pt x="8" y="3"/>
                  </a:cubicBezTo>
                  <a:cubicBezTo>
                    <a:pt x="6" y="3"/>
                    <a:pt x="5" y="4"/>
                    <a:pt x="5" y="6"/>
                  </a:cubicBezTo>
                  <a:cubicBezTo>
                    <a:pt x="1" y="5"/>
                    <a:pt x="1" y="5"/>
                    <a:pt x="1" y="5"/>
                  </a:cubicBezTo>
                  <a:cubicBezTo>
                    <a:pt x="2" y="2"/>
                    <a:pt x="5"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5" y="12"/>
                    <a:pt x="5" y="14"/>
                  </a:cubicBezTo>
                  <a:cubicBezTo>
                    <a:pt x="5" y="16"/>
                    <a:pt x="6" y="16"/>
                    <a:pt x="7" y="16"/>
                  </a:cubicBezTo>
                  <a:cubicBezTo>
                    <a:pt x="10"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7" name="Freeform 21">
              <a:extLst>
                <a:ext uri="{FF2B5EF4-FFF2-40B4-BE49-F238E27FC236}">
                  <a16:creationId xmlns:a16="http://schemas.microsoft.com/office/drawing/2014/main" id="{1E343E5A-6A5B-421D-BD07-3DAC7FE8A600}"/>
                </a:ext>
              </a:extLst>
            </p:cNvPr>
            <p:cNvSpPr>
              <a:spLocks/>
            </p:cNvSpPr>
            <p:nvPr userDrawn="1"/>
          </p:nvSpPr>
          <p:spPr bwMode="auto">
            <a:xfrm>
              <a:off x="3006" y="965"/>
              <a:ext cx="80" cy="106"/>
            </a:xfrm>
            <a:custGeom>
              <a:avLst/>
              <a:gdLst>
                <a:gd name="T0" fmla="*/ 0 w 17"/>
                <a:gd name="T1" fmla="*/ 0 h 20"/>
                <a:gd name="T2" fmla="*/ 4 w 17"/>
                <a:gd name="T3" fmla="*/ 0 h 20"/>
                <a:gd name="T4" fmla="*/ 4 w 17"/>
                <a:gd name="T5" fmla="*/ 4 h 20"/>
                <a:gd name="T6" fmla="*/ 11 w 17"/>
                <a:gd name="T7" fmla="*/ 0 h 20"/>
                <a:gd name="T8" fmla="*/ 17 w 17"/>
                <a:gd name="T9" fmla="*/ 6 h 20"/>
                <a:gd name="T10" fmla="*/ 17 w 17"/>
                <a:gd name="T11" fmla="*/ 20 h 20"/>
                <a:gd name="T12" fmla="*/ 12 w 17"/>
                <a:gd name="T13" fmla="*/ 20 h 20"/>
                <a:gd name="T14" fmla="*/ 12 w 17"/>
                <a:gd name="T15" fmla="*/ 7 h 20"/>
                <a:gd name="T16" fmla="*/ 9 w 17"/>
                <a:gd name="T17" fmla="*/ 3 h 20"/>
                <a:gd name="T18" fmla="*/ 4 w 17"/>
                <a:gd name="T19" fmla="*/ 12 h 20"/>
                <a:gd name="T20" fmla="*/ 4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4" y="0"/>
                    <a:pt x="4" y="0"/>
                    <a:pt x="4" y="0"/>
                  </a:cubicBezTo>
                  <a:cubicBezTo>
                    <a:pt x="4" y="4"/>
                    <a:pt x="4" y="4"/>
                    <a:pt x="4" y="4"/>
                  </a:cubicBezTo>
                  <a:cubicBezTo>
                    <a:pt x="6" y="1"/>
                    <a:pt x="8" y="0"/>
                    <a:pt x="11" y="0"/>
                  </a:cubicBezTo>
                  <a:cubicBezTo>
                    <a:pt x="14" y="0"/>
                    <a:pt x="17" y="2"/>
                    <a:pt x="17" y="6"/>
                  </a:cubicBezTo>
                  <a:cubicBezTo>
                    <a:pt x="17" y="20"/>
                    <a:pt x="17" y="20"/>
                    <a:pt x="17" y="20"/>
                  </a:cubicBezTo>
                  <a:cubicBezTo>
                    <a:pt x="12" y="20"/>
                    <a:pt x="12" y="20"/>
                    <a:pt x="12" y="20"/>
                  </a:cubicBezTo>
                  <a:cubicBezTo>
                    <a:pt x="12" y="7"/>
                    <a:pt x="12" y="7"/>
                    <a:pt x="12" y="7"/>
                  </a:cubicBezTo>
                  <a:cubicBezTo>
                    <a:pt x="12" y="5"/>
                    <a:pt x="11" y="3"/>
                    <a:pt x="9" y="3"/>
                  </a:cubicBezTo>
                  <a:cubicBezTo>
                    <a:pt x="7"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8" name="Freeform 22">
              <a:extLst>
                <a:ext uri="{FF2B5EF4-FFF2-40B4-BE49-F238E27FC236}">
                  <a16:creationId xmlns:a16="http://schemas.microsoft.com/office/drawing/2014/main" id="{A48FDC43-3334-4627-82BC-F76DB3A6BB11}"/>
                </a:ext>
              </a:extLst>
            </p:cNvPr>
            <p:cNvSpPr>
              <a:spLocks noEditPoints="1"/>
            </p:cNvSpPr>
            <p:nvPr userDrawn="1"/>
          </p:nvSpPr>
          <p:spPr bwMode="auto">
            <a:xfrm>
              <a:off x="3105" y="922"/>
              <a:ext cx="85" cy="149"/>
            </a:xfrm>
            <a:custGeom>
              <a:avLst/>
              <a:gdLst>
                <a:gd name="T0" fmla="*/ 0 w 18"/>
                <a:gd name="T1" fmla="*/ 18 h 28"/>
                <a:gd name="T2" fmla="*/ 9 w 18"/>
                <a:gd name="T3" fmla="*/ 8 h 28"/>
                <a:gd name="T4" fmla="*/ 14 w 18"/>
                <a:gd name="T5" fmla="*/ 10 h 28"/>
                <a:gd name="T6" fmla="*/ 14 w 18"/>
                <a:gd name="T7" fmla="*/ 9 h 28"/>
                <a:gd name="T8" fmla="*/ 14 w 18"/>
                <a:gd name="T9" fmla="*/ 0 h 28"/>
                <a:gd name="T10" fmla="*/ 18 w 18"/>
                <a:gd name="T11" fmla="*/ 0 h 28"/>
                <a:gd name="T12" fmla="*/ 18 w 18"/>
                <a:gd name="T13" fmla="*/ 28 h 28"/>
                <a:gd name="T14" fmla="*/ 14 w 18"/>
                <a:gd name="T15" fmla="*/ 28 h 28"/>
                <a:gd name="T16" fmla="*/ 14 w 18"/>
                <a:gd name="T17" fmla="*/ 27 h 28"/>
                <a:gd name="T18" fmla="*/ 14 w 18"/>
                <a:gd name="T19" fmla="*/ 25 h 28"/>
                <a:gd name="T20" fmla="*/ 9 w 18"/>
                <a:gd name="T21" fmla="*/ 28 h 28"/>
                <a:gd name="T22" fmla="*/ 0 w 18"/>
                <a:gd name="T23" fmla="*/ 18 h 28"/>
                <a:gd name="T24" fmla="*/ 14 w 18"/>
                <a:gd name="T25" fmla="*/ 18 h 28"/>
                <a:gd name="T26" fmla="*/ 9 w 18"/>
                <a:gd name="T27" fmla="*/ 11 h 28"/>
                <a:gd name="T28" fmla="*/ 4 w 18"/>
                <a:gd name="T29" fmla="*/ 18 h 28"/>
                <a:gd name="T30" fmla="*/ 9 w 18"/>
                <a:gd name="T31" fmla="*/ 24 h 28"/>
                <a:gd name="T32" fmla="*/ 14 w 18"/>
                <a:gd name="T3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0" y="18"/>
                  </a:moveTo>
                  <a:cubicBezTo>
                    <a:pt x="0" y="12"/>
                    <a:pt x="3" y="8"/>
                    <a:pt x="9" y="8"/>
                  </a:cubicBezTo>
                  <a:cubicBezTo>
                    <a:pt x="11" y="8"/>
                    <a:pt x="13" y="9"/>
                    <a:pt x="14" y="10"/>
                  </a:cubicBezTo>
                  <a:cubicBezTo>
                    <a:pt x="14" y="9"/>
                    <a:pt x="14" y="9"/>
                    <a:pt x="14" y="9"/>
                  </a:cubicBezTo>
                  <a:cubicBezTo>
                    <a:pt x="14" y="0"/>
                    <a:pt x="14" y="0"/>
                    <a:pt x="14" y="0"/>
                  </a:cubicBezTo>
                  <a:cubicBezTo>
                    <a:pt x="18" y="0"/>
                    <a:pt x="18" y="0"/>
                    <a:pt x="18" y="0"/>
                  </a:cubicBezTo>
                  <a:cubicBezTo>
                    <a:pt x="18" y="28"/>
                    <a:pt x="18" y="28"/>
                    <a:pt x="18" y="28"/>
                  </a:cubicBezTo>
                  <a:cubicBezTo>
                    <a:pt x="14" y="28"/>
                    <a:pt x="14" y="28"/>
                    <a:pt x="14" y="28"/>
                  </a:cubicBezTo>
                  <a:cubicBezTo>
                    <a:pt x="14" y="27"/>
                    <a:pt x="14" y="27"/>
                    <a:pt x="14" y="27"/>
                  </a:cubicBezTo>
                  <a:cubicBezTo>
                    <a:pt x="14" y="25"/>
                    <a:pt x="14" y="25"/>
                    <a:pt x="14" y="25"/>
                  </a:cubicBezTo>
                  <a:cubicBezTo>
                    <a:pt x="13" y="27"/>
                    <a:pt x="11" y="28"/>
                    <a:pt x="9" y="28"/>
                  </a:cubicBezTo>
                  <a:cubicBezTo>
                    <a:pt x="3" y="28"/>
                    <a:pt x="0" y="24"/>
                    <a:pt x="0" y="18"/>
                  </a:cubicBezTo>
                  <a:close/>
                  <a:moveTo>
                    <a:pt x="14" y="18"/>
                  </a:moveTo>
                  <a:cubicBezTo>
                    <a:pt x="14" y="14"/>
                    <a:pt x="12" y="11"/>
                    <a:pt x="9" y="11"/>
                  </a:cubicBezTo>
                  <a:cubicBezTo>
                    <a:pt x="6" y="11"/>
                    <a:pt x="4" y="14"/>
                    <a:pt x="4" y="18"/>
                  </a:cubicBezTo>
                  <a:cubicBezTo>
                    <a:pt x="4" y="22"/>
                    <a:pt x="6" y="24"/>
                    <a:pt x="9" y="24"/>
                  </a:cubicBezTo>
                  <a:cubicBezTo>
                    <a:pt x="12" y="24"/>
                    <a:pt x="14" y="22"/>
                    <a:pt x="14" y="18"/>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29" name="Freeform 23">
              <a:extLst>
                <a:ext uri="{FF2B5EF4-FFF2-40B4-BE49-F238E27FC236}">
                  <a16:creationId xmlns:a16="http://schemas.microsoft.com/office/drawing/2014/main" id="{479956BC-0A47-48B9-91A4-66956B2FEA47}"/>
                </a:ext>
              </a:extLst>
            </p:cNvPr>
            <p:cNvSpPr>
              <a:spLocks noEditPoints="1"/>
            </p:cNvSpPr>
            <p:nvPr userDrawn="1"/>
          </p:nvSpPr>
          <p:spPr bwMode="auto">
            <a:xfrm>
              <a:off x="3266" y="927"/>
              <a:ext cx="94" cy="144"/>
            </a:xfrm>
            <a:custGeom>
              <a:avLst/>
              <a:gdLst>
                <a:gd name="T0" fmla="*/ 0 w 20"/>
                <a:gd name="T1" fmla="*/ 0 h 27"/>
                <a:gd name="T2" fmla="*/ 9 w 20"/>
                <a:gd name="T3" fmla="*/ 0 h 27"/>
                <a:gd name="T4" fmla="*/ 17 w 20"/>
                <a:gd name="T5" fmla="*/ 7 h 27"/>
                <a:gd name="T6" fmla="*/ 12 w 20"/>
                <a:gd name="T7" fmla="*/ 14 h 27"/>
                <a:gd name="T8" fmla="*/ 20 w 20"/>
                <a:gd name="T9" fmla="*/ 27 h 27"/>
                <a:gd name="T10" fmla="*/ 15 w 20"/>
                <a:gd name="T11" fmla="*/ 27 h 27"/>
                <a:gd name="T12" fmla="*/ 7 w 20"/>
                <a:gd name="T13" fmla="*/ 15 h 27"/>
                <a:gd name="T14" fmla="*/ 4 w 20"/>
                <a:gd name="T15" fmla="*/ 15 h 27"/>
                <a:gd name="T16" fmla="*/ 4 w 20"/>
                <a:gd name="T17" fmla="*/ 27 h 27"/>
                <a:gd name="T18" fmla="*/ 0 w 20"/>
                <a:gd name="T19" fmla="*/ 27 h 27"/>
                <a:gd name="T20" fmla="*/ 0 w 20"/>
                <a:gd name="T21" fmla="*/ 0 h 27"/>
                <a:gd name="T22" fmla="*/ 9 w 20"/>
                <a:gd name="T23" fmla="*/ 11 h 27"/>
                <a:gd name="T24" fmla="*/ 13 w 20"/>
                <a:gd name="T25" fmla="*/ 7 h 27"/>
                <a:gd name="T26" fmla="*/ 9 w 20"/>
                <a:gd name="T27" fmla="*/ 4 h 27"/>
                <a:gd name="T28" fmla="*/ 4 w 20"/>
                <a:gd name="T29" fmla="*/ 4 h 27"/>
                <a:gd name="T30" fmla="*/ 4 w 20"/>
                <a:gd name="T31" fmla="*/ 11 h 27"/>
                <a:gd name="T32" fmla="*/ 9 w 20"/>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7">
                  <a:moveTo>
                    <a:pt x="0" y="0"/>
                  </a:moveTo>
                  <a:cubicBezTo>
                    <a:pt x="9" y="0"/>
                    <a:pt x="9" y="0"/>
                    <a:pt x="9" y="0"/>
                  </a:cubicBezTo>
                  <a:cubicBezTo>
                    <a:pt x="14" y="0"/>
                    <a:pt x="17" y="3"/>
                    <a:pt x="17" y="7"/>
                  </a:cubicBezTo>
                  <a:cubicBezTo>
                    <a:pt x="17" y="11"/>
                    <a:pt x="15" y="13"/>
                    <a:pt x="12" y="14"/>
                  </a:cubicBezTo>
                  <a:cubicBezTo>
                    <a:pt x="20" y="27"/>
                    <a:pt x="20" y="27"/>
                    <a:pt x="20" y="27"/>
                  </a:cubicBezTo>
                  <a:cubicBezTo>
                    <a:pt x="15" y="27"/>
                    <a:pt x="15" y="27"/>
                    <a:pt x="15" y="27"/>
                  </a:cubicBezTo>
                  <a:cubicBezTo>
                    <a:pt x="7" y="15"/>
                    <a:pt x="7" y="15"/>
                    <a:pt x="7" y="15"/>
                  </a:cubicBezTo>
                  <a:cubicBezTo>
                    <a:pt x="4" y="15"/>
                    <a:pt x="4" y="15"/>
                    <a:pt x="4" y="15"/>
                  </a:cubicBezTo>
                  <a:cubicBezTo>
                    <a:pt x="4" y="27"/>
                    <a:pt x="4" y="27"/>
                    <a:pt x="4" y="27"/>
                  </a:cubicBezTo>
                  <a:cubicBezTo>
                    <a:pt x="0" y="27"/>
                    <a:pt x="0" y="27"/>
                    <a:pt x="0" y="27"/>
                  </a:cubicBezTo>
                  <a:lnTo>
                    <a:pt x="0" y="0"/>
                  </a:lnTo>
                  <a:close/>
                  <a:moveTo>
                    <a:pt x="9" y="11"/>
                  </a:moveTo>
                  <a:cubicBezTo>
                    <a:pt x="11" y="11"/>
                    <a:pt x="13" y="10"/>
                    <a:pt x="13" y="7"/>
                  </a:cubicBezTo>
                  <a:cubicBezTo>
                    <a:pt x="13" y="5"/>
                    <a:pt x="11" y="4"/>
                    <a:pt x="9" y="4"/>
                  </a:cubicBezTo>
                  <a:cubicBezTo>
                    <a:pt x="4" y="4"/>
                    <a:pt x="4" y="4"/>
                    <a:pt x="4" y="4"/>
                  </a:cubicBezTo>
                  <a:cubicBezTo>
                    <a:pt x="4" y="11"/>
                    <a:pt x="4" y="11"/>
                    <a:pt x="4" y="11"/>
                  </a:cubicBezTo>
                  <a:lnTo>
                    <a:pt x="9" y="11"/>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0" name="Freeform 24">
              <a:extLst>
                <a:ext uri="{FF2B5EF4-FFF2-40B4-BE49-F238E27FC236}">
                  <a16:creationId xmlns:a16="http://schemas.microsoft.com/office/drawing/2014/main" id="{886C67A7-D1FD-451C-9F0C-F0FF61AD24B2}"/>
                </a:ext>
              </a:extLst>
            </p:cNvPr>
            <p:cNvSpPr>
              <a:spLocks noEditPoints="1"/>
            </p:cNvSpPr>
            <p:nvPr userDrawn="1"/>
          </p:nvSpPr>
          <p:spPr bwMode="auto">
            <a:xfrm>
              <a:off x="3365" y="965"/>
              <a:ext cx="85" cy="106"/>
            </a:xfrm>
            <a:custGeom>
              <a:avLst/>
              <a:gdLst>
                <a:gd name="T0" fmla="*/ 18 w 18"/>
                <a:gd name="T1" fmla="*/ 11 h 20"/>
                <a:gd name="T2" fmla="*/ 4 w 18"/>
                <a:gd name="T3" fmla="*/ 11 h 20"/>
                <a:gd name="T4" fmla="*/ 10 w 18"/>
                <a:gd name="T5" fmla="*/ 16 h 20"/>
                <a:gd name="T6" fmla="*/ 15 w 18"/>
                <a:gd name="T7" fmla="*/ 13 h 20"/>
                <a:gd name="T8" fmla="*/ 18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5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5" y="14"/>
                    <a:pt x="7" y="16"/>
                    <a:pt x="10" y="16"/>
                  </a:cubicBezTo>
                  <a:cubicBezTo>
                    <a:pt x="12" y="16"/>
                    <a:pt x="13" y="15"/>
                    <a:pt x="15" y="13"/>
                  </a:cubicBezTo>
                  <a:cubicBezTo>
                    <a:pt x="18" y="14"/>
                    <a:pt x="18" y="14"/>
                    <a:pt x="18" y="14"/>
                  </a:cubicBezTo>
                  <a:cubicBezTo>
                    <a:pt x="16" y="18"/>
                    <a:pt x="14" y="20"/>
                    <a:pt x="9" y="20"/>
                  </a:cubicBezTo>
                  <a:cubicBezTo>
                    <a:pt x="3" y="20"/>
                    <a:pt x="0" y="15"/>
                    <a:pt x="0" y="10"/>
                  </a:cubicBezTo>
                  <a:cubicBezTo>
                    <a:pt x="0" y="5"/>
                    <a:pt x="3" y="0"/>
                    <a:pt x="9" y="0"/>
                  </a:cubicBezTo>
                  <a:cubicBezTo>
                    <a:pt x="15" y="0"/>
                    <a:pt x="18" y="5"/>
                    <a:pt x="18" y="9"/>
                  </a:cubicBezTo>
                  <a:lnTo>
                    <a:pt x="18" y="11"/>
                  </a:lnTo>
                  <a:close/>
                  <a:moveTo>
                    <a:pt x="14" y="8"/>
                  </a:moveTo>
                  <a:cubicBezTo>
                    <a:pt x="14" y="5"/>
                    <a:pt x="12" y="3"/>
                    <a:pt x="9" y="3"/>
                  </a:cubicBezTo>
                  <a:cubicBezTo>
                    <a:pt x="7" y="3"/>
                    <a:pt x="5" y="5"/>
                    <a:pt x="5"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1" name="Freeform 25">
              <a:extLst>
                <a:ext uri="{FF2B5EF4-FFF2-40B4-BE49-F238E27FC236}">
                  <a16:creationId xmlns:a16="http://schemas.microsoft.com/office/drawing/2014/main" id="{E88E32A1-5691-4FB4-880A-B6FAFE6D0F27}"/>
                </a:ext>
              </a:extLst>
            </p:cNvPr>
            <p:cNvSpPr>
              <a:spLocks/>
            </p:cNvSpPr>
            <p:nvPr userDrawn="1"/>
          </p:nvSpPr>
          <p:spPr bwMode="auto">
            <a:xfrm>
              <a:off x="3464" y="965"/>
              <a:ext cx="67" cy="106"/>
            </a:xfrm>
            <a:custGeom>
              <a:avLst/>
              <a:gdLst>
                <a:gd name="T0" fmla="*/ 0 w 14"/>
                <a:gd name="T1" fmla="*/ 15 h 20"/>
                <a:gd name="T2" fmla="*/ 3 w 14"/>
                <a:gd name="T3" fmla="*/ 13 h 20"/>
                <a:gd name="T4" fmla="*/ 8 w 14"/>
                <a:gd name="T5" fmla="*/ 16 h 20"/>
                <a:gd name="T6" fmla="*/ 10 w 14"/>
                <a:gd name="T7" fmla="*/ 14 h 20"/>
                <a:gd name="T8" fmla="*/ 6 w 14"/>
                <a:gd name="T9" fmla="*/ 11 h 20"/>
                <a:gd name="T10" fmla="*/ 1 w 14"/>
                <a:gd name="T11" fmla="*/ 5 h 20"/>
                <a:gd name="T12" fmla="*/ 7 w 14"/>
                <a:gd name="T13" fmla="*/ 0 h 20"/>
                <a:gd name="T14" fmla="*/ 13 w 14"/>
                <a:gd name="T15" fmla="*/ 3 h 20"/>
                <a:gd name="T16" fmla="*/ 11 w 14"/>
                <a:gd name="T17" fmla="*/ 5 h 20"/>
                <a:gd name="T18" fmla="*/ 7 w 14"/>
                <a:gd name="T19" fmla="*/ 3 h 20"/>
                <a:gd name="T20" fmla="*/ 5 w 14"/>
                <a:gd name="T21" fmla="*/ 5 h 20"/>
                <a:gd name="T22" fmla="*/ 9 w 14"/>
                <a:gd name="T23" fmla="*/ 8 h 20"/>
                <a:gd name="T24" fmla="*/ 14 w 14"/>
                <a:gd name="T25" fmla="*/ 14 h 20"/>
                <a:gd name="T26" fmla="*/ 8 w 14"/>
                <a:gd name="T27" fmla="*/ 20 h 20"/>
                <a:gd name="T28" fmla="*/ 0 w 14"/>
                <a:gd name="T2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15"/>
                  </a:moveTo>
                  <a:cubicBezTo>
                    <a:pt x="3" y="13"/>
                    <a:pt x="3" y="13"/>
                    <a:pt x="3" y="13"/>
                  </a:cubicBezTo>
                  <a:cubicBezTo>
                    <a:pt x="4" y="15"/>
                    <a:pt x="5" y="16"/>
                    <a:pt x="8" y="16"/>
                  </a:cubicBezTo>
                  <a:cubicBezTo>
                    <a:pt x="9" y="16"/>
                    <a:pt x="10" y="16"/>
                    <a:pt x="10" y="14"/>
                  </a:cubicBezTo>
                  <a:cubicBezTo>
                    <a:pt x="10" y="13"/>
                    <a:pt x="8" y="12"/>
                    <a:pt x="6" y="11"/>
                  </a:cubicBezTo>
                  <a:cubicBezTo>
                    <a:pt x="3" y="10"/>
                    <a:pt x="1" y="8"/>
                    <a:pt x="1" y="5"/>
                  </a:cubicBezTo>
                  <a:cubicBezTo>
                    <a:pt x="1" y="2"/>
                    <a:pt x="4" y="0"/>
                    <a:pt x="7" y="0"/>
                  </a:cubicBezTo>
                  <a:cubicBezTo>
                    <a:pt x="10" y="0"/>
                    <a:pt x="12" y="1"/>
                    <a:pt x="13" y="3"/>
                  </a:cubicBezTo>
                  <a:cubicBezTo>
                    <a:pt x="11" y="5"/>
                    <a:pt x="11" y="5"/>
                    <a:pt x="11" y="5"/>
                  </a:cubicBezTo>
                  <a:cubicBezTo>
                    <a:pt x="10" y="4"/>
                    <a:pt x="9" y="3"/>
                    <a:pt x="7" y="3"/>
                  </a:cubicBezTo>
                  <a:cubicBezTo>
                    <a:pt x="6" y="3"/>
                    <a:pt x="5" y="4"/>
                    <a:pt x="5" y="5"/>
                  </a:cubicBezTo>
                  <a:cubicBezTo>
                    <a:pt x="5" y="6"/>
                    <a:pt x="6" y="7"/>
                    <a:pt x="9" y="8"/>
                  </a:cubicBezTo>
                  <a:cubicBezTo>
                    <a:pt x="12" y="9"/>
                    <a:pt x="14" y="11"/>
                    <a:pt x="14" y="14"/>
                  </a:cubicBezTo>
                  <a:cubicBezTo>
                    <a:pt x="14" y="18"/>
                    <a:pt x="11" y="20"/>
                    <a:pt x="8" y="20"/>
                  </a:cubicBezTo>
                  <a:cubicBezTo>
                    <a:pt x="3" y="20"/>
                    <a:pt x="1" y="17"/>
                    <a:pt x="0" y="15"/>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2" name="Freeform 26">
              <a:extLst>
                <a:ext uri="{FF2B5EF4-FFF2-40B4-BE49-F238E27FC236}">
                  <a16:creationId xmlns:a16="http://schemas.microsoft.com/office/drawing/2014/main" id="{B2A820F3-97FC-4BDC-9FB0-9406466687E1}"/>
                </a:ext>
              </a:extLst>
            </p:cNvPr>
            <p:cNvSpPr>
              <a:spLocks noEditPoints="1"/>
            </p:cNvSpPr>
            <p:nvPr userDrawn="1"/>
          </p:nvSpPr>
          <p:spPr bwMode="auto">
            <a:xfrm>
              <a:off x="3545" y="965"/>
              <a:ext cx="85" cy="106"/>
            </a:xfrm>
            <a:custGeom>
              <a:avLst/>
              <a:gdLst>
                <a:gd name="T0" fmla="*/ 18 w 18"/>
                <a:gd name="T1" fmla="*/ 11 h 20"/>
                <a:gd name="T2" fmla="*/ 4 w 18"/>
                <a:gd name="T3" fmla="*/ 11 h 20"/>
                <a:gd name="T4" fmla="*/ 9 w 18"/>
                <a:gd name="T5" fmla="*/ 16 h 20"/>
                <a:gd name="T6" fmla="*/ 14 w 18"/>
                <a:gd name="T7" fmla="*/ 13 h 20"/>
                <a:gd name="T8" fmla="*/ 17 w 18"/>
                <a:gd name="T9" fmla="*/ 14 h 20"/>
                <a:gd name="T10" fmla="*/ 9 w 18"/>
                <a:gd name="T11" fmla="*/ 20 h 20"/>
                <a:gd name="T12" fmla="*/ 0 w 18"/>
                <a:gd name="T13" fmla="*/ 10 h 20"/>
                <a:gd name="T14" fmla="*/ 9 w 18"/>
                <a:gd name="T15" fmla="*/ 0 h 20"/>
                <a:gd name="T16" fmla="*/ 18 w 18"/>
                <a:gd name="T17" fmla="*/ 9 h 20"/>
                <a:gd name="T18" fmla="*/ 18 w 18"/>
                <a:gd name="T19" fmla="*/ 11 h 20"/>
                <a:gd name="T20" fmla="*/ 14 w 18"/>
                <a:gd name="T21" fmla="*/ 8 h 20"/>
                <a:gd name="T22" fmla="*/ 9 w 18"/>
                <a:gd name="T23" fmla="*/ 3 h 20"/>
                <a:gd name="T24" fmla="*/ 4 w 18"/>
                <a:gd name="T25" fmla="*/ 8 h 20"/>
                <a:gd name="T26" fmla="*/ 14 w 18"/>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18" y="11"/>
                  </a:moveTo>
                  <a:cubicBezTo>
                    <a:pt x="4" y="11"/>
                    <a:pt x="4" y="11"/>
                    <a:pt x="4" y="11"/>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ubicBezTo>
                    <a:pt x="0" y="5"/>
                    <a:pt x="3" y="0"/>
                    <a:pt x="9" y="0"/>
                  </a:cubicBezTo>
                  <a:cubicBezTo>
                    <a:pt x="15" y="0"/>
                    <a:pt x="18" y="5"/>
                    <a:pt x="18" y="9"/>
                  </a:cubicBezTo>
                  <a:lnTo>
                    <a:pt x="18" y="11"/>
                  </a:lnTo>
                  <a:close/>
                  <a:moveTo>
                    <a:pt x="14" y="8"/>
                  </a:moveTo>
                  <a:cubicBezTo>
                    <a:pt x="13" y="5"/>
                    <a:pt x="12" y="3"/>
                    <a:pt x="9" y="3"/>
                  </a:cubicBezTo>
                  <a:cubicBezTo>
                    <a:pt x="7" y="3"/>
                    <a:pt x="5" y="5"/>
                    <a:pt x="4" y="8"/>
                  </a:cubicBezTo>
                  <a:lnTo>
                    <a:pt x="14"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3" name="Freeform 27">
              <a:extLst>
                <a:ext uri="{FF2B5EF4-FFF2-40B4-BE49-F238E27FC236}">
                  <a16:creationId xmlns:a16="http://schemas.microsoft.com/office/drawing/2014/main" id="{BF2F48BA-ECAE-4863-BC91-EA9C08DF748E}"/>
                </a:ext>
              </a:extLst>
            </p:cNvPr>
            <p:cNvSpPr>
              <a:spLocks noEditPoints="1"/>
            </p:cNvSpPr>
            <p:nvPr userDrawn="1"/>
          </p:nvSpPr>
          <p:spPr bwMode="auto">
            <a:xfrm>
              <a:off x="3644" y="965"/>
              <a:ext cx="76"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4" name="Freeform 28">
              <a:extLst>
                <a:ext uri="{FF2B5EF4-FFF2-40B4-BE49-F238E27FC236}">
                  <a16:creationId xmlns:a16="http://schemas.microsoft.com/office/drawing/2014/main" id="{F0870F6E-6092-48E3-AAAE-13E36948E533}"/>
                </a:ext>
              </a:extLst>
            </p:cNvPr>
            <p:cNvSpPr>
              <a:spLocks/>
            </p:cNvSpPr>
            <p:nvPr userDrawn="1"/>
          </p:nvSpPr>
          <p:spPr bwMode="auto">
            <a:xfrm>
              <a:off x="3743" y="965"/>
              <a:ext cx="57" cy="106"/>
            </a:xfrm>
            <a:custGeom>
              <a:avLst/>
              <a:gdLst>
                <a:gd name="T0" fmla="*/ 0 w 12"/>
                <a:gd name="T1" fmla="*/ 0 h 20"/>
                <a:gd name="T2" fmla="*/ 4 w 12"/>
                <a:gd name="T3" fmla="*/ 0 h 20"/>
                <a:gd name="T4" fmla="*/ 4 w 12"/>
                <a:gd name="T5" fmla="*/ 3 h 20"/>
                <a:gd name="T6" fmla="*/ 10 w 12"/>
                <a:gd name="T7" fmla="*/ 0 h 20"/>
                <a:gd name="T8" fmla="*/ 12 w 12"/>
                <a:gd name="T9" fmla="*/ 0 h 20"/>
                <a:gd name="T10" fmla="*/ 12 w 12"/>
                <a:gd name="T11" fmla="*/ 4 h 20"/>
                <a:gd name="T12" fmla="*/ 9 w 12"/>
                <a:gd name="T13" fmla="*/ 4 h 20"/>
                <a:gd name="T14" fmla="*/ 4 w 12"/>
                <a:gd name="T15" fmla="*/ 13 h 20"/>
                <a:gd name="T16" fmla="*/ 4 w 12"/>
                <a:gd name="T17" fmla="*/ 20 h 20"/>
                <a:gd name="T18" fmla="*/ 0 w 12"/>
                <a:gd name="T19" fmla="*/ 20 h 20"/>
                <a:gd name="T20" fmla="*/ 0 w 1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0">
                  <a:moveTo>
                    <a:pt x="0" y="0"/>
                  </a:moveTo>
                  <a:cubicBezTo>
                    <a:pt x="4" y="0"/>
                    <a:pt x="4" y="0"/>
                    <a:pt x="4" y="0"/>
                  </a:cubicBezTo>
                  <a:cubicBezTo>
                    <a:pt x="4" y="3"/>
                    <a:pt x="4" y="3"/>
                    <a:pt x="4" y="3"/>
                  </a:cubicBezTo>
                  <a:cubicBezTo>
                    <a:pt x="5" y="1"/>
                    <a:pt x="7" y="0"/>
                    <a:pt x="10" y="0"/>
                  </a:cubicBezTo>
                  <a:cubicBezTo>
                    <a:pt x="11" y="0"/>
                    <a:pt x="12" y="0"/>
                    <a:pt x="12" y="0"/>
                  </a:cubicBezTo>
                  <a:cubicBezTo>
                    <a:pt x="12" y="4"/>
                    <a:pt x="12" y="4"/>
                    <a:pt x="12" y="4"/>
                  </a:cubicBezTo>
                  <a:cubicBezTo>
                    <a:pt x="11" y="4"/>
                    <a:pt x="10" y="4"/>
                    <a:pt x="9"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5" name="Freeform 29">
              <a:extLst>
                <a:ext uri="{FF2B5EF4-FFF2-40B4-BE49-F238E27FC236}">
                  <a16:creationId xmlns:a16="http://schemas.microsoft.com/office/drawing/2014/main" id="{BE3218D1-5EBA-4DC8-820E-99221512684E}"/>
                </a:ext>
              </a:extLst>
            </p:cNvPr>
            <p:cNvSpPr>
              <a:spLocks/>
            </p:cNvSpPr>
            <p:nvPr userDrawn="1"/>
          </p:nvSpPr>
          <p:spPr bwMode="auto">
            <a:xfrm>
              <a:off x="3810" y="965"/>
              <a:ext cx="80" cy="106"/>
            </a:xfrm>
            <a:custGeom>
              <a:avLst/>
              <a:gdLst>
                <a:gd name="T0" fmla="*/ 0 w 17"/>
                <a:gd name="T1" fmla="*/ 10 h 20"/>
                <a:gd name="T2" fmla="*/ 9 w 17"/>
                <a:gd name="T3" fmla="*/ 0 h 20"/>
                <a:gd name="T4" fmla="*/ 17 w 17"/>
                <a:gd name="T5" fmla="*/ 5 h 20"/>
                <a:gd name="T6" fmla="*/ 14 w 17"/>
                <a:gd name="T7" fmla="*/ 7 h 20"/>
                <a:gd name="T8" fmla="*/ 9 w 17"/>
                <a:gd name="T9" fmla="*/ 3 h 20"/>
                <a:gd name="T10" fmla="*/ 4 w 17"/>
                <a:gd name="T11" fmla="*/ 10 h 20"/>
                <a:gd name="T12" fmla="*/ 9 w 17"/>
                <a:gd name="T13" fmla="*/ 16 h 20"/>
                <a:gd name="T14" fmla="*/ 14 w 17"/>
                <a:gd name="T15" fmla="*/ 13 h 20"/>
                <a:gd name="T16" fmla="*/ 17 w 17"/>
                <a:gd name="T17" fmla="*/ 14 h 20"/>
                <a:gd name="T18" fmla="*/ 9 w 17"/>
                <a:gd name="T19" fmla="*/ 20 h 20"/>
                <a:gd name="T20" fmla="*/ 0 w 17"/>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0">
                  <a:moveTo>
                    <a:pt x="0" y="10"/>
                  </a:moveTo>
                  <a:cubicBezTo>
                    <a:pt x="0" y="5"/>
                    <a:pt x="3" y="0"/>
                    <a:pt x="9" y="0"/>
                  </a:cubicBezTo>
                  <a:cubicBezTo>
                    <a:pt x="13" y="0"/>
                    <a:pt x="16" y="2"/>
                    <a:pt x="17" y="5"/>
                  </a:cubicBezTo>
                  <a:cubicBezTo>
                    <a:pt x="14" y="7"/>
                    <a:pt x="14" y="7"/>
                    <a:pt x="14" y="7"/>
                  </a:cubicBezTo>
                  <a:cubicBezTo>
                    <a:pt x="13" y="5"/>
                    <a:pt x="11" y="3"/>
                    <a:pt x="9" y="3"/>
                  </a:cubicBezTo>
                  <a:cubicBezTo>
                    <a:pt x="6" y="3"/>
                    <a:pt x="4" y="6"/>
                    <a:pt x="4" y="10"/>
                  </a:cubicBezTo>
                  <a:cubicBezTo>
                    <a:pt x="4" y="14"/>
                    <a:pt x="6" y="16"/>
                    <a:pt x="9" y="16"/>
                  </a:cubicBezTo>
                  <a:cubicBezTo>
                    <a:pt x="11" y="16"/>
                    <a:pt x="13" y="15"/>
                    <a:pt x="14" y="13"/>
                  </a:cubicBezTo>
                  <a:cubicBezTo>
                    <a:pt x="17" y="14"/>
                    <a:pt x="17" y="14"/>
                    <a:pt x="17" y="14"/>
                  </a:cubicBezTo>
                  <a:cubicBezTo>
                    <a:pt x="16" y="18"/>
                    <a:pt x="13" y="20"/>
                    <a:pt x="9" y="20"/>
                  </a:cubicBezTo>
                  <a:cubicBezTo>
                    <a:pt x="3" y="20"/>
                    <a:pt x="0" y="15"/>
                    <a:pt x="0"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6" name="Freeform 30">
              <a:extLst>
                <a:ext uri="{FF2B5EF4-FFF2-40B4-BE49-F238E27FC236}">
                  <a16:creationId xmlns:a16="http://schemas.microsoft.com/office/drawing/2014/main" id="{5C05D142-E7C3-4AB5-96EE-F462243D9D57}"/>
                </a:ext>
              </a:extLst>
            </p:cNvPr>
            <p:cNvSpPr>
              <a:spLocks/>
            </p:cNvSpPr>
            <p:nvPr userDrawn="1"/>
          </p:nvSpPr>
          <p:spPr bwMode="auto">
            <a:xfrm>
              <a:off x="3914" y="922"/>
              <a:ext cx="75" cy="149"/>
            </a:xfrm>
            <a:custGeom>
              <a:avLst/>
              <a:gdLst>
                <a:gd name="T0" fmla="*/ 0 w 16"/>
                <a:gd name="T1" fmla="*/ 0 h 28"/>
                <a:gd name="T2" fmla="*/ 4 w 16"/>
                <a:gd name="T3" fmla="*/ 0 h 28"/>
                <a:gd name="T4" fmla="*/ 4 w 16"/>
                <a:gd name="T5" fmla="*/ 12 h 28"/>
                <a:gd name="T6" fmla="*/ 10 w 16"/>
                <a:gd name="T7" fmla="*/ 8 h 28"/>
                <a:gd name="T8" fmla="*/ 16 w 16"/>
                <a:gd name="T9" fmla="*/ 14 h 28"/>
                <a:gd name="T10" fmla="*/ 16 w 16"/>
                <a:gd name="T11" fmla="*/ 28 h 28"/>
                <a:gd name="T12" fmla="*/ 12 w 16"/>
                <a:gd name="T13" fmla="*/ 28 h 28"/>
                <a:gd name="T14" fmla="*/ 12 w 16"/>
                <a:gd name="T15" fmla="*/ 15 h 28"/>
                <a:gd name="T16" fmla="*/ 9 w 16"/>
                <a:gd name="T17" fmla="*/ 11 h 28"/>
                <a:gd name="T18" fmla="*/ 4 w 16"/>
                <a:gd name="T19" fmla="*/ 19 h 28"/>
                <a:gd name="T20" fmla="*/ 4 w 16"/>
                <a:gd name="T21" fmla="*/ 28 h 28"/>
                <a:gd name="T22" fmla="*/ 0 w 16"/>
                <a:gd name="T23" fmla="*/ 28 h 28"/>
                <a:gd name="T24" fmla="*/ 0 w 1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8">
                  <a:moveTo>
                    <a:pt x="0" y="0"/>
                  </a:moveTo>
                  <a:cubicBezTo>
                    <a:pt x="4" y="0"/>
                    <a:pt x="4" y="0"/>
                    <a:pt x="4" y="0"/>
                  </a:cubicBezTo>
                  <a:cubicBezTo>
                    <a:pt x="4" y="12"/>
                    <a:pt x="4" y="12"/>
                    <a:pt x="4" y="12"/>
                  </a:cubicBezTo>
                  <a:cubicBezTo>
                    <a:pt x="5" y="9"/>
                    <a:pt x="7" y="8"/>
                    <a:pt x="10" y="8"/>
                  </a:cubicBezTo>
                  <a:cubicBezTo>
                    <a:pt x="14" y="8"/>
                    <a:pt x="16" y="10"/>
                    <a:pt x="16" y="14"/>
                  </a:cubicBezTo>
                  <a:cubicBezTo>
                    <a:pt x="16" y="28"/>
                    <a:pt x="16" y="28"/>
                    <a:pt x="16" y="28"/>
                  </a:cubicBezTo>
                  <a:cubicBezTo>
                    <a:pt x="12" y="28"/>
                    <a:pt x="12" y="28"/>
                    <a:pt x="12" y="28"/>
                  </a:cubicBezTo>
                  <a:cubicBezTo>
                    <a:pt x="12" y="15"/>
                    <a:pt x="12" y="15"/>
                    <a:pt x="12" y="15"/>
                  </a:cubicBezTo>
                  <a:cubicBezTo>
                    <a:pt x="12" y="13"/>
                    <a:pt x="11" y="11"/>
                    <a:pt x="9" y="11"/>
                  </a:cubicBezTo>
                  <a:cubicBezTo>
                    <a:pt x="6" y="11"/>
                    <a:pt x="4" y="14"/>
                    <a:pt x="4" y="19"/>
                  </a:cubicBezTo>
                  <a:cubicBezTo>
                    <a:pt x="4" y="28"/>
                    <a:pt x="4" y="28"/>
                    <a:pt x="4" y="28"/>
                  </a:cubicBezTo>
                  <a:cubicBezTo>
                    <a:pt x="0" y="28"/>
                    <a:pt x="0" y="28"/>
                    <a:pt x="0" y="28"/>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7" name="Freeform 31">
              <a:extLst>
                <a:ext uri="{FF2B5EF4-FFF2-40B4-BE49-F238E27FC236}">
                  <a16:creationId xmlns:a16="http://schemas.microsoft.com/office/drawing/2014/main" id="{7104995E-FA68-4927-AFC4-5C23D086494C}"/>
                </a:ext>
              </a:extLst>
            </p:cNvPr>
            <p:cNvSpPr>
              <a:spLocks/>
            </p:cNvSpPr>
            <p:nvPr userDrawn="1"/>
          </p:nvSpPr>
          <p:spPr bwMode="auto">
            <a:xfrm>
              <a:off x="4055" y="927"/>
              <a:ext cx="90" cy="144"/>
            </a:xfrm>
            <a:custGeom>
              <a:avLst/>
              <a:gdLst>
                <a:gd name="T0" fmla="*/ 34 w 90"/>
                <a:gd name="T1" fmla="*/ 22 h 144"/>
                <a:gd name="T2" fmla="*/ 0 w 90"/>
                <a:gd name="T3" fmla="*/ 22 h 144"/>
                <a:gd name="T4" fmla="*/ 0 w 90"/>
                <a:gd name="T5" fmla="*/ 0 h 144"/>
                <a:gd name="T6" fmla="*/ 90 w 90"/>
                <a:gd name="T7" fmla="*/ 0 h 144"/>
                <a:gd name="T8" fmla="*/ 90 w 90"/>
                <a:gd name="T9" fmla="*/ 22 h 144"/>
                <a:gd name="T10" fmla="*/ 57 w 90"/>
                <a:gd name="T11" fmla="*/ 22 h 144"/>
                <a:gd name="T12" fmla="*/ 57 w 90"/>
                <a:gd name="T13" fmla="*/ 144 h 144"/>
                <a:gd name="T14" fmla="*/ 34 w 90"/>
                <a:gd name="T15" fmla="*/ 144 h 144"/>
                <a:gd name="T16" fmla="*/ 34 w 90"/>
                <a:gd name="T17"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44">
                  <a:moveTo>
                    <a:pt x="34" y="22"/>
                  </a:moveTo>
                  <a:lnTo>
                    <a:pt x="0" y="22"/>
                  </a:lnTo>
                  <a:lnTo>
                    <a:pt x="0" y="0"/>
                  </a:lnTo>
                  <a:lnTo>
                    <a:pt x="90" y="0"/>
                  </a:lnTo>
                  <a:lnTo>
                    <a:pt x="90" y="22"/>
                  </a:lnTo>
                  <a:lnTo>
                    <a:pt x="57" y="22"/>
                  </a:lnTo>
                  <a:lnTo>
                    <a:pt x="57" y="144"/>
                  </a:lnTo>
                  <a:lnTo>
                    <a:pt x="34" y="144"/>
                  </a:lnTo>
                  <a:lnTo>
                    <a:pt x="34" y="2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8" name="Freeform 32">
              <a:extLst>
                <a:ext uri="{FF2B5EF4-FFF2-40B4-BE49-F238E27FC236}">
                  <a16:creationId xmlns:a16="http://schemas.microsoft.com/office/drawing/2014/main" id="{2242E12A-20D1-4619-995A-E400DA5AF7A6}"/>
                </a:ext>
              </a:extLst>
            </p:cNvPr>
            <p:cNvSpPr>
              <a:spLocks/>
            </p:cNvSpPr>
            <p:nvPr userDrawn="1"/>
          </p:nvSpPr>
          <p:spPr bwMode="auto">
            <a:xfrm>
              <a:off x="4145" y="965"/>
              <a:ext cx="62" cy="106"/>
            </a:xfrm>
            <a:custGeom>
              <a:avLst/>
              <a:gdLst>
                <a:gd name="T0" fmla="*/ 0 w 13"/>
                <a:gd name="T1" fmla="*/ 0 h 20"/>
                <a:gd name="T2" fmla="*/ 4 w 13"/>
                <a:gd name="T3" fmla="*/ 0 h 20"/>
                <a:gd name="T4" fmla="*/ 4 w 13"/>
                <a:gd name="T5" fmla="*/ 3 h 20"/>
                <a:gd name="T6" fmla="*/ 10 w 13"/>
                <a:gd name="T7" fmla="*/ 0 h 20"/>
                <a:gd name="T8" fmla="*/ 13 w 13"/>
                <a:gd name="T9" fmla="*/ 0 h 20"/>
                <a:gd name="T10" fmla="*/ 12 w 13"/>
                <a:gd name="T11" fmla="*/ 4 h 20"/>
                <a:gd name="T12" fmla="*/ 10 w 13"/>
                <a:gd name="T13" fmla="*/ 4 h 20"/>
                <a:gd name="T14" fmla="*/ 4 w 13"/>
                <a:gd name="T15" fmla="*/ 13 h 20"/>
                <a:gd name="T16" fmla="*/ 4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4" y="0"/>
                    <a:pt x="4" y="0"/>
                    <a:pt x="4" y="0"/>
                  </a:cubicBezTo>
                  <a:cubicBezTo>
                    <a:pt x="4" y="3"/>
                    <a:pt x="4" y="3"/>
                    <a:pt x="4" y="3"/>
                  </a:cubicBezTo>
                  <a:cubicBezTo>
                    <a:pt x="6" y="1"/>
                    <a:pt x="8" y="0"/>
                    <a:pt x="10" y="0"/>
                  </a:cubicBezTo>
                  <a:cubicBezTo>
                    <a:pt x="11" y="0"/>
                    <a:pt x="12" y="0"/>
                    <a:pt x="13" y="0"/>
                  </a:cubicBezTo>
                  <a:cubicBezTo>
                    <a:pt x="12" y="4"/>
                    <a:pt x="12" y="4"/>
                    <a:pt x="12" y="4"/>
                  </a:cubicBezTo>
                  <a:cubicBezTo>
                    <a:pt x="11" y="4"/>
                    <a:pt x="10" y="4"/>
                    <a:pt x="10" y="4"/>
                  </a:cubicBezTo>
                  <a:cubicBezTo>
                    <a:pt x="7" y="4"/>
                    <a:pt x="4" y="6"/>
                    <a:pt x="4" y="13"/>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39" name="Freeform 33">
              <a:extLst>
                <a:ext uri="{FF2B5EF4-FFF2-40B4-BE49-F238E27FC236}">
                  <a16:creationId xmlns:a16="http://schemas.microsoft.com/office/drawing/2014/main" id="{411C0FBB-600A-46AB-B032-AFBBF49CC1A5}"/>
                </a:ext>
              </a:extLst>
            </p:cNvPr>
            <p:cNvSpPr>
              <a:spLocks noEditPoints="1"/>
            </p:cNvSpPr>
            <p:nvPr userDrawn="1"/>
          </p:nvSpPr>
          <p:spPr bwMode="auto">
            <a:xfrm>
              <a:off x="4212" y="965"/>
              <a:ext cx="75"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2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8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2" y="20"/>
                    <a:pt x="12" y="20"/>
                    <a:pt x="12"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8" y="11"/>
                    <a:pt x="8" y="11"/>
                    <a:pt x="8"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0" name="Freeform 34">
              <a:extLst>
                <a:ext uri="{FF2B5EF4-FFF2-40B4-BE49-F238E27FC236}">
                  <a16:creationId xmlns:a16="http://schemas.microsoft.com/office/drawing/2014/main" id="{6B310B5A-B46B-4ED4-965A-229D7B9A4AB6}"/>
                </a:ext>
              </a:extLst>
            </p:cNvPr>
            <p:cNvSpPr>
              <a:spLocks/>
            </p:cNvSpPr>
            <p:nvPr userDrawn="1"/>
          </p:nvSpPr>
          <p:spPr bwMode="auto">
            <a:xfrm>
              <a:off x="4311" y="965"/>
              <a:ext cx="75" cy="106"/>
            </a:xfrm>
            <a:custGeom>
              <a:avLst/>
              <a:gdLst>
                <a:gd name="T0" fmla="*/ 0 w 16"/>
                <a:gd name="T1" fmla="*/ 0 h 20"/>
                <a:gd name="T2" fmla="*/ 4 w 16"/>
                <a:gd name="T3" fmla="*/ 0 h 20"/>
                <a:gd name="T4" fmla="*/ 4 w 16"/>
                <a:gd name="T5" fmla="*/ 4 h 20"/>
                <a:gd name="T6" fmla="*/ 10 w 16"/>
                <a:gd name="T7" fmla="*/ 0 h 20"/>
                <a:gd name="T8" fmla="*/ 16 w 16"/>
                <a:gd name="T9" fmla="*/ 6 h 20"/>
                <a:gd name="T10" fmla="*/ 16 w 16"/>
                <a:gd name="T11" fmla="*/ 20 h 20"/>
                <a:gd name="T12" fmla="*/ 12 w 16"/>
                <a:gd name="T13" fmla="*/ 20 h 20"/>
                <a:gd name="T14" fmla="*/ 12 w 16"/>
                <a:gd name="T15" fmla="*/ 7 h 20"/>
                <a:gd name="T16" fmla="*/ 9 w 16"/>
                <a:gd name="T17" fmla="*/ 3 h 20"/>
                <a:gd name="T18" fmla="*/ 4 w 16"/>
                <a:gd name="T19" fmla="*/ 12 h 20"/>
                <a:gd name="T20" fmla="*/ 4 w 16"/>
                <a:gd name="T21" fmla="*/ 20 h 20"/>
                <a:gd name="T22" fmla="*/ 0 w 16"/>
                <a:gd name="T23" fmla="*/ 20 h 20"/>
                <a:gd name="T24" fmla="*/ 0 w 16"/>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0">
                  <a:moveTo>
                    <a:pt x="0" y="0"/>
                  </a:moveTo>
                  <a:cubicBezTo>
                    <a:pt x="4" y="0"/>
                    <a:pt x="4" y="0"/>
                    <a:pt x="4" y="0"/>
                  </a:cubicBezTo>
                  <a:cubicBezTo>
                    <a:pt x="4" y="4"/>
                    <a:pt x="4" y="4"/>
                    <a:pt x="4" y="4"/>
                  </a:cubicBezTo>
                  <a:cubicBezTo>
                    <a:pt x="5" y="1"/>
                    <a:pt x="8" y="0"/>
                    <a:pt x="10" y="0"/>
                  </a:cubicBezTo>
                  <a:cubicBezTo>
                    <a:pt x="14" y="0"/>
                    <a:pt x="16" y="2"/>
                    <a:pt x="16" y="6"/>
                  </a:cubicBezTo>
                  <a:cubicBezTo>
                    <a:pt x="16" y="20"/>
                    <a:pt x="16" y="20"/>
                    <a:pt x="16" y="20"/>
                  </a:cubicBezTo>
                  <a:cubicBezTo>
                    <a:pt x="12" y="20"/>
                    <a:pt x="12" y="20"/>
                    <a:pt x="12" y="20"/>
                  </a:cubicBezTo>
                  <a:cubicBezTo>
                    <a:pt x="12" y="7"/>
                    <a:pt x="12" y="7"/>
                    <a:pt x="12" y="7"/>
                  </a:cubicBezTo>
                  <a:cubicBezTo>
                    <a:pt x="12" y="5"/>
                    <a:pt x="11" y="3"/>
                    <a:pt x="9" y="3"/>
                  </a:cubicBezTo>
                  <a:cubicBezTo>
                    <a:pt x="6"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1" name="Freeform 35">
              <a:extLst>
                <a:ext uri="{FF2B5EF4-FFF2-40B4-BE49-F238E27FC236}">
                  <a16:creationId xmlns:a16="http://schemas.microsoft.com/office/drawing/2014/main" id="{F21BA626-17C9-415B-8C00-E1342C954052}"/>
                </a:ext>
              </a:extLst>
            </p:cNvPr>
            <p:cNvSpPr>
              <a:spLocks/>
            </p:cNvSpPr>
            <p:nvPr userDrawn="1"/>
          </p:nvSpPr>
          <p:spPr bwMode="auto">
            <a:xfrm>
              <a:off x="4405" y="965"/>
              <a:ext cx="67" cy="106"/>
            </a:xfrm>
            <a:custGeom>
              <a:avLst/>
              <a:gdLst>
                <a:gd name="T0" fmla="*/ 0 w 14"/>
                <a:gd name="T1" fmla="*/ 15 h 20"/>
                <a:gd name="T2" fmla="*/ 3 w 14"/>
                <a:gd name="T3" fmla="*/ 13 h 20"/>
                <a:gd name="T4" fmla="*/ 8 w 14"/>
                <a:gd name="T5" fmla="*/ 16 h 20"/>
                <a:gd name="T6" fmla="*/ 10 w 14"/>
                <a:gd name="T7" fmla="*/ 14 h 20"/>
                <a:gd name="T8" fmla="*/ 6 w 14"/>
                <a:gd name="T9" fmla="*/ 11 h 20"/>
                <a:gd name="T10" fmla="*/ 1 w 14"/>
                <a:gd name="T11" fmla="*/ 5 h 20"/>
                <a:gd name="T12" fmla="*/ 7 w 14"/>
                <a:gd name="T13" fmla="*/ 0 h 20"/>
                <a:gd name="T14" fmla="*/ 13 w 14"/>
                <a:gd name="T15" fmla="*/ 3 h 20"/>
                <a:gd name="T16" fmla="*/ 11 w 14"/>
                <a:gd name="T17" fmla="*/ 5 h 20"/>
                <a:gd name="T18" fmla="*/ 7 w 14"/>
                <a:gd name="T19" fmla="*/ 3 h 20"/>
                <a:gd name="T20" fmla="*/ 5 w 14"/>
                <a:gd name="T21" fmla="*/ 5 h 20"/>
                <a:gd name="T22" fmla="*/ 9 w 14"/>
                <a:gd name="T23" fmla="*/ 8 h 20"/>
                <a:gd name="T24" fmla="*/ 14 w 14"/>
                <a:gd name="T25" fmla="*/ 14 h 20"/>
                <a:gd name="T26" fmla="*/ 8 w 14"/>
                <a:gd name="T27" fmla="*/ 20 h 20"/>
                <a:gd name="T28" fmla="*/ 0 w 14"/>
                <a:gd name="T2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0">
                  <a:moveTo>
                    <a:pt x="0" y="15"/>
                  </a:moveTo>
                  <a:cubicBezTo>
                    <a:pt x="3" y="13"/>
                    <a:pt x="3" y="13"/>
                    <a:pt x="3" y="13"/>
                  </a:cubicBezTo>
                  <a:cubicBezTo>
                    <a:pt x="4" y="15"/>
                    <a:pt x="5" y="16"/>
                    <a:pt x="8" y="16"/>
                  </a:cubicBezTo>
                  <a:cubicBezTo>
                    <a:pt x="9" y="16"/>
                    <a:pt x="10" y="16"/>
                    <a:pt x="10" y="14"/>
                  </a:cubicBezTo>
                  <a:cubicBezTo>
                    <a:pt x="10" y="13"/>
                    <a:pt x="8" y="12"/>
                    <a:pt x="6" y="11"/>
                  </a:cubicBezTo>
                  <a:cubicBezTo>
                    <a:pt x="3" y="10"/>
                    <a:pt x="1" y="8"/>
                    <a:pt x="1" y="5"/>
                  </a:cubicBezTo>
                  <a:cubicBezTo>
                    <a:pt x="1" y="2"/>
                    <a:pt x="4" y="0"/>
                    <a:pt x="7" y="0"/>
                  </a:cubicBezTo>
                  <a:cubicBezTo>
                    <a:pt x="10" y="0"/>
                    <a:pt x="12" y="1"/>
                    <a:pt x="13" y="3"/>
                  </a:cubicBezTo>
                  <a:cubicBezTo>
                    <a:pt x="11" y="5"/>
                    <a:pt x="11" y="5"/>
                    <a:pt x="11" y="5"/>
                  </a:cubicBezTo>
                  <a:cubicBezTo>
                    <a:pt x="10" y="4"/>
                    <a:pt x="9" y="3"/>
                    <a:pt x="7" y="3"/>
                  </a:cubicBezTo>
                  <a:cubicBezTo>
                    <a:pt x="6" y="3"/>
                    <a:pt x="5" y="4"/>
                    <a:pt x="5" y="5"/>
                  </a:cubicBezTo>
                  <a:cubicBezTo>
                    <a:pt x="5" y="6"/>
                    <a:pt x="6" y="7"/>
                    <a:pt x="9" y="8"/>
                  </a:cubicBezTo>
                  <a:cubicBezTo>
                    <a:pt x="12" y="9"/>
                    <a:pt x="14" y="11"/>
                    <a:pt x="14" y="14"/>
                  </a:cubicBezTo>
                  <a:cubicBezTo>
                    <a:pt x="14" y="18"/>
                    <a:pt x="11" y="20"/>
                    <a:pt x="8" y="20"/>
                  </a:cubicBezTo>
                  <a:cubicBezTo>
                    <a:pt x="3" y="20"/>
                    <a:pt x="1" y="17"/>
                    <a:pt x="0" y="15"/>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2" name="Freeform 36">
              <a:extLst>
                <a:ext uri="{FF2B5EF4-FFF2-40B4-BE49-F238E27FC236}">
                  <a16:creationId xmlns:a16="http://schemas.microsoft.com/office/drawing/2014/main" id="{BE60F4B5-3519-417A-B864-3546FA20E6CA}"/>
                </a:ext>
              </a:extLst>
            </p:cNvPr>
            <p:cNvSpPr>
              <a:spLocks/>
            </p:cNvSpPr>
            <p:nvPr userDrawn="1"/>
          </p:nvSpPr>
          <p:spPr bwMode="auto">
            <a:xfrm>
              <a:off x="4481" y="922"/>
              <a:ext cx="57" cy="149"/>
            </a:xfrm>
            <a:custGeom>
              <a:avLst/>
              <a:gdLst>
                <a:gd name="T0" fmla="*/ 2 w 12"/>
                <a:gd name="T1" fmla="*/ 12 h 28"/>
                <a:gd name="T2" fmla="*/ 0 w 12"/>
                <a:gd name="T3" fmla="*/ 12 h 28"/>
                <a:gd name="T4" fmla="*/ 0 w 12"/>
                <a:gd name="T5" fmla="*/ 8 h 28"/>
                <a:gd name="T6" fmla="*/ 2 w 12"/>
                <a:gd name="T7" fmla="*/ 8 h 28"/>
                <a:gd name="T8" fmla="*/ 2 w 12"/>
                <a:gd name="T9" fmla="*/ 7 h 28"/>
                <a:gd name="T10" fmla="*/ 9 w 12"/>
                <a:gd name="T11" fmla="*/ 0 h 28"/>
                <a:gd name="T12" fmla="*/ 12 w 12"/>
                <a:gd name="T13" fmla="*/ 1 h 28"/>
                <a:gd name="T14" fmla="*/ 11 w 12"/>
                <a:gd name="T15" fmla="*/ 4 h 28"/>
                <a:gd name="T16" fmla="*/ 9 w 12"/>
                <a:gd name="T17" fmla="*/ 4 h 28"/>
                <a:gd name="T18" fmla="*/ 6 w 12"/>
                <a:gd name="T19" fmla="*/ 7 h 28"/>
                <a:gd name="T20" fmla="*/ 6 w 12"/>
                <a:gd name="T21" fmla="*/ 8 h 28"/>
                <a:gd name="T22" fmla="*/ 11 w 12"/>
                <a:gd name="T23" fmla="*/ 8 h 28"/>
                <a:gd name="T24" fmla="*/ 11 w 12"/>
                <a:gd name="T25" fmla="*/ 12 h 28"/>
                <a:gd name="T26" fmla="*/ 6 w 12"/>
                <a:gd name="T27" fmla="*/ 12 h 28"/>
                <a:gd name="T28" fmla="*/ 6 w 12"/>
                <a:gd name="T29" fmla="*/ 28 h 28"/>
                <a:gd name="T30" fmla="*/ 2 w 12"/>
                <a:gd name="T31" fmla="*/ 28 h 28"/>
                <a:gd name="T32" fmla="*/ 2 w 12"/>
                <a:gd name="T33"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2" y="12"/>
                  </a:moveTo>
                  <a:cubicBezTo>
                    <a:pt x="0" y="12"/>
                    <a:pt x="0" y="12"/>
                    <a:pt x="0" y="12"/>
                  </a:cubicBezTo>
                  <a:cubicBezTo>
                    <a:pt x="0" y="8"/>
                    <a:pt x="0" y="8"/>
                    <a:pt x="0" y="8"/>
                  </a:cubicBezTo>
                  <a:cubicBezTo>
                    <a:pt x="2" y="8"/>
                    <a:pt x="2" y="8"/>
                    <a:pt x="2" y="8"/>
                  </a:cubicBezTo>
                  <a:cubicBezTo>
                    <a:pt x="2" y="7"/>
                    <a:pt x="2" y="7"/>
                    <a:pt x="2" y="7"/>
                  </a:cubicBezTo>
                  <a:cubicBezTo>
                    <a:pt x="2" y="2"/>
                    <a:pt x="5" y="0"/>
                    <a:pt x="9" y="0"/>
                  </a:cubicBezTo>
                  <a:cubicBezTo>
                    <a:pt x="10" y="0"/>
                    <a:pt x="11" y="1"/>
                    <a:pt x="12" y="1"/>
                  </a:cubicBezTo>
                  <a:cubicBezTo>
                    <a:pt x="11" y="4"/>
                    <a:pt x="11" y="4"/>
                    <a:pt x="11" y="4"/>
                  </a:cubicBezTo>
                  <a:cubicBezTo>
                    <a:pt x="10" y="4"/>
                    <a:pt x="10" y="4"/>
                    <a:pt x="9" y="4"/>
                  </a:cubicBezTo>
                  <a:cubicBezTo>
                    <a:pt x="7" y="4"/>
                    <a:pt x="6" y="5"/>
                    <a:pt x="6" y="7"/>
                  </a:cubicBezTo>
                  <a:cubicBezTo>
                    <a:pt x="6" y="8"/>
                    <a:pt x="6" y="8"/>
                    <a:pt x="6" y="8"/>
                  </a:cubicBezTo>
                  <a:cubicBezTo>
                    <a:pt x="11" y="8"/>
                    <a:pt x="11" y="8"/>
                    <a:pt x="11" y="8"/>
                  </a:cubicBezTo>
                  <a:cubicBezTo>
                    <a:pt x="11" y="12"/>
                    <a:pt x="11" y="12"/>
                    <a:pt x="11" y="12"/>
                  </a:cubicBezTo>
                  <a:cubicBezTo>
                    <a:pt x="6" y="12"/>
                    <a:pt x="6" y="12"/>
                    <a:pt x="6" y="12"/>
                  </a:cubicBezTo>
                  <a:cubicBezTo>
                    <a:pt x="6" y="28"/>
                    <a:pt x="6" y="28"/>
                    <a:pt x="6" y="28"/>
                  </a:cubicBezTo>
                  <a:cubicBezTo>
                    <a:pt x="2" y="28"/>
                    <a:pt x="2" y="28"/>
                    <a:pt x="2" y="28"/>
                  </a:cubicBezTo>
                  <a:lnTo>
                    <a:pt x="2" y="12"/>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3" name="Freeform 37">
              <a:extLst>
                <a:ext uri="{FF2B5EF4-FFF2-40B4-BE49-F238E27FC236}">
                  <a16:creationId xmlns:a16="http://schemas.microsoft.com/office/drawing/2014/main" id="{3D38AF8F-09EA-4EE8-AC3B-F66221BFF277}"/>
                </a:ext>
              </a:extLst>
            </p:cNvPr>
            <p:cNvSpPr>
              <a:spLocks noEditPoints="1"/>
            </p:cNvSpPr>
            <p:nvPr userDrawn="1"/>
          </p:nvSpPr>
          <p:spPr bwMode="auto">
            <a:xfrm>
              <a:off x="4542" y="965"/>
              <a:ext cx="90" cy="106"/>
            </a:xfrm>
            <a:custGeom>
              <a:avLst/>
              <a:gdLst>
                <a:gd name="T0" fmla="*/ 0 w 19"/>
                <a:gd name="T1" fmla="*/ 10 h 20"/>
                <a:gd name="T2" fmla="*/ 9 w 19"/>
                <a:gd name="T3" fmla="*/ 0 h 20"/>
                <a:gd name="T4" fmla="*/ 19 w 19"/>
                <a:gd name="T5" fmla="*/ 10 h 20"/>
                <a:gd name="T6" fmla="*/ 9 w 19"/>
                <a:gd name="T7" fmla="*/ 20 h 20"/>
                <a:gd name="T8" fmla="*/ 0 w 19"/>
                <a:gd name="T9" fmla="*/ 10 h 20"/>
                <a:gd name="T10" fmla="*/ 15 w 19"/>
                <a:gd name="T11" fmla="*/ 10 h 20"/>
                <a:gd name="T12" fmla="*/ 9 w 19"/>
                <a:gd name="T13" fmla="*/ 3 h 20"/>
                <a:gd name="T14" fmla="*/ 4 w 19"/>
                <a:gd name="T15" fmla="*/ 10 h 20"/>
                <a:gd name="T16" fmla="*/ 9 w 19"/>
                <a:gd name="T17" fmla="*/ 16 h 20"/>
                <a:gd name="T18" fmla="*/ 15 w 19"/>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0" y="10"/>
                  </a:moveTo>
                  <a:cubicBezTo>
                    <a:pt x="0" y="4"/>
                    <a:pt x="3" y="0"/>
                    <a:pt x="9" y="0"/>
                  </a:cubicBezTo>
                  <a:cubicBezTo>
                    <a:pt x="15" y="0"/>
                    <a:pt x="19" y="4"/>
                    <a:pt x="19" y="10"/>
                  </a:cubicBezTo>
                  <a:cubicBezTo>
                    <a:pt x="19" y="15"/>
                    <a:pt x="15" y="20"/>
                    <a:pt x="9" y="20"/>
                  </a:cubicBezTo>
                  <a:cubicBezTo>
                    <a:pt x="3" y="20"/>
                    <a:pt x="0" y="15"/>
                    <a:pt x="0" y="10"/>
                  </a:cubicBezTo>
                  <a:close/>
                  <a:moveTo>
                    <a:pt x="15" y="10"/>
                  </a:moveTo>
                  <a:cubicBezTo>
                    <a:pt x="15" y="7"/>
                    <a:pt x="13" y="3"/>
                    <a:pt x="9" y="3"/>
                  </a:cubicBezTo>
                  <a:cubicBezTo>
                    <a:pt x="6" y="3"/>
                    <a:pt x="4" y="7"/>
                    <a:pt x="4" y="10"/>
                  </a:cubicBezTo>
                  <a:cubicBezTo>
                    <a:pt x="4" y="13"/>
                    <a:pt x="6" y="16"/>
                    <a:pt x="9"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4" name="Freeform 38">
              <a:extLst>
                <a:ext uri="{FF2B5EF4-FFF2-40B4-BE49-F238E27FC236}">
                  <a16:creationId xmlns:a16="http://schemas.microsoft.com/office/drawing/2014/main" id="{7C8DB011-BE14-4EA3-8864-7F46E34D9EE2}"/>
                </a:ext>
              </a:extLst>
            </p:cNvPr>
            <p:cNvSpPr>
              <a:spLocks/>
            </p:cNvSpPr>
            <p:nvPr userDrawn="1"/>
          </p:nvSpPr>
          <p:spPr bwMode="auto">
            <a:xfrm>
              <a:off x="4651" y="965"/>
              <a:ext cx="62" cy="106"/>
            </a:xfrm>
            <a:custGeom>
              <a:avLst/>
              <a:gdLst>
                <a:gd name="T0" fmla="*/ 0 w 13"/>
                <a:gd name="T1" fmla="*/ 0 h 20"/>
                <a:gd name="T2" fmla="*/ 5 w 13"/>
                <a:gd name="T3" fmla="*/ 0 h 20"/>
                <a:gd name="T4" fmla="*/ 5 w 13"/>
                <a:gd name="T5" fmla="*/ 3 h 20"/>
                <a:gd name="T6" fmla="*/ 10 w 13"/>
                <a:gd name="T7" fmla="*/ 0 h 20"/>
                <a:gd name="T8" fmla="*/ 13 w 13"/>
                <a:gd name="T9" fmla="*/ 0 h 20"/>
                <a:gd name="T10" fmla="*/ 12 w 13"/>
                <a:gd name="T11" fmla="*/ 4 h 20"/>
                <a:gd name="T12" fmla="*/ 10 w 13"/>
                <a:gd name="T13" fmla="*/ 4 h 20"/>
                <a:gd name="T14" fmla="*/ 5 w 13"/>
                <a:gd name="T15" fmla="*/ 13 h 20"/>
                <a:gd name="T16" fmla="*/ 5 w 13"/>
                <a:gd name="T17" fmla="*/ 20 h 20"/>
                <a:gd name="T18" fmla="*/ 0 w 13"/>
                <a:gd name="T19" fmla="*/ 20 h 20"/>
                <a:gd name="T20" fmla="*/ 0 w 13"/>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0">
                  <a:moveTo>
                    <a:pt x="0" y="0"/>
                  </a:moveTo>
                  <a:cubicBezTo>
                    <a:pt x="5" y="0"/>
                    <a:pt x="5" y="0"/>
                    <a:pt x="5" y="0"/>
                  </a:cubicBezTo>
                  <a:cubicBezTo>
                    <a:pt x="5" y="3"/>
                    <a:pt x="5" y="3"/>
                    <a:pt x="5" y="3"/>
                  </a:cubicBezTo>
                  <a:cubicBezTo>
                    <a:pt x="6" y="1"/>
                    <a:pt x="8" y="0"/>
                    <a:pt x="10" y="0"/>
                  </a:cubicBezTo>
                  <a:cubicBezTo>
                    <a:pt x="11" y="0"/>
                    <a:pt x="12" y="0"/>
                    <a:pt x="13" y="0"/>
                  </a:cubicBezTo>
                  <a:cubicBezTo>
                    <a:pt x="12" y="4"/>
                    <a:pt x="12" y="4"/>
                    <a:pt x="12" y="4"/>
                  </a:cubicBezTo>
                  <a:cubicBezTo>
                    <a:pt x="11" y="4"/>
                    <a:pt x="11" y="4"/>
                    <a:pt x="10" y="4"/>
                  </a:cubicBezTo>
                  <a:cubicBezTo>
                    <a:pt x="7" y="4"/>
                    <a:pt x="5" y="6"/>
                    <a:pt x="5" y="13"/>
                  </a:cubicBezTo>
                  <a:cubicBezTo>
                    <a:pt x="5" y="20"/>
                    <a:pt x="5" y="20"/>
                    <a:pt x="5"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5" name="Freeform 39">
              <a:extLst>
                <a:ext uri="{FF2B5EF4-FFF2-40B4-BE49-F238E27FC236}">
                  <a16:creationId xmlns:a16="http://schemas.microsoft.com/office/drawing/2014/main" id="{2D3436DE-21B8-4CB0-8559-C3E7617ED7F8}"/>
                </a:ext>
              </a:extLst>
            </p:cNvPr>
            <p:cNvSpPr>
              <a:spLocks/>
            </p:cNvSpPr>
            <p:nvPr userDrawn="1"/>
          </p:nvSpPr>
          <p:spPr bwMode="auto">
            <a:xfrm>
              <a:off x="4727" y="965"/>
              <a:ext cx="128" cy="106"/>
            </a:xfrm>
            <a:custGeom>
              <a:avLst/>
              <a:gdLst>
                <a:gd name="T0" fmla="*/ 0 w 27"/>
                <a:gd name="T1" fmla="*/ 0 h 20"/>
                <a:gd name="T2" fmla="*/ 4 w 27"/>
                <a:gd name="T3" fmla="*/ 0 h 20"/>
                <a:gd name="T4" fmla="*/ 4 w 27"/>
                <a:gd name="T5" fmla="*/ 4 h 20"/>
                <a:gd name="T6" fmla="*/ 10 w 27"/>
                <a:gd name="T7" fmla="*/ 0 h 20"/>
                <a:gd name="T8" fmla="*/ 15 w 27"/>
                <a:gd name="T9" fmla="*/ 4 h 20"/>
                <a:gd name="T10" fmla="*/ 21 w 27"/>
                <a:gd name="T11" fmla="*/ 0 h 20"/>
                <a:gd name="T12" fmla="*/ 27 w 27"/>
                <a:gd name="T13" fmla="*/ 6 h 20"/>
                <a:gd name="T14" fmla="*/ 27 w 27"/>
                <a:gd name="T15" fmla="*/ 20 h 20"/>
                <a:gd name="T16" fmla="*/ 23 w 27"/>
                <a:gd name="T17" fmla="*/ 20 h 20"/>
                <a:gd name="T18" fmla="*/ 23 w 27"/>
                <a:gd name="T19" fmla="*/ 7 h 20"/>
                <a:gd name="T20" fmla="*/ 20 w 27"/>
                <a:gd name="T21" fmla="*/ 3 h 20"/>
                <a:gd name="T22" fmla="*/ 16 w 27"/>
                <a:gd name="T23" fmla="*/ 12 h 20"/>
                <a:gd name="T24" fmla="*/ 16 w 27"/>
                <a:gd name="T25" fmla="*/ 20 h 20"/>
                <a:gd name="T26" fmla="*/ 12 w 27"/>
                <a:gd name="T27" fmla="*/ 20 h 20"/>
                <a:gd name="T28" fmla="*/ 12 w 27"/>
                <a:gd name="T29" fmla="*/ 7 h 20"/>
                <a:gd name="T30" fmla="*/ 9 w 27"/>
                <a:gd name="T31" fmla="*/ 3 h 20"/>
                <a:gd name="T32" fmla="*/ 4 w 27"/>
                <a:gd name="T33" fmla="*/ 12 h 20"/>
                <a:gd name="T34" fmla="*/ 4 w 27"/>
                <a:gd name="T35" fmla="*/ 20 h 20"/>
                <a:gd name="T36" fmla="*/ 0 w 27"/>
                <a:gd name="T37" fmla="*/ 20 h 20"/>
                <a:gd name="T38" fmla="*/ 0 w 27"/>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20">
                  <a:moveTo>
                    <a:pt x="0" y="0"/>
                  </a:moveTo>
                  <a:cubicBezTo>
                    <a:pt x="4" y="0"/>
                    <a:pt x="4" y="0"/>
                    <a:pt x="4" y="0"/>
                  </a:cubicBezTo>
                  <a:cubicBezTo>
                    <a:pt x="4" y="4"/>
                    <a:pt x="4" y="4"/>
                    <a:pt x="4" y="4"/>
                  </a:cubicBezTo>
                  <a:cubicBezTo>
                    <a:pt x="6" y="1"/>
                    <a:pt x="7" y="0"/>
                    <a:pt x="10" y="0"/>
                  </a:cubicBezTo>
                  <a:cubicBezTo>
                    <a:pt x="13" y="0"/>
                    <a:pt x="15" y="1"/>
                    <a:pt x="15" y="4"/>
                  </a:cubicBezTo>
                  <a:cubicBezTo>
                    <a:pt x="17" y="2"/>
                    <a:pt x="19" y="0"/>
                    <a:pt x="21" y="0"/>
                  </a:cubicBezTo>
                  <a:cubicBezTo>
                    <a:pt x="25" y="0"/>
                    <a:pt x="27" y="2"/>
                    <a:pt x="27" y="6"/>
                  </a:cubicBezTo>
                  <a:cubicBezTo>
                    <a:pt x="27" y="20"/>
                    <a:pt x="27" y="20"/>
                    <a:pt x="27" y="20"/>
                  </a:cubicBezTo>
                  <a:cubicBezTo>
                    <a:pt x="23" y="20"/>
                    <a:pt x="23" y="20"/>
                    <a:pt x="23" y="20"/>
                  </a:cubicBezTo>
                  <a:cubicBezTo>
                    <a:pt x="23" y="7"/>
                    <a:pt x="23" y="7"/>
                    <a:pt x="23" y="7"/>
                  </a:cubicBezTo>
                  <a:cubicBezTo>
                    <a:pt x="23" y="4"/>
                    <a:pt x="22" y="3"/>
                    <a:pt x="20" y="3"/>
                  </a:cubicBezTo>
                  <a:cubicBezTo>
                    <a:pt x="18" y="3"/>
                    <a:pt x="16" y="6"/>
                    <a:pt x="16" y="12"/>
                  </a:cubicBezTo>
                  <a:cubicBezTo>
                    <a:pt x="16" y="20"/>
                    <a:pt x="16" y="20"/>
                    <a:pt x="16" y="20"/>
                  </a:cubicBezTo>
                  <a:cubicBezTo>
                    <a:pt x="12" y="20"/>
                    <a:pt x="12" y="20"/>
                    <a:pt x="12" y="20"/>
                  </a:cubicBezTo>
                  <a:cubicBezTo>
                    <a:pt x="12" y="7"/>
                    <a:pt x="12" y="7"/>
                    <a:pt x="12" y="7"/>
                  </a:cubicBezTo>
                  <a:cubicBezTo>
                    <a:pt x="12" y="4"/>
                    <a:pt x="11" y="3"/>
                    <a:pt x="9" y="3"/>
                  </a:cubicBezTo>
                  <a:cubicBezTo>
                    <a:pt x="6" y="3"/>
                    <a:pt x="4" y="6"/>
                    <a:pt x="4" y="12"/>
                  </a:cubicBezTo>
                  <a:cubicBezTo>
                    <a:pt x="4" y="20"/>
                    <a:pt x="4" y="20"/>
                    <a:pt x="4"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6" name="Freeform 40">
              <a:extLst>
                <a:ext uri="{FF2B5EF4-FFF2-40B4-BE49-F238E27FC236}">
                  <a16:creationId xmlns:a16="http://schemas.microsoft.com/office/drawing/2014/main" id="{96317000-E8C8-4E89-8E7B-C598E84B32CE}"/>
                </a:ext>
              </a:extLst>
            </p:cNvPr>
            <p:cNvSpPr>
              <a:spLocks noEditPoints="1"/>
            </p:cNvSpPr>
            <p:nvPr userDrawn="1"/>
          </p:nvSpPr>
          <p:spPr bwMode="auto">
            <a:xfrm>
              <a:off x="4873" y="965"/>
              <a:ext cx="76" cy="106"/>
            </a:xfrm>
            <a:custGeom>
              <a:avLst/>
              <a:gdLst>
                <a:gd name="T0" fmla="*/ 0 w 16"/>
                <a:gd name="T1" fmla="*/ 14 h 20"/>
                <a:gd name="T2" fmla="*/ 8 w 16"/>
                <a:gd name="T3" fmla="*/ 8 h 20"/>
                <a:gd name="T4" fmla="*/ 12 w 16"/>
                <a:gd name="T5" fmla="*/ 8 h 20"/>
                <a:gd name="T6" fmla="*/ 12 w 16"/>
                <a:gd name="T7" fmla="*/ 7 h 20"/>
                <a:gd name="T8" fmla="*/ 8 w 16"/>
                <a:gd name="T9" fmla="*/ 3 h 20"/>
                <a:gd name="T10" fmla="*/ 4 w 16"/>
                <a:gd name="T11" fmla="*/ 6 h 20"/>
                <a:gd name="T12" fmla="*/ 1 w 16"/>
                <a:gd name="T13" fmla="*/ 5 h 20"/>
                <a:gd name="T14" fmla="*/ 8 w 16"/>
                <a:gd name="T15" fmla="*/ 0 h 20"/>
                <a:gd name="T16" fmla="*/ 16 w 16"/>
                <a:gd name="T17" fmla="*/ 8 h 20"/>
                <a:gd name="T18" fmla="*/ 16 w 16"/>
                <a:gd name="T19" fmla="*/ 20 h 20"/>
                <a:gd name="T20" fmla="*/ 13 w 16"/>
                <a:gd name="T21" fmla="*/ 20 h 20"/>
                <a:gd name="T22" fmla="*/ 12 w 16"/>
                <a:gd name="T23" fmla="*/ 17 h 20"/>
                <a:gd name="T24" fmla="*/ 6 w 16"/>
                <a:gd name="T25" fmla="*/ 20 h 20"/>
                <a:gd name="T26" fmla="*/ 0 w 16"/>
                <a:gd name="T27" fmla="*/ 14 h 20"/>
                <a:gd name="T28" fmla="*/ 12 w 16"/>
                <a:gd name="T29" fmla="*/ 12 h 20"/>
                <a:gd name="T30" fmla="*/ 12 w 16"/>
                <a:gd name="T31" fmla="*/ 11 h 20"/>
                <a:gd name="T32" fmla="*/ 9 w 16"/>
                <a:gd name="T33" fmla="*/ 11 h 20"/>
                <a:gd name="T34" fmla="*/ 4 w 16"/>
                <a:gd name="T35" fmla="*/ 14 h 20"/>
                <a:gd name="T36" fmla="*/ 7 w 16"/>
                <a:gd name="T37" fmla="*/ 16 h 20"/>
                <a:gd name="T38" fmla="*/ 12 w 16"/>
                <a:gd name="T39"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0">
                  <a:moveTo>
                    <a:pt x="0" y="14"/>
                  </a:moveTo>
                  <a:cubicBezTo>
                    <a:pt x="0" y="10"/>
                    <a:pt x="3" y="8"/>
                    <a:pt x="8" y="8"/>
                  </a:cubicBezTo>
                  <a:cubicBezTo>
                    <a:pt x="12" y="8"/>
                    <a:pt x="12" y="8"/>
                    <a:pt x="12" y="8"/>
                  </a:cubicBezTo>
                  <a:cubicBezTo>
                    <a:pt x="12" y="7"/>
                    <a:pt x="12" y="7"/>
                    <a:pt x="12" y="7"/>
                  </a:cubicBezTo>
                  <a:cubicBezTo>
                    <a:pt x="12" y="4"/>
                    <a:pt x="10" y="3"/>
                    <a:pt x="8" y="3"/>
                  </a:cubicBezTo>
                  <a:cubicBezTo>
                    <a:pt x="6" y="3"/>
                    <a:pt x="5" y="4"/>
                    <a:pt x="4" y="6"/>
                  </a:cubicBezTo>
                  <a:cubicBezTo>
                    <a:pt x="1" y="5"/>
                    <a:pt x="1" y="5"/>
                    <a:pt x="1" y="5"/>
                  </a:cubicBezTo>
                  <a:cubicBezTo>
                    <a:pt x="1" y="2"/>
                    <a:pt x="4" y="0"/>
                    <a:pt x="8" y="0"/>
                  </a:cubicBezTo>
                  <a:cubicBezTo>
                    <a:pt x="13" y="0"/>
                    <a:pt x="16" y="3"/>
                    <a:pt x="16" y="8"/>
                  </a:cubicBezTo>
                  <a:cubicBezTo>
                    <a:pt x="16" y="20"/>
                    <a:pt x="16" y="20"/>
                    <a:pt x="16" y="20"/>
                  </a:cubicBezTo>
                  <a:cubicBezTo>
                    <a:pt x="13" y="20"/>
                    <a:pt x="13" y="20"/>
                    <a:pt x="13" y="20"/>
                  </a:cubicBezTo>
                  <a:cubicBezTo>
                    <a:pt x="12" y="17"/>
                    <a:pt x="12" y="17"/>
                    <a:pt x="12" y="17"/>
                  </a:cubicBezTo>
                  <a:cubicBezTo>
                    <a:pt x="11" y="19"/>
                    <a:pt x="9" y="20"/>
                    <a:pt x="6" y="20"/>
                  </a:cubicBezTo>
                  <a:cubicBezTo>
                    <a:pt x="3" y="20"/>
                    <a:pt x="0" y="18"/>
                    <a:pt x="0" y="14"/>
                  </a:cubicBezTo>
                  <a:close/>
                  <a:moveTo>
                    <a:pt x="12" y="12"/>
                  </a:moveTo>
                  <a:cubicBezTo>
                    <a:pt x="12" y="11"/>
                    <a:pt x="12" y="11"/>
                    <a:pt x="12" y="11"/>
                  </a:cubicBezTo>
                  <a:cubicBezTo>
                    <a:pt x="9" y="11"/>
                    <a:pt x="9" y="11"/>
                    <a:pt x="9" y="11"/>
                  </a:cubicBezTo>
                  <a:cubicBezTo>
                    <a:pt x="6" y="11"/>
                    <a:pt x="4" y="12"/>
                    <a:pt x="4" y="14"/>
                  </a:cubicBezTo>
                  <a:cubicBezTo>
                    <a:pt x="4" y="16"/>
                    <a:pt x="5" y="16"/>
                    <a:pt x="7" y="16"/>
                  </a:cubicBezTo>
                  <a:cubicBezTo>
                    <a:pt x="9" y="16"/>
                    <a:pt x="12" y="15"/>
                    <a:pt x="12" y="12"/>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7" name="Freeform 41">
              <a:extLst>
                <a:ext uri="{FF2B5EF4-FFF2-40B4-BE49-F238E27FC236}">
                  <a16:creationId xmlns:a16="http://schemas.microsoft.com/office/drawing/2014/main" id="{C920D5DA-8304-4231-A626-5F466CE4FC9B}"/>
                </a:ext>
              </a:extLst>
            </p:cNvPr>
            <p:cNvSpPr>
              <a:spLocks/>
            </p:cNvSpPr>
            <p:nvPr userDrawn="1"/>
          </p:nvSpPr>
          <p:spPr bwMode="auto">
            <a:xfrm>
              <a:off x="4963" y="922"/>
              <a:ext cx="57" cy="149"/>
            </a:xfrm>
            <a:custGeom>
              <a:avLst/>
              <a:gdLst>
                <a:gd name="T0" fmla="*/ 3 w 12"/>
                <a:gd name="T1" fmla="*/ 21 h 28"/>
                <a:gd name="T2" fmla="*/ 3 w 12"/>
                <a:gd name="T3" fmla="*/ 12 h 28"/>
                <a:gd name="T4" fmla="*/ 0 w 12"/>
                <a:gd name="T5" fmla="*/ 12 h 28"/>
                <a:gd name="T6" fmla="*/ 0 w 12"/>
                <a:gd name="T7" fmla="*/ 8 h 28"/>
                <a:gd name="T8" fmla="*/ 3 w 12"/>
                <a:gd name="T9" fmla="*/ 8 h 28"/>
                <a:gd name="T10" fmla="*/ 3 w 12"/>
                <a:gd name="T11" fmla="*/ 3 h 28"/>
                <a:gd name="T12" fmla="*/ 7 w 12"/>
                <a:gd name="T13" fmla="*/ 0 h 28"/>
                <a:gd name="T14" fmla="*/ 7 w 12"/>
                <a:gd name="T15" fmla="*/ 8 h 28"/>
                <a:gd name="T16" fmla="*/ 12 w 12"/>
                <a:gd name="T17" fmla="*/ 8 h 28"/>
                <a:gd name="T18" fmla="*/ 12 w 12"/>
                <a:gd name="T19" fmla="*/ 12 h 28"/>
                <a:gd name="T20" fmla="*/ 7 w 12"/>
                <a:gd name="T21" fmla="*/ 12 h 28"/>
                <a:gd name="T22" fmla="*/ 7 w 12"/>
                <a:gd name="T23" fmla="*/ 21 h 28"/>
                <a:gd name="T24" fmla="*/ 9 w 12"/>
                <a:gd name="T25" fmla="*/ 24 h 28"/>
                <a:gd name="T26" fmla="*/ 12 w 12"/>
                <a:gd name="T27" fmla="*/ 24 h 28"/>
                <a:gd name="T28" fmla="*/ 12 w 12"/>
                <a:gd name="T29" fmla="*/ 27 h 28"/>
                <a:gd name="T30" fmla="*/ 9 w 12"/>
                <a:gd name="T31" fmla="*/ 28 h 28"/>
                <a:gd name="T32" fmla="*/ 3 w 12"/>
                <a:gd name="T33"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8">
                  <a:moveTo>
                    <a:pt x="3" y="21"/>
                  </a:moveTo>
                  <a:cubicBezTo>
                    <a:pt x="3" y="12"/>
                    <a:pt x="3" y="12"/>
                    <a:pt x="3" y="12"/>
                  </a:cubicBezTo>
                  <a:cubicBezTo>
                    <a:pt x="0" y="12"/>
                    <a:pt x="0" y="12"/>
                    <a:pt x="0" y="12"/>
                  </a:cubicBezTo>
                  <a:cubicBezTo>
                    <a:pt x="0" y="8"/>
                    <a:pt x="0" y="8"/>
                    <a:pt x="0" y="8"/>
                  </a:cubicBezTo>
                  <a:cubicBezTo>
                    <a:pt x="3" y="8"/>
                    <a:pt x="3" y="8"/>
                    <a:pt x="3" y="8"/>
                  </a:cubicBezTo>
                  <a:cubicBezTo>
                    <a:pt x="3" y="3"/>
                    <a:pt x="3" y="3"/>
                    <a:pt x="3" y="3"/>
                  </a:cubicBezTo>
                  <a:cubicBezTo>
                    <a:pt x="7" y="0"/>
                    <a:pt x="7" y="0"/>
                    <a:pt x="7" y="0"/>
                  </a:cubicBezTo>
                  <a:cubicBezTo>
                    <a:pt x="7" y="8"/>
                    <a:pt x="7" y="8"/>
                    <a:pt x="7" y="8"/>
                  </a:cubicBezTo>
                  <a:cubicBezTo>
                    <a:pt x="12" y="8"/>
                    <a:pt x="12" y="8"/>
                    <a:pt x="12" y="8"/>
                  </a:cubicBezTo>
                  <a:cubicBezTo>
                    <a:pt x="12" y="12"/>
                    <a:pt x="12" y="12"/>
                    <a:pt x="12" y="12"/>
                  </a:cubicBezTo>
                  <a:cubicBezTo>
                    <a:pt x="7" y="12"/>
                    <a:pt x="7" y="12"/>
                    <a:pt x="7" y="12"/>
                  </a:cubicBezTo>
                  <a:cubicBezTo>
                    <a:pt x="7" y="21"/>
                    <a:pt x="7" y="21"/>
                    <a:pt x="7" y="21"/>
                  </a:cubicBezTo>
                  <a:cubicBezTo>
                    <a:pt x="7" y="24"/>
                    <a:pt x="8" y="24"/>
                    <a:pt x="9" y="24"/>
                  </a:cubicBezTo>
                  <a:cubicBezTo>
                    <a:pt x="10" y="24"/>
                    <a:pt x="11" y="24"/>
                    <a:pt x="12" y="24"/>
                  </a:cubicBezTo>
                  <a:cubicBezTo>
                    <a:pt x="12" y="27"/>
                    <a:pt x="12" y="27"/>
                    <a:pt x="12" y="27"/>
                  </a:cubicBezTo>
                  <a:cubicBezTo>
                    <a:pt x="11" y="28"/>
                    <a:pt x="10" y="28"/>
                    <a:pt x="9" y="28"/>
                  </a:cubicBezTo>
                  <a:cubicBezTo>
                    <a:pt x="5" y="28"/>
                    <a:pt x="3" y="26"/>
                    <a:pt x="3" y="21"/>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8" name="Freeform 42">
              <a:extLst>
                <a:ext uri="{FF2B5EF4-FFF2-40B4-BE49-F238E27FC236}">
                  <a16:creationId xmlns:a16="http://schemas.microsoft.com/office/drawing/2014/main" id="{72D61F91-9D06-4626-B027-AF5A0521C6D0}"/>
                </a:ext>
              </a:extLst>
            </p:cNvPr>
            <p:cNvSpPr>
              <a:spLocks noEditPoints="1"/>
            </p:cNvSpPr>
            <p:nvPr userDrawn="1"/>
          </p:nvSpPr>
          <p:spPr bwMode="auto">
            <a:xfrm>
              <a:off x="5034" y="922"/>
              <a:ext cx="29" cy="149"/>
            </a:xfrm>
            <a:custGeom>
              <a:avLst/>
              <a:gdLst>
                <a:gd name="T0" fmla="*/ 0 w 6"/>
                <a:gd name="T1" fmla="*/ 3 h 28"/>
                <a:gd name="T2" fmla="*/ 3 w 6"/>
                <a:gd name="T3" fmla="*/ 0 h 28"/>
                <a:gd name="T4" fmla="*/ 6 w 6"/>
                <a:gd name="T5" fmla="*/ 3 h 28"/>
                <a:gd name="T6" fmla="*/ 3 w 6"/>
                <a:gd name="T7" fmla="*/ 5 h 28"/>
                <a:gd name="T8" fmla="*/ 0 w 6"/>
                <a:gd name="T9" fmla="*/ 3 h 28"/>
                <a:gd name="T10" fmla="*/ 1 w 6"/>
                <a:gd name="T11" fmla="*/ 8 h 28"/>
                <a:gd name="T12" fmla="*/ 5 w 6"/>
                <a:gd name="T13" fmla="*/ 8 h 28"/>
                <a:gd name="T14" fmla="*/ 5 w 6"/>
                <a:gd name="T15" fmla="*/ 28 h 28"/>
                <a:gd name="T16" fmla="*/ 1 w 6"/>
                <a:gd name="T17" fmla="*/ 28 h 28"/>
                <a:gd name="T18" fmla="*/ 1 w 6"/>
                <a:gd name="T19"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8">
                  <a:moveTo>
                    <a:pt x="0" y="3"/>
                  </a:moveTo>
                  <a:cubicBezTo>
                    <a:pt x="0" y="1"/>
                    <a:pt x="1" y="0"/>
                    <a:pt x="3" y="0"/>
                  </a:cubicBezTo>
                  <a:cubicBezTo>
                    <a:pt x="5" y="0"/>
                    <a:pt x="6" y="1"/>
                    <a:pt x="6" y="3"/>
                  </a:cubicBezTo>
                  <a:cubicBezTo>
                    <a:pt x="6" y="4"/>
                    <a:pt x="5" y="5"/>
                    <a:pt x="3" y="5"/>
                  </a:cubicBezTo>
                  <a:cubicBezTo>
                    <a:pt x="1" y="5"/>
                    <a:pt x="0" y="4"/>
                    <a:pt x="0" y="3"/>
                  </a:cubicBezTo>
                  <a:close/>
                  <a:moveTo>
                    <a:pt x="1" y="8"/>
                  </a:moveTo>
                  <a:cubicBezTo>
                    <a:pt x="5" y="8"/>
                    <a:pt x="5" y="8"/>
                    <a:pt x="5" y="8"/>
                  </a:cubicBezTo>
                  <a:cubicBezTo>
                    <a:pt x="5" y="28"/>
                    <a:pt x="5" y="28"/>
                    <a:pt x="5" y="28"/>
                  </a:cubicBezTo>
                  <a:cubicBezTo>
                    <a:pt x="1" y="28"/>
                    <a:pt x="1" y="28"/>
                    <a:pt x="1" y="28"/>
                  </a:cubicBezTo>
                  <a:lnTo>
                    <a:pt x="1" y="8"/>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49" name="Freeform 43">
              <a:extLst>
                <a:ext uri="{FF2B5EF4-FFF2-40B4-BE49-F238E27FC236}">
                  <a16:creationId xmlns:a16="http://schemas.microsoft.com/office/drawing/2014/main" id="{4C3273A1-A556-4538-8970-72A58DB5230D}"/>
                </a:ext>
              </a:extLst>
            </p:cNvPr>
            <p:cNvSpPr>
              <a:spLocks noEditPoints="1"/>
            </p:cNvSpPr>
            <p:nvPr userDrawn="1"/>
          </p:nvSpPr>
          <p:spPr bwMode="auto">
            <a:xfrm>
              <a:off x="5081" y="965"/>
              <a:ext cx="90" cy="106"/>
            </a:xfrm>
            <a:custGeom>
              <a:avLst/>
              <a:gdLst>
                <a:gd name="T0" fmla="*/ 0 w 19"/>
                <a:gd name="T1" fmla="*/ 10 h 20"/>
                <a:gd name="T2" fmla="*/ 9 w 19"/>
                <a:gd name="T3" fmla="*/ 0 h 20"/>
                <a:gd name="T4" fmla="*/ 19 w 19"/>
                <a:gd name="T5" fmla="*/ 10 h 20"/>
                <a:gd name="T6" fmla="*/ 9 w 19"/>
                <a:gd name="T7" fmla="*/ 20 h 20"/>
                <a:gd name="T8" fmla="*/ 0 w 19"/>
                <a:gd name="T9" fmla="*/ 10 h 20"/>
                <a:gd name="T10" fmla="*/ 15 w 19"/>
                <a:gd name="T11" fmla="*/ 10 h 20"/>
                <a:gd name="T12" fmla="*/ 9 w 19"/>
                <a:gd name="T13" fmla="*/ 3 h 20"/>
                <a:gd name="T14" fmla="*/ 4 w 19"/>
                <a:gd name="T15" fmla="*/ 10 h 20"/>
                <a:gd name="T16" fmla="*/ 9 w 19"/>
                <a:gd name="T17" fmla="*/ 16 h 20"/>
                <a:gd name="T18" fmla="*/ 15 w 19"/>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0" y="10"/>
                  </a:moveTo>
                  <a:cubicBezTo>
                    <a:pt x="0" y="4"/>
                    <a:pt x="3" y="0"/>
                    <a:pt x="9" y="0"/>
                  </a:cubicBezTo>
                  <a:cubicBezTo>
                    <a:pt x="15" y="0"/>
                    <a:pt x="19" y="4"/>
                    <a:pt x="19" y="10"/>
                  </a:cubicBezTo>
                  <a:cubicBezTo>
                    <a:pt x="19" y="15"/>
                    <a:pt x="15" y="20"/>
                    <a:pt x="9" y="20"/>
                  </a:cubicBezTo>
                  <a:cubicBezTo>
                    <a:pt x="3" y="20"/>
                    <a:pt x="0" y="15"/>
                    <a:pt x="0" y="10"/>
                  </a:cubicBezTo>
                  <a:close/>
                  <a:moveTo>
                    <a:pt x="15" y="10"/>
                  </a:moveTo>
                  <a:cubicBezTo>
                    <a:pt x="15" y="7"/>
                    <a:pt x="13" y="3"/>
                    <a:pt x="9" y="3"/>
                  </a:cubicBezTo>
                  <a:cubicBezTo>
                    <a:pt x="6" y="3"/>
                    <a:pt x="4" y="7"/>
                    <a:pt x="4" y="10"/>
                  </a:cubicBezTo>
                  <a:cubicBezTo>
                    <a:pt x="4" y="13"/>
                    <a:pt x="6" y="16"/>
                    <a:pt x="9" y="16"/>
                  </a:cubicBezTo>
                  <a:cubicBezTo>
                    <a:pt x="13" y="16"/>
                    <a:pt x="15" y="13"/>
                    <a:pt x="15" y="10"/>
                  </a:cubicBez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sp>
          <p:nvSpPr>
            <p:cNvPr id="50" name="Freeform 44">
              <a:extLst>
                <a:ext uri="{FF2B5EF4-FFF2-40B4-BE49-F238E27FC236}">
                  <a16:creationId xmlns:a16="http://schemas.microsoft.com/office/drawing/2014/main" id="{989E7481-D122-407A-8292-1326ACEF15CE}"/>
                </a:ext>
              </a:extLst>
            </p:cNvPr>
            <p:cNvSpPr>
              <a:spLocks/>
            </p:cNvSpPr>
            <p:nvPr userDrawn="1"/>
          </p:nvSpPr>
          <p:spPr bwMode="auto">
            <a:xfrm>
              <a:off x="5190" y="965"/>
              <a:ext cx="81" cy="106"/>
            </a:xfrm>
            <a:custGeom>
              <a:avLst/>
              <a:gdLst>
                <a:gd name="T0" fmla="*/ 0 w 17"/>
                <a:gd name="T1" fmla="*/ 0 h 20"/>
                <a:gd name="T2" fmla="*/ 5 w 17"/>
                <a:gd name="T3" fmla="*/ 0 h 20"/>
                <a:gd name="T4" fmla="*/ 5 w 17"/>
                <a:gd name="T5" fmla="*/ 4 h 20"/>
                <a:gd name="T6" fmla="*/ 11 w 17"/>
                <a:gd name="T7" fmla="*/ 0 h 20"/>
                <a:gd name="T8" fmla="*/ 17 w 17"/>
                <a:gd name="T9" fmla="*/ 6 h 20"/>
                <a:gd name="T10" fmla="*/ 17 w 17"/>
                <a:gd name="T11" fmla="*/ 20 h 20"/>
                <a:gd name="T12" fmla="*/ 13 w 17"/>
                <a:gd name="T13" fmla="*/ 20 h 20"/>
                <a:gd name="T14" fmla="*/ 13 w 17"/>
                <a:gd name="T15" fmla="*/ 7 h 20"/>
                <a:gd name="T16" fmla="*/ 9 w 17"/>
                <a:gd name="T17" fmla="*/ 3 h 20"/>
                <a:gd name="T18" fmla="*/ 5 w 17"/>
                <a:gd name="T19" fmla="*/ 12 h 20"/>
                <a:gd name="T20" fmla="*/ 5 w 17"/>
                <a:gd name="T21" fmla="*/ 20 h 20"/>
                <a:gd name="T22" fmla="*/ 0 w 17"/>
                <a:gd name="T23" fmla="*/ 20 h 20"/>
                <a:gd name="T24" fmla="*/ 0 w 1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0"/>
                  </a:moveTo>
                  <a:cubicBezTo>
                    <a:pt x="5" y="0"/>
                    <a:pt x="5" y="0"/>
                    <a:pt x="5" y="0"/>
                  </a:cubicBezTo>
                  <a:cubicBezTo>
                    <a:pt x="5" y="4"/>
                    <a:pt x="5" y="4"/>
                    <a:pt x="5" y="4"/>
                  </a:cubicBezTo>
                  <a:cubicBezTo>
                    <a:pt x="6" y="1"/>
                    <a:pt x="8" y="0"/>
                    <a:pt x="11" y="0"/>
                  </a:cubicBezTo>
                  <a:cubicBezTo>
                    <a:pt x="14" y="0"/>
                    <a:pt x="17" y="2"/>
                    <a:pt x="17" y="6"/>
                  </a:cubicBezTo>
                  <a:cubicBezTo>
                    <a:pt x="17" y="20"/>
                    <a:pt x="17" y="20"/>
                    <a:pt x="17" y="20"/>
                  </a:cubicBezTo>
                  <a:cubicBezTo>
                    <a:pt x="13" y="20"/>
                    <a:pt x="13" y="20"/>
                    <a:pt x="13" y="20"/>
                  </a:cubicBezTo>
                  <a:cubicBezTo>
                    <a:pt x="13" y="7"/>
                    <a:pt x="13" y="7"/>
                    <a:pt x="13" y="7"/>
                  </a:cubicBezTo>
                  <a:cubicBezTo>
                    <a:pt x="13" y="5"/>
                    <a:pt x="11" y="3"/>
                    <a:pt x="9" y="3"/>
                  </a:cubicBezTo>
                  <a:cubicBezTo>
                    <a:pt x="7" y="3"/>
                    <a:pt x="5" y="6"/>
                    <a:pt x="5" y="12"/>
                  </a:cubicBezTo>
                  <a:cubicBezTo>
                    <a:pt x="5" y="20"/>
                    <a:pt x="5" y="20"/>
                    <a:pt x="5" y="20"/>
                  </a:cubicBezTo>
                  <a:cubicBezTo>
                    <a:pt x="0" y="20"/>
                    <a:pt x="0" y="20"/>
                    <a:pt x="0" y="20"/>
                  </a:cubicBezTo>
                  <a:lnTo>
                    <a:pt x="0" y="0"/>
                  </a:lnTo>
                  <a:close/>
                </a:path>
              </a:pathLst>
            </a:custGeom>
            <a:solidFill>
              <a:srgbClr val="5D4B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92"/>
            </a:p>
          </p:txBody>
        </p:sp>
      </p:grpSp>
      <p:pic>
        <p:nvPicPr>
          <p:cNvPr id="53" name="Picture 52">
            <a:extLst>
              <a:ext uri="{FF2B5EF4-FFF2-40B4-BE49-F238E27FC236}">
                <a16:creationId xmlns:a16="http://schemas.microsoft.com/office/drawing/2014/main" id="{50463E93-3363-4924-A4D9-144ED90F61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2" y="6612616"/>
            <a:ext cx="651519" cy="117995"/>
          </a:xfrm>
          <a:prstGeom prst="rect">
            <a:avLst/>
          </a:prstGeom>
        </p:spPr>
      </p:pic>
    </p:spTree>
    <p:extLst>
      <p:ext uri="{BB962C8B-B14F-4D97-AF65-F5344CB8AC3E}">
        <p14:creationId xmlns:p14="http://schemas.microsoft.com/office/powerpoint/2010/main" val="241969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4" y="1488158"/>
            <a:ext cx="10055273" cy="777949"/>
          </a:xfrm>
          <a:prstGeom prst="rect">
            <a:avLst/>
          </a:prstGeom>
        </p:spPr>
        <p:txBody>
          <a:bodyPr vert="horz" lIns="91440" tIns="45720" rIns="91440" bIns="45720" rtlCol="0" anchor="ctr">
            <a:normAutofit/>
          </a:bodyPr>
          <a:lstStyle/>
          <a:p>
            <a:r>
              <a:rPr lang="en-US"/>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1" y="2458637"/>
            <a:ext cx="10073996" cy="3742828"/>
          </a:xfrm>
        </p:spPr>
        <p:txBody>
          <a:bodyPr/>
          <a:lstStyle>
            <a:lvl1pPr>
              <a:lnSpc>
                <a:spcPct val="100000"/>
              </a:lnSpc>
              <a:spcAft>
                <a:spcPts val="728"/>
              </a:spcAft>
              <a:defRPr/>
            </a:lvl1pPr>
            <a:lvl2pPr>
              <a:lnSpc>
                <a:spcPct val="100000"/>
              </a:lnSpc>
              <a:spcAft>
                <a:spcPts val="728"/>
              </a:spcAft>
              <a:defRPr/>
            </a:lvl2pPr>
            <a:lvl3pPr>
              <a:lnSpc>
                <a:spcPct val="100000"/>
              </a:lnSpc>
              <a:spcAft>
                <a:spcPts val="728"/>
              </a:spcAft>
              <a:defRPr/>
            </a:lvl3pPr>
            <a:lvl4pPr>
              <a:lnSpc>
                <a:spcPct val="100000"/>
              </a:lnSpc>
              <a:spcAft>
                <a:spcPts val="728"/>
              </a:spcAft>
              <a:defRPr/>
            </a:lvl4pPr>
            <a:lvl5pPr>
              <a:lnSpc>
                <a:spcPct val="100000"/>
              </a:lnSpc>
              <a:spcAft>
                <a:spcPts val="728"/>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5" y="1488158"/>
            <a:ext cx="9750519" cy="777949"/>
          </a:xfrm>
          <a:prstGeom prst="rect">
            <a:avLst/>
          </a:prstGeom>
        </p:spPr>
        <p:txBody>
          <a:bodyPr vert="horz" lIns="91440" tIns="45720" rIns="91440" bIns="45720" rtlCol="0" anchor="ctr">
            <a:normAutofit/>
          </a:bodyPr>
          <a:lstStyle/>
          <a:p>
            <a:r>
              <a:rPr lang="en-US"/>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3" y="2966923"/>
            <a:ext cx="9768675" cy="3234542"/>
          </a:xfrm>
        </p:spPr>
        <p:txBody>
          <a:bodyPr>
            <a:normAutofit/>
          </a:bodyPr>
          <a:lstStyle>
            <a:lvl1pPr>
              <a:lnSpc>
                <a:spcPct val="100000"/>
              </a:lnSpc>
              <a:spcAft>
                <a:spcPts val="728"/>
              </a:spcAft>
              <a:defRPr sz="1800">
                <a:solidFill>
                  <a:schemeClr val="tx2">
                    <a:lumMod val="75000"/>
                  </a:schemeClr>
                </a:solidFill>
                <a:latin typeface="+mn-lt"/>
              </a:defRPr>
            </a:lvl1pPr>
            <a:lvl2pPr>
              <a:lnSpc>
                <a:spcPct val="100000"/>
              </a:lnSpc>
              <a:spcAft>
                <a:spcPts val="728"/>
              </a:spcAft>
              <a:defRPr sz="1800">
                <a:solidFill>
                  <a:schemeClr val="tx2">
                    <a:lumMod val="75000"/>
                  </a:schemeClr>
                </a:solidFill>
                <a:latin typeface="+mn-lt"/>
              </a:defRPr>
            </a:lvl2pPr>
            <a:lvl3pPr>
              <a:lnSpc>
                <a:spcPct val="100000"/>
              </a:lnSpc>
              <a:spcAft>
                <a:spcPts val="728"/>
              </a:spcAft>
              <a:defRPr sz="1800">
                <a:solidFill>
                  <a:schemeClr val="tx2">
                    <a:lumMod val="75000"/>
                  </a:schemeClr>
                </a:solidFill>
                <a:latin typeface="+mn-lt"/>
              </a:defRPr>
            </a:lvl3pPr>
            <a:lvl4pPr>
              <a:lnSpc>
                <a:spcPct val="100000"/>
              </a:lnSpc>
              <a:spcAft>
                <a:spcPts val="728"/>
              </a:spcAft>
              <a:defRPr sz="1800">
                <a:solidFill>
                  <a:schemeClr val="tx2">
                    <a:lumMod val="75000"/>
                  </a:schemeClr>
                </a:solidFill>
                <a:latin typeface="+mn-lt"/>
              </a:defRPr>
            </a:lvl4pPr>
            <a:lvl5pPr>
              <a:lnSpc>
                <a:spcPct val="100000"/>
              </a:lnSpc>
              <a:spcAft>
                <a:spcPts val="728"/>
              </a:spcAft>
              <a:defRPr sz="1800">
                <a:solidFill>
                  <a:schemeClr val="tx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Holder 3">
            <a:extLst>
              <a:ext uri="{FF2B5EF4-FFF2-40B4-BE49-F238E27FC236}">
                <a16:creationId xmlns:a16="http://schemas.microsoft.com/office/drawing/2014/main" id="{CF579123-DD42-422E-B0A3-7F3CCAB0B5F2}"/>
              </a:ext>
            </a:extLst>
          </p:cNvPr>
          <p:cNvSpPr>
            <a:spLocks noGrp="1"/>
          </p:cNvSpPr>
          <p:nvPr>
            <p:ph type="body" idx="1"/>
          </p:nvPr>
        </p:nvSpPr>
        <p:spPr>
          <a:xfrm>
            <a:off x="1105215" y="2597265"/>
            <a:ext cx="9676253" cy="364911"/>
          </a:xfrm>
          <a:prstGeom prst="rect">
            <a:avLst/>
          </a:prstGeom>
        </p:spPr>
        <p:txBody>
          <a:bodyPr lIns="0" tIns="0" rIns="0" bIns="0">
            <a:normAutofit/>
          </a:bodyPr>
          <a:lstStyle>
            <a:lvl1pPr marL="0" indent="0">
              <a:lnSpc>
                <a:spcPct val="100000"/>
              </a:lnSpc>
              <a:buNone/>
              <a:defRPr sz="1800" b="1" i="0">
                <a:solidFill>
                  <a:srgbClr val="63513F"/>
                </a:solidFill>
                <a:latin typeface="+mj-lt"/>
              </a:defRPr>
            </a:lvl1pPr>
          </a:lstStyle>
          <a:p>
            <a:endParaRPr lang="en-US"/>
          </a:p>
        </p:txBody>
      </p:sp>
    </p:spTree>
    <p:extLst>
      <p:ext uri="{BB962C8B-B14F-4D97-AF65-F5344CB8AC3E}">
        <p14:creationId xmlns:p14="http://schemas.microsoft.com/office/powerpoint/2010/main" val="95266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Title Placeholder 19">
            <a:extLst>
              <a:ext uri="{FF2B5EF4-FFF2-40B4-BE49-F238E27FC236}">
                <a16:creationId xmlns:a16="http://schemas.microsoft.com/office/drawing/2014/main" id="{7F3D623B-11E5-4971-9674-82CC0BD2CEF5}"/>
              </a:ext>
            </a:extLst>
          </p:cNvPr>
          <p:cNvSpPr>
            <a:spLocks noGrp="1"/>
          </p:cNvSpPr>
          <p:nvPr>
            <p:ph type="title"/>
          </p:nvPr>
        </p:nvSpPr>
        <p:spPr>
          <a:xfrm>
            <a:off x="1012795" y="1488158"/>
            <a:ext cx="9750519" cy="777949"/>
          </a:xfrm>
          <a:prstGeom prst="rect">
            <a:avLst/>
          </a:prstGeom>
        </p:spPr>
        <p:txBody>
          <a:bodyPr vert="horz" lIns="91440" tIns="45720" rIns="91440" bIns="45720" rtlCol="0" anchor="ctr">
            <a:normAutofit/>
          </a:bodyPr>
          <a:lstStyle/>
          <a:p>
            <a:r>
              <a:rPr lang="en-US"/>
              <a:t>Click to edit Master title style</a:t>
            </a:r>
          </a:p>
        </p:txBody>
      </p:sp>
      <p:sp>
        <p:nvSpPr>
          <p:cNvPr id="10" name="Slide Number Placeholder 21">
            <a:extLst>
              <a:ext uri="{FF2B5EF4-FFF2-40B4-BE49-F238E27FC236}">
                <a16:creationId xmlns:a16="http://schemas.microsoft.com/office/drawing/2014/main" id="{DC4B73F2-3FB9-4419-A66D-AD3EEABFAC86}"/>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
        <p:nvSpPr>
          <p:cNvPr id="16" name="Text Placeholder 15">
            <a:extLst>
              <a:ext uri="{FF2B5EF4-FFF2-40B4-BE49-F238E27FC236}">
                <a16:creationId xmlns:a16="http://schemas.microsoft.com/office/drawing/2014/main" id="{AFDF2F37-15F9-49D4-94C8-2C002035892A}"/>
              </a:ext>
            </a:extLst>
          </p:cNvPr>
          <p:cNvSpPr>
            <a:spLocks noGrp="1"/>
          </p:cNvSpPr>
          <p:nvPr>
            <p:ph type="body" sz="quarter" idx="10"/>
          </p:nvPr>
        </p:nvSpPr>
        <p:spPr>
          <a:xfrm>
            <a:off x="1012794" y="2458637"/>
            <a:ext cx="4805943" cy="3742828"/>
          </a:xfrm>
        </p:spPr>
        <p:txBody>
          <a:bodyPr/>
          <a:lstStyle>
            <a:lvl1pPr>
              <a:lnSpc>
                <a:spcPct val="100000"/>
              </a:lnSpc>
              <a:spcAft>
                <a:spcPts val="728"/>
              </a:spcAft>
              <a:defRPr>
                <a:solidFill>
                  <a:schemeClr val="tx2">
                    <a:lumMod val="75000"/>
                  </a:schemeClr>
                </a:solidFill>
                <a:latin typeface="+mn-lt"/>
              </a:defRPr>
            </a:lvl1pPr>
            <a:lvl2pPr>
              <a:lnSpc>
                <a:spcPct val="100000"/>
              </a:lnSpc>
              <a:spcAft>
                <a:spcPts val="728"/>
              </a:spcAft>
              <a:defRPr>
                <a:solidFill>
                  <a:schemeClr val="tx2">
                    <a:lumMod val="75000"/>
                  </a:schemeClr>
                </a:solidFill>
                <a:latin typeface="+mn-lt"/>
              </a:defRPr>
            </a:lvl2pPr>
            <a:lvl3pPr>
              <a:lnSpc>
                <a:spcPct val="100000"/>
              </a:lnSpc>
              <a:spcAft>
                <a:spcPts val="728"/>
              </a:spcAft>
              <a:defRPr>
                <a:solidFill>
                  <a:schemeClr val="tx2">
                    <a:lumMod val="75000"/>
                  </a:schemeClr>
                </a:solidFill>
                <a:latin typeface="+mn-lt"/>
              </a:defRPr>
            </a:lvl3pPr>
            <a:lvl4pPr>
              <a:lnSpc>
                <a:spcPct val="100000"/>
              </a:lnSpc>
              <a:spcAft>
                <a:spcPts val="728"/>
              </a:spcAft>
              <a:defRPr>
                <a:solidFill>
                  <a:schemeClr val="tx2">
                    <a:lumMod val="75000"/>
                  </a:schemeClr>
                </a:solidFill>
                <a:latin typeface="+mn-lt"/>
              </a:defRPr>
            </a:lvl4pPr>
            <a:lvl5pPr>
              <a:lnSpc>
                <a:spcPct val="100000"/>
              </a:lnSpc>
              <a:spcAft>
                <a:spcPts val="728"/>
              </a:spcAft>
              <a:defRPr>
                <a:solidFill>
                  <a:schemeClr val="tx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0B6CF336-77F7-40E7-BEE4-94319B56812A}"/>
              </a:ext>
            </a:extLst>
          </p:cNvPr>
          <p:cNvSpPr>
            <a:spLocks noGrp="1"/>
          </p:cNvSpPr>
          <p:nvPr>
            <p:ph type="body" sz="quarter" idx="11"/>
          </p:nvPr>
        </p:nvSpPr>
        <p:spPr>
          <a:xfrm>
            <a:off x="5972774" y="2458637"/>
            <a:ext cx="4805943" cy="3742828"/>
          </a:xfrm>
        </p:spPr>
        <p:txBody>
          <a:bodyPr/>
          <a:lstStyle>
            <a:lvl1pPr>
              <a:lnSpc>
                <a:spcPct val="100000"/>
              </a:lnSpc>
              <a:spcAft>
                <a:spcPts val="728"/>
              </a:spcAft>
              <a:defRPr>
                <a:solidFill>
                  <a:schemeClr val="tx2">
                    <a:lumMod val="75000"/>
                  </a:schemeClr>
                </a:solidFill>
                <a:latin typeface="+mn-lt"/>
              </a:defRPr>
            </a:lvl1pPr>
            <a:lvl2pPr>
              <a:lnSpc>
                <a:spcPct val="100000"/>
              </a:lnSpc>
              <a:spcAft>
                <a:spcPts val="728"/>
              </a:spcAft>
              <a:defRPr>
                <a:solidFill>
                  <a:schemeClr val="tx2">
                    <a:lumMod val="75000"/>
                  </a:schemeClr>
                </a:solidFill>
                <a:latin typeface="+mn-lt"/>
              </a:defRPr>
            </a:lvl2pPr>
            <a:lvl3pPr>
              <a:lnSpc>
                <a:spcPct val="100000"/>
              </a:lnSpc>
              <a:spcAft>
                <a:spcPts val="728"/>
              </a:spcAft>
              <a:defRPr>
                <a:solidFill>
                  <a:schemeClr val="tx2">
                    <a:lumMod val="75000"/>
                  </a:schemeClr>
                </a:solidFill>
                <a:latin typeface="+mn-lt"/>
              </a:defRPr>
            </a:lvl3pPr>
            <a:lvl4pPr>
              <a:lnSpc>
                <a:spcPct val="100000"/>
              </a:lnSpc>
              <a:spcAft>
                <a:spcPts val="728"/>
              </a:spcAft>
              <a:defRPr>
                <a:solidFill>
                  <a:schemeClr val="tx2">
                    <a:lumMod val="75000"/>
                  </a:schemeClr>
                </a:solidFill>
                <a:latin typeface="+mn-lt"/>
              </a:defRPr>
            </a:lvl4pPr>
            <a:lvl5pPr>
              <a:lnSpc>
                <a:spcPct val="100000"/>
              </a:lnSpc>
              <a:spcAft>
                <a:spcPts val="728"/>
              </a:spcAft>
              <a:defRPr>
                <a:solidFill>
                  <a:schemeClr val="tx2">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54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Holder 2"/>
          <p:cNvSpPr>
            <a:spLocks noGrp="1"/>
          </p:cNvSpPr>
          <p:nvPr>
            <p:ph type="title"/>
          </p:nvPr>
        </p:nvSpPr>
        <p:spPr>
          <a:xfrm>
            <a:off x="1059003" y="1673106"/>
            <a:ext cx="10313716" cy="646908"/>
          </a:xfrm>
          <a:prstGeom prst="rect">
            <a:avLst/>
          </a:prstGeom>
        </p:spPr>
        <p:txBody>
          <a:bodyPr lIns="0" tIns="0" rIns="0" bIns="0">
            <a:normAutofit/>
          </a:bodyPr>
          <a:lstStyle>
            <a:lvl1pPr>
              <a:defRPr sz="3200" b="0" i="0">
                <a:solidFill>
                  <a:srgbClr val="66503C"/>
                </a:solidFill>
                <a:latin typeface="Arial"/>
                <a:cs typeface="Arial"/>
              </a:defRPr>
            </a:lvl1pPr>
          </a:lstStyle>
          <a:p>
            <a:endParaRPr/>
          </a:p>
        </p:txBody>
      </p:sp>
      <p:sp>
        <p:nvSpPr>
          <p:cNvPr id="3" name="Holder 3"/>
          <p:cNvSpPr>
            <a:spLocks noGrp="1"/>
          </p:cNvSpPr>
          <p:nvPr>
            <p:ph type="body" idx="1"/>
          </p:nvPr>
        </p:nvSpPr>
        <p:spPr>
          <a:xfrm>
            <a:off x="4025560" y="2597265"/>
            <a:ext cx="7347161" cy="364911"/>
          </a:xfrm>
          <a:prstGeom prst="rect">
            <a:avLst/>
          </a:prstGeom>
        </p:spPr>
        <p:txBody>
          <a:bodyPr lIns="0" tIns="0" rIns="0" bIns="0">
            <a:normAutofit/>
          </a:bodyPr>
          <a:lstStyle>
            <a:lvl1pPr marL="0" indent="0">
              <a:lnSpc>
                <a:spcPct val="100000"/>
              </a:lnSpc>
              <a:buNone/>
              <a:defRPr sz="1800" b="1" i="0">
                <a:solidFill>
                  <a:srgbClr val="63513F"/>
                </a:solidFill>
                <a:latin typeface="+mj-lt"/>
              </a:defRPr>
            </a:lvl1pPr>
          </a:lstStyle>
          <a:p>
            <a:endParaRPr lang="en-US"/>
          </a:p>
        </p:txBody>
      </p:sp>
      <p:sp>
        <p:nvSpPr>
          <p:cNvPr id="4" name="Holder 4"/>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12" name="Text Placeholder 11">
            <a:extLst>
              <a:ext uri="{FF2B5EF4-FFF2-40B4-BE49-F238E27FC236}">
                <a16:creationId xmlns:a16="http://schemas.microsoft.com/office/drawing/2014/main" id="{6BCCABF6-8633-4D5F-91FC-22C8D6B7DBD6}"/>
              </a:ext>
            </a:extLst>
          </p:cNvPr>
          <p:cNvSpPr>
            <a:spLocks noGrp="1"/>
          </p:cNvSpPr>
          <p:nvPr>
            <p:ph type="body" sz="quarter" idx="10"/>
          </p:nvPr>
        </p:nvSpPr>
        <p:spPr>
          <a:xfrm>
            <a:off x="3969607" y="3013135"/>
            <a:ext cx="7403112" cy="2495219"/>
          </a:xfrm>
          <a:prstGeom prst="rect">
            <a:avLst/>
          </a:prstGeom>
        </p:spPr>
        <p:txBody>
          <a:bodyPr/>
          <a:lstStyle>
            <a:lvl1pPr marL="0" indent="0">
              <a:lnSpc>
                <a:spcPct val="150000"/>
              </a:lnSpc>
              <a:buNone/>
              <a:defRPr>
                <a:solidFill>
                  <a:schemeClr val="tx2">
                    <a:lumMod val="75000"/>
                  </a:schemeClr>
                </a:solidFill>
                <a:latin typeface="+mn-lt"/>
                <a:cs typeface="Times New Roman" panose="02020603050405020304" pitchFamily="18" charset="0"/>
              </a:defRPr>
            </a:lvl1pPr>
            <a:lvl2pPr marL="277240" indent="0">
              <a:buNone/>
              <a:defRPr/>
            </a:lvl2pPr>
            <a:lvl3pPr marL="554478" indent="0">
              <a:buNone/>
              <a:defRPr/>
            </a:lvl3pPr>
            <a:lvl4pPr marL="831718" indent="0">
              <a:buNone/>
              <a:defRPr/>
            </a:lvl4pPr>
            <a:lvl5pPr marL="1108956" indent="0">
              <a:buNone/>
              <a:defRPr/>
            </a:lvl5pPr>
          </a:lstStyle>
          <a:p>
            <a:pPr lvl="0"/>
            <a:r>
              <a:rPr lang="en-US"/>
              <a:t>Click to edit Master text styles</a:t>
            </a:r>
          </a:p>
        </p:txBody>
      </p:sp>
      <p:sp>
        <p:nvSpPr>
          <p:cNvPr id="14" name="Text Placeholder 13">
            <a:extLst>
              <a:ext uri="{FF2B5EF4-FFF2-40B4-BE49-F238E27FC236}">
                <a16:creationId xmlns:a16="http://schemas.microsoft.com/office/drawing/2014/main" id="{9A307BED-FBBB-4046-AEE3-7761DBA18796}"/>
              </a:ext>
            </a:extLst>
          </p:cNvPr>
          <p:cNvSpPr>
            <a:spLocks noGrp="1"/>
          </p:cNvSpPr>
          <p:nvPr>
            <p:ph type="body" sz="quarter" idx="11"/>
          </p:nvPr>
        </p:nvSpPr>
        <p:spPr>
          <a:xfrm>
            <a:off x="1021458" y="2597261"/>
            <a:ext cx="2532940" cy="2125556"/>
          </a:xfrm>
          <a:prstGeom prst="rect">
            <a:avLst/>
          </a:prstGeom>
        </p:spPr>
        <p:txBody>
          <a:bodyPr>
            <a:noAutofit/>
          </a:bodyPr>
          <a:lstStyle>
            <a:lvl1pPr marL="0" indent="0">
              <a:lnSpc>
                <a:spcPct val="100000"/>
              </a:lnSpc>
              <a:buNone/>
              <a:defRPr sz="1699">
                <a:solidFill>
                  <a:schemeClr val="tx2">
                    <a:lumMod val="75000"/>
                  </a:schemeClr>
                </a:solidFill>
                <a:latin typeface="+mj-lt"/>
              </a:defRPr>
            </a:lvl1pPr>
            <a:lvl2pPr marL="277240" indent="0">
              <a:buNone/>
              <a:defRPr sz="1699"/>
            </a:lvl2pPr>
            <a:lvl3pPr marL="554478" indent="0">
              <a:buNone/>
              <a:defRPr sz="1699"/>
            </a:lvl3pPr>
            <a:lvl4pPr marL="831718" indent="0">
              <a:buNone/>
              <a:defRPr sz="1699"/>
            </a:lvl4pPr>
            <a:lvl5pPr marL="1108956" indent="0">
              <a:buNone/>
              <a:defRPr sz="1699"/>
            </a:lvl5pPr>
          </a:lstStyle>
          <a:p>
            <a:pPr lvl="0"/>
            <a:r>
              <a:rPr lang="en-US"/>
              <a:t>Click to edit Master text styles</a:t>
            </a:r>
          </a:p>
        </p:txBody>
      </p:sp>
      <p:sp>
        <p:nvSpPr>
          <p:cNvPr id="15" name="Slide Number Placeholder 21">
            <a:extLst>
              <a:ext uri="{FF2B5EF4-FFF2-40B4-BE49-F238E27FC236}">
                <a16:creationId xmlns:a16="http://schemas.microsoft.com/office/drawing/2014/main" id="{8CD893EA-5B5F-49B2-88D8-3E83525174B1}"/>
              </a:ext>
            </a:extLst>
          </p:cNvPr>
          <p:cNvSpPr>
            <a:spLocks noGrp="1"/>
          </p:cNvSpPr>
          <p:nvPr>
            <p:ph type="sldNum" sz="quarter" idx="4"/>
          </p:nvPr>
        </p:nvSpPr>
        <p:spPr>
          <a:xfrm>
            <a:off x="8629906" y="6355086"/>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Tree>
    <p:extLst>
      <p:ext uri="{BB962C8B-B14F-4D97-AF65-F5344CB8AC3E}">
        <p14:creationId xmlns:p14="http://schemas.microsoft.com/office/powerpoint/2010/main" val="242054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1489ABFE-9280-49B3-9D51-CB7333614046}"/>
              </a:ext>
            </a:extLst>
          </p:cNvPr>
          <p:cNvSpPr/>
          <p:nvPr userDrawn="1"/>
        </p:nvSpPr>
        <p:spPr>
          <a:xfrm rot="10800000">
            <a:off x="10134456" y="2282"/>
            <a:ext cx="2057544" cy="205511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chemeClr val="accent2"/>
              </a:solidFill>
            </a:endParaRPr>
          </a:p>
        </p:txBody>
      </p:sp>
      <p:sp>
        <p:nvSpPr>
          <p:cNvPr id="22" name="Slide Number Placeholder 21">
            <a:extLst>
              <a:ext uri="{FF2B5EF4-FFF2-40B4-BE49-F238E27FC236}">
                <a16:creationId xmlns:a16="http://schemas.microsoft.com/office/drawing/2014/main" id="{CAFBDD2C-9227-4A2E-8176-2ED430BADD95}"/>
              </a:ext>
            </a:extLst>
          </p:cNvPr>
          <p:cNvSpPr>
            <a:spLocks noGrp="1"/>
          </p:cNvSpPr>
          <p:nvPr>
            <p:ph type="sldNum" sz="quarter" idx="4"/>
          </p:nvPr>
        </p:nvSpPr>
        <p:spPr>
          <a:xfrm>
            <a:off x="8629906" y="6356458"/>
            <a:ext cx="2742815" cy="214673"/>
          </a:xfrm>
          <a:prstGeom prst="rect">
            <a:avLst/>
          </a:prstGeom>
        </p:spPr>
        <p:txBody>
          <a:bodyPr vert="horz" lIns="91440" tIns="45720" rIns="91440" bIns="45720" rtlCol="0" anchor="ctr"/>
          <a:lstStyle>
            <a:lvl1pPr algn="r">
              <a:defRPr sz="1200" b="0">
                <a:solidFill>
                  <a:srgbClr val="63513F"/>
                </a:solidFill>
              </a:defRPr>
            </a:lvl1pPr>
          </a:lstStyle>
          <a:p>
            <a:fld id="{8AAF491A-F951-4221-B28C-B4FAE8BB284D}" type="slidenum">
              <a:rPr lang="en-US" smtClean="0"/>
              <a:pPr/>
              <a:t>‹#›</a:t>
            </a:fld>
            <a:endParaRPr lang="en-US"/>
          </a:p>
        </p:txBody>
      </p:sp>
      <p:sp>
        <p:nvSpPr>
          <p:cNvPr id="20" name="Title Placeholder 19">
            <a:extLst>
              <a:ext uri="{FF2B5EF4-FFF2-40B4-BE49-F238E27FC236}">
                <a16:creationId xmlns:a16="http://schemas.microsoft.com/office/drawing/2014/main" id="{54E52B28-174A-4FB9-9E33-8A7E63BEA3F7}"/>
              </a:ext>
            </a:extLst>
          </p:cNvPr>
          <p:cNvSpPr>
            <a:spLocks noGrp="1"/>
          </p:cNvSpPr>
          <p:nvPr>
            <p:ph type="title"/>
          </p:nvPr>
        </p:nvSpPr>
        <p:spPr>
          <a:xfrm>
            <a:off x="1012791" y="1488158"/>
            <a:ext cx="10073996" cy="777949"/>
          </a:xfrm>
          <a:prstGeom prst="rect">
            <a:avLst/>
          </a:prstGeom>
        </p:spPr>
        <p:txBody>
          <a:bodyPr vert="horz" lIns="91440" tIns="45720" rIns="91440" bIns="45720" rtlCol="0" anchor="ctr">
            <a:normAutofit/>
          </a:bodyPr>
          <a:lstStyle/>
          <a:p>
            <a:r>
              <a:rPr lang="en-US"/>
              <a:t>Click to edit Master title style</a:t>
            </a:r>
          </a:p>
        </p:txBody>
      </p:sp>
      <p:sp>
        <p:nvSpPr>
          <p:cNvPr id="24" name="Text Placeholder 23">
            <a:extLst>
              <a:ext uri="{FF2B5EF4-FFF2-40B4-BE49-F238E27FC236}">
                <a16:creationId xmlns:a16="http://schemas.microsoft.com/office/drawing/2014/main" id="{6AA10913-0B64-4901-AFE2-01738A9DC284}"/>
              </a:ext>
            </a:extLst>
          </p:cNvPr>
          <p:cNvSpPr>
            <a:spLocks noGrp="1"/>
          </p:cNvSpPr>
          <p:nvPr>
            <p:ph type="body" idx="1"/>
          </p:nvPr>
        </p:nvSpPr>
        <p:spPr>
          <a:xfrm>
            <a:off x="1012791" y="2458642"/>
            <a:ext cx="10073996" cy="37187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Picture 25">
            <a:extLst>
              <a:ext uri="{FF2B5EF4-FFF2-40B4-BE49-F238E27FC236}">
                <a16:creationId xmlns:a16="http://schemas.microsoft.com/office/drawing/2014/main" id="{18CEAAFB-9C9E-43E9-A545-1B00DDFEDF7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668003" y="6629400"/>
            <a:ext cx="651519" cy="117994"/>
          </a:xfrm>
          <a:prstGeom prst="rect">
            <a:avLst/>
          </a:prstGeom>
        </p:spPr>
      </p:pic>
      <p:pic>
        <p:nvPicPr>
          <p:cNvPr id="12" name="Picture 11" descr="A close up of a sign&#10;&#10;Description automatically generated">
            <a:extLst>
              <a:ext uri="{FF2B5EF4-FFF2-40B4-BE49-F238E27FC236}">
                <a16:creationId xmlns:a16="http://schemas.microsoft.com/office/drawing/2014/main" id="{E91575D0-2D25-433C-B9B6-92A3C4B7750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09602" y="609600"/>
            <a:ext cx="1348143" cy="63004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4" r:id="rId4"/>
    <p:sldLayoutId id="2147483673" r:id="rId5"/>
    <p:sldLayoutId id="2147483662" r:id="rId6"/>
    <p:sldLayoutId id="2147483679" r:id="rId7"/>
    <p:sldLayoutId id="2147483680" r:id="rId8"/>
    <p:sldLayoutId id="2147483668" r:id="rId9"/>
    <p:sldLayoutId id="2147483670" r:id="rId10"/>
    <p:sldLayoutId id="2147483671" r:id="rId11"/>
    <p:sldLayoutId id="2147483672" r:id="rId12"/>
    <p:sldLayoutId id="2147483681" r:id="rId13"/>
    <p:sldLayoutId id="2147483666" r:id="rId14"/>
    <p:sldLayoutId id="2147483667" r:id="rId15"/>
    <p:sldLayoutId id="2147483682" r:id="rId16"/>
    <p:sldLayoutId id="2147483669" r:id="rId17"/>
  </p:sldLayoutIdLst>
  <p:hf hdr="0" ftr="0" dt="0"/>
  <p:txStyles>
    <p:titleStyle>
      <a:lvl1pPr>
        <a:defRPr sz="3200">
          <a:solidFill>
            <a:schemeClr val="tx2"/>
          </a:solidFill>
          <a:latin typeface="+mj-lt"/>
          <a:ea typeface="+mj-ea"/>
          <a:cs typeface="+mj-cs"/>
        </a:defRPr>
      </a:lvl1pPr>
    </p:titleStyle>
    <p:bodyStyle>
      <a:lvl1pPr marL="17327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1pPr>
      <a:lvl2pPr marL="45051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2pPr>
      <a:lvl3pPr marL="72775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3pPr>
      <a:lvl4pPr marL="100499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4pPr>
      <a:lvl5pPr marL="1282231"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7B_C2D4B5D9.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nationalcouncil.org/wp-content/uploads/2020/01/CIHS_Framework_Final_charts.pdf?daf=375ateTbd56"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14C_60FA941D.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microsoft.com/office/2018/10/relationships/comments" Target="../comments/modernComment_148_828BA93E.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73_B942559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74_E4C8B8D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175_C5B68A5C.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16C_B5A8C24A.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journalistsresource.org/health/integrated-care-collaborative-mental-health/"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inspiringbetterlife.blogspot.com/2011/06/faith-just-next-step.html" TargetMode="External"/><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jpe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CF99A95-6DC8-4F07-8998-23AF3C6182B3}"/>
              </a:ext>
            </a:extLst>
          </p:cNvPr>
          <p:cNvSpPr>
            <a:spLocks noGrp="1"/>
          </p:cNvSpPr>
          <p:nvPr>
            <p:ph type="ctrTitle"/>
          </p:nvPr>
        </p:nvSpPr>
        <p:spPr>
          <a:xfrm>
            <a:off x="914399" y="4391541"/>
            <a:ext cx="10363201" cy="861774"/>
          </a:xfrm>
        </p:spPr>
        <p:txBody>
          <a:bodyPr/>
          <a:lstStyle/>
          <a:p>
            <a:pPr algn="l"/>
            <a:r>
              <a:rPr lang="en-US" sz="2800" b="1" u="none"/>
              <a:t>Promoting Integration of Primary and Behavioral Health Care (PIPBHC) in Michigan</a:t>
            </a:r>
          </a:p>
        </p:txBody>
      </p:sp>
      <p:sp>
        <p:nvSpPr>
          <p:cNvPr id="7" name="Slide Number Placeholder 6">
            <a:extLst>
              <a:ext uri="{FF2B5EF4-FFF2-40B4-BE49-F238E27FC236}">
                <a16:creationId xmlns:a16="http://schemas.microsoft.com/office/drawing/2014/main" id="{6A3757CE-E37C-49B7-A880-B6B12E584F59}"/>
              </a:ext>
            </a:extLst>
          </p:cNvPr>
          <p:cNvSpPr>
            <a:spLocks noGrp="1"/>
          </p:cNvSpPr>
          <p:nvPr>
            <p:ph type="sldNum" sz="quarter" idx="4294967295"/>
          </p:nvPr>
        </p:nvSpPr>
        <p:spPr>
          <a:xfrm>
            <a:off x="11771313" y="6478588"/>
            <a:ext cx="420687" cy="131762"/>
          </a:xfrm>
        </p:spPr>
        <p:txBody>
          <a:bodyPr/>
          <a:lstStyle/>
          <a:p>
            <a:pPr marL="15402">
              <a:lnSpc>
                <a:spcPts val="1052"/>
              </a:lnSpc>
            </a:pPr>
            <a:fld id="{81D60167-4931-47E6-BA6A-407CBD079E47}" type="slidenum">
              <a:rPr lang="en-US" spc="7" dirty="0"/>
              <a:pPr marL="15402">
                <a:lnSpc>
                  <a:spcPts val="1052"/>
                </a:lnSpc>
              </a:pPr>
              <a:t>1</a:t>
            </a:fld>
            <a:endParaRPr lang="en-US" spc="7"/>
          </a:p>
        </p:txBody>
      </p:sp>
      <p:sp>
        <p:nvSpPr>
          <p:cNvPr id="5" name="object 5">
            <a:extLst>
              <a:ext uri="{FF2B5EF4-FFF2-40B4-BE49-F238E27FC236}">
                <a16:creationId xmlns:a16="http://schemas.microsoft.com/office/drawing/2014/main" id="{CFB18392-3264-412D-AE67-089894B541B7}"/>
              </a:ext>
            </a:extLst>
          </p:cNvPr>
          <p:cNvSpPr/>
          <p:nvPr/>
        </p:nvSpPr>
        <p:spPr>
          <a:xfrm>
            <a:off x="875473" y="5989007"/>
            <a:ext cx="461172" cy="489680"/>
          </a:xfrm>
          <a:prstGeom prst="rect">
            <a:avLst/>
          </a:prstGeom>
          <a:blipFill>
            <a:blip r:embed="rId2" cstate="print"/>
            <a:stretch>
              <a:fillRect/>
            </a:stretch>
          </a:blipFill>
        </p:spPr>
        <p:txBody>
          <a:bodyPr wrap="square" lIns="0" tIns="0" rIns="0" bIns="0" rtlCol="0"/>
          <a:lstStyle/>
          <a:p>
            <a:endParaRPr sz="663"/>
          </a:p>
        </p:txBody>
      </p:sp>
      <p:sp>
        <p:nvSpPr>
          <p:cNvPr id="2" name="Title 11">
            <a:extLst>
              <a:ext uri="{FF2B5EF4-FFF2-40B4-BE49-F238E27FC236}">
                <a16:creationId xmlns:a16="http://schemas.microsoft.com/office/drawing/2014/main" id="{A0D821F8-B781-FC5E-A1B0-6F63B10E45B7}"/>
              </a:ext>
            </a:extLst>
          </p:cNvPr>
          <p:cNvSpPr txBox="1">
            <a:spLocks/>
          </p:cNvSpPr>
          <p:nvPr/>
        </p:nvSpPr>
        <p:spPr>
          <a:xfrm>
            <a:off x="914399" y="3839030"/>
            <a:ext cx="10363201" cy="369332"/>
          </a:xfrm>
          <a:prstGeom prst="rect">
            <a:avLst/>
          </a:prstGeom>
        </p:spPr>
        <p:txBody>
          <a:bodyPr vert="horz" wrap="square" lIns="0" tIns="0" rIns="0" bIns="0" rtlCol="0" anchor="ctr">
            <a:spAutoFit/>
          </a:bodyPr>
          <a:lstStyle>
            <a:lvl1pPr algn="ctr">
              <a:defRPr lang="en-US" sz="4245" u="sng" kern="1200" smtClean="0">
                <a:solidFill>
                  <a:srgbClr val="FFFFFF"/>
                </a:solidFill>
                <a:uFill>
                  <a:solidFill>
                    <a:srgbClr val="E4E247"/>
                  </a:solidFill>
                </a:uFill>
                <a:latin typeface="Arial"/>
                <a:ea typeface="+mj-ea"/>
                <a:cs typeface="Arial"/>
              </a:defRPr>
            </a:lvl1pPr>
          </a:lstStyle>
          <a:p>
            <a:pPr algn="l" defTabSz="914400"/>
            <a:r>
              <a:rPr lang="en-US" sz="2400" u="none"/>
              <a:t>CHRT’s Evaluation of the</a:t>
            </a:r>
            <a:r>
              <a:rPr lang="en-US" sz="1800" u="none"/>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B4AAF-C528-A925-7CEE-3B7EF9478E37}"/>
              </a:ext>
            </a:extLst>
          </p:cNvPr>
          <p:cNvSpPr>
            <a:spLocks noGrp="1"/>
          </p:cNvSpPr>
          <p:nvPr>
            <p:ph type="title"/>
          </p:nvPr>
        </p:nvSpPr>
        <p:spPr>
          <a:xfrm>
            <a:off x="1012792" y="1488160"/>
            <a:ext cx="9904894" cy="4667101"/>
          </a:xfrm>
        </p:spPr>
        <p:txBody>
          <a:bodyPr>
            <a:normAutofit/>
          </a:bodyPr>
          <a:lstStyle/>
          <a:p>
            <a:pPr algn="l"/>
            <a:r>
              <a:rPr lang="en-US" sz="2400" b="1">
                <a:solidFill>
                  <a:srgbClr val="63513F"/>
                </a:solidFill>
                <a:cs typeface="Arial"/>
              </a:rPr>
              <a:t>Goal 1: Promote integrated care services related to screening, diagnosis, prevention, and treatment of mental and substance use disorders, and co-occurring physical health conditions and chronic diseases. </a:t>
            </a:r>
          </a:p>
          <a:p>
            <a:endParaRPr lang="en-US" sz="4000">
              <a:cs typeface="Arial"/>
            </a:endParaRPr>
          </a:p>
        </p:txBody>
      </p:sp>
      <p:sp>
        <p:nvSpPr>
          <p:cNvPr id="3" name="Slide Number Placeholder 2">
            <a:extLst>
              <a:ext uri="{FF2B5EF4-FFF2-40B4-BE49-F238E27FC236}">
                <a16:creationId xmlns:a16="http://schemas.microsoft.com/office/drawing/2014/main" id="{47800083-50A8-C65B-AF73-802DA281E1A3}"/>
              </a:ext>
            </a:extLst>
          </p:cNvPr>
          <p:cNvSpPr>
            <a:spLocks noGrp="1"/>
          </p:cNvSpPr>
          <p:nvPr>
            <p:ph type="sldNum" sz="quarter" idx="4"/>
          </p:nvPr>
        </p:nvSpPr>
        <p:spPr/>
        <p:txBody>
          <a:bodyPr/>
          <a:lstStyle/>
          <a:p>
            <a:fld id="{8AAF491A-F951-4221-B28C-B4FAE8BB284D}" type="slidenum">
              <a:rPr lang="en-US" smtClean="0"/>
              <a:pPr/>
              <a:t>10</a:t>
            </a:fld>
            <a:endParaRPr lang="en-US"/>
          </a:p>
        </p:txBody>
      </p:sp>
    </p:spTree>
    <p:extLst>
      <p:ext uri="{BB962C8B-B14F-4D97-AF65-F5344CB8AC3E}">
        <p14:creationId xmlns:p14="http://schemas.microsoft.com/office/powerpoint/2010/main" val="80323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1269B-BEA0-FEA2-94CC-D375B334116F}"/>
              </a:ext>
            </a:extLst>
          </p:cNvPr>
          <p:cNvSpPr>
            <a:spLocks noGrp="1"/>
          </p:cNvSpPr>
          <p:nvPr>
            <p:ph type="title"/>
          </p:nvPr>
        </p:nvSpPr>
        <p:spPr>
          <a:xfrm>
            <a:off x="1012794" y="1770380"/>
            <a:ext cx="10074087" cy="815578"/>
          </a:xfrm>
        </p:spPr>
        <p:txBody>
          <a:bodyPr>
            <a:normAutofit fontScale="90000"/>
          </a:bodyPr>
          <a:lstStyle/>
          <a:p>
            <a:pPr algn="l"/>
            <a:br>
              <a:rPr lang="en-US" sz="1800" i="1">
                <a:solidFill>
                  <a:srgbClr val="63513F"/>
                </a:solidFill>
                <a:cs typeface="Arial"/>
              </a:rPr>
            </a:br>
            <a:r>
              <a:rPr lang="en-US" sz="2700" i="1">
                <a:solidFill>
                  <a:srgbClr val="63513F"/>
                </a:solidFill>
                <a:cs typeface="Arial"/>
              </a:rPr>
              <a:t>To what extent did the sites reach their enrollment targets and provide integrated care services to its priority patient population? </a:t>
            </a:r>
            <a:endParaRPr lang="en-US" sz="2700">
              <a:solidFill>
                <a:srgbClr val="63513F"/>
              </a:solidFill>
              <a:cs typeface="Arial"/>
            </a:endParaRPr>
          </a:p>
          <a:p>
            <a:endParaRPr lang="en-US">
              <a:cs typeface="Arial"/>
            </a:endParaRPr>
          </a:p>
        </p:txBody>
      </p:sp>
      <p:sp>
        <p:nvSpPr>
          <p:cNvPr id="3" name="Slide Number Placeholder 2">
            <a:extLst>
              <a:ext uri="{FF2B5EF4-FFF2-40B4-BE49-F238E27FC236}">
                <a16:creationId xmlns:a16="http://schemas.microsoft.com/office/drawing/2014/main" id="{8F35135C-FC8D-B685-0167-4E1EACED5BCF}"/>
              </a:ext>
            </a:extLst>
          </p:cNvPr>
          <p:cNvSpPr>
            <a:spLocks noGrp="1"/>
          </p:cNvSpPr>
          <p:nvPr>
            <p:ph type="sldNum" sz="quarter" idx="4"/>
          </p:nvPr>
        </p:nvSpPr>
        <p:spPr/>
        <p:txBody>
          <a:bodyPr/>
          <a:lstStyle/>
          <a:p>
            <a:fld id="{8AAF491A-F951-4221-B28C-B4FAE8BB284D}" type="slidenum">
              <a:rPr lang="en-US" smtClean="0"/>
              <a:pPr/>
              <a:t>11</a:t>
            </a:fld>
            <a:endParaRPr lang="en-US"/>
          </a:p>
        </p:txBody>
      </p:sp>
      <p:sp>
        <p:nvSpPr>
          <p:cNvPr id="4" name="Text Placeholder 3">
            <a:extLst>
              <a:ext uri="{FF2B5EF4-FFF2-40B4-BE49-F238E27FC236}">
                <a16:creationId xmlns:a16="http://schemas.microsoft.com/office/drawing/2014/main" id="{DAAAB53A-92D8-EC05-3A8F-CBBBE27769D9}"/>
              </a:ext>
            </a:extLst>
          </p:cNvPr>
          <p:cNvSpPr>
            <a:spLocks noGrp="1"/>
          </p:cNvSpPr>
          <p:nvPr>
            <p:ph type="body" sz="quarter" idx="10"/>
          </p:nvPr>
        </p:nvSpPr>
        <p:spPr>
          <a:xfrm>
            <a:off x="1012791" y="2585958"/>
            <a:ext cx="10073996" cy="3615507"/>
          </a:xfrm>
        </p:spPr>
        <p:txBody>
          <a:bodyPr vert="horz" lIns="91440" tIns="45720" rIns="91440" bIns="45720" rtlCol="0" anchor="t">
            <a:normAutofit/>
          </a:bodyPr>
          <a:lstStyle/>
          <a:p>
            <a:pPr marL="172720" indent="-172720" algn="l">
              <a:buFont typeface="Arial,Sans-Serif"/>
              <a:buChar char="•"/>
            </a:pPr>
            <a:r>
              <a:rPr lang="en-US">
                <a:cs typeface="Arial"/>
              </a:rPr>
              <a:t>Generally, the sites were able to reach their enrollment goals, although target enrollment numbers were adjusted year to year which created moving goal posts:</a:t>
            </a:r>
          </a:p>
          <a:p>
            <a:pPr marL="449960" lvl="1" indent="-172720" algn="l"/>
            <a:r>
              <a:rPr lang="en-US">
                <a:cs typeface="Arial"/>
              </a:rPr>
              <a:t>Despite facing several challenges, including the COVID-19 pandemic, two of the three sites were able to meet </a:t>
            </a:r>
            <a:r>
              <a:rPr lang="en-US" u="sng">
                <a:cs typeface="Arial"/>
              </a:rPr>
              <a:t>over 100%</a:t>
            </a:r>
            <a:r>
              <a:rPr lang="en-US">
                <a:cs typeface="Arial"/>
              </a:rPr>
              <a:t> of their </a:t>
            </a:r>
            <a:r>
              <a:rPr lang="en-US" b="1">
                <a:cs typeface="Arial"/>
              </a:rPr>
              <a:t>enrollment goals</a:t>
            </a:r>
            <a:r>
              <a:rPr lang="en-US">
                <a:cs typeface="Arial"/>
              </a:rPr>
              <a:t> through the first four years of the grant.  </a:t>
            </a:r>
          </a:p>
          <a:p>
            <a:pPr marL="449960" lvl="1" indent="-172720" algn="l"/>
            <a:r>
              <a:rPr lang="en-US">
                <a:cs typeface="Arial"/>
              </a:rPr>
              <a:t>The third site struggled with reaching enrollment goals due to difficulty identifying eligible patients and limited staffing capacity; they were also the site with the least experience implementing a grant program</a:t>
            </a:r>
            <a:endParaRPr lang="en-US"/>
          </a:p>
          <a:p>
            <a:pPr marL="449960" lvl="1" indent="-172720" algn="l"/>
            <a:r>
              <a:rPr lang="en-US">
                <a:cs typeface="Arial"/>
              </a:rPr>
              <a:t>In Year 5, none of the sites reached their enrollment targets as they wound down grant activities, experienced staffing changes and shifted focus to other programs serving the same clients (i.e. CCBHC).</a:t>
            </a:r>
            <a:endParaRPr lang="en-US"/>
          </a:p>
          <a:p>
            <a:pPr marL="0" indent="0">
              <a:buNone/>
            </a:pPr>
            <a:endParaRPr lang="en-US"/>
          </a:p>
        </p:txBody>
      </p:sp>
    </p:spTree>
    <p:extLst>
      <p:ext uri="{BB962C8B-B14F-4D97-AF65-F5344CB8AC3E}">
        <p14:creationId xmlns:p14="http://schemas.microsoft.com/office/powerpoint/2010/main" val="3116654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4CBF-D28D-9C6D-AC6D-652400A2597A}"/>
              </a:ext>
            </a:extLst>
          </p:cNvPr>
          <p:cNvSpPr>
            <a:spLocks noGrp="1"/>
          </p:cNvSpPr>
          <p:nvPr>
            <p:ph type="title"/>
          </p:nvPr>
        </p:nvSpPr>
        <p:spPr/>
        <p:txBody>
          <a:bodyPr>
            <a:noAutofit/>
          </a:bodyPr>
          <a:lstStyle/>
          <a:p>
            <a:pPr algn="l"/>
            <a:r>
              <a:rPr lang="en-US" sz="2400" i="1">
                <a:solidFill>
                  <a:srgbClr val="63513F"/>
                </a:solidFill>
                <a:cs typeface="Arial"/>
              </a:rPr>
              <a:t>What are some common policy developments and system changes that were implemented to improve integration at the organizational level?</a:t>
            </a:r>
            <a:endParaRPr lang="en-US" sz="2400">
              <a:cs typeface="Arial"/>
            </a:endParaRPr>
          </a:p>
        </p:txBody>
      </p:sp>
      <p:sp>
        <p:nvSpPr>
          <p:cNvPr id="3" name="Slide Number Placeholder 2">
            <a:extLst>
              <a:ext uri="{FF2B5EF4-FFF2-40B4-BE49-F238E27FC236}">
                <a16:creationId xmlns:a16="http://schemas.microsoft.com/office/drawing/2014/main" id="{29DCBF0C-437C-8DBE-3201-EE0FAA1C8E68}"/>
              </a:ext>
            </a:extLst>
          </p:cNvPr>
          <p:cNvSpPr>
            <a:spLocks noGrp="1"/>
          </p:cNvSpPr>
          <p:nvPr>
            <p:ph type="sldNum" sz="quarter" idx="4"/>
          </p:nvPr>
        </p:nvSpPr>
        <p:spPr/>
        <p:txBody>
          <a:bodyPr/>
          <a:lstStyle/>
          <a:p>
            <a:fld id="{8AAF491A-F951-4221-B28C-B4FAE8BB284D}" type="slidenum">
              <a:rPr lang="en-US" smtClean="0"/>
              <a:pPr/>
              <a:t>12</a:t>
            </a:fld>
            <a:endParaRPr lang="en-US"/>
          </a:p>
        </p:txBody>
      </p:sp>
      <p:sp>
        <p:nvSpPr>
          <p:cNvPr id="4" name="Text Placeholder 3">
            <a:extLst>
              <a:ext uri="{FF2B5EF4-FFF2-40B4-BE49-F238E27FC236}">
                <a16:creationId xmlns:a16="http://schemas.microsoft.com/office/drawing/2014/main" id="{341A11C3-C246-EF3D-3164-1138B8199E83}"/>
              </a:ext>
            </a:extLst>
          </p:cNvPr>
          <p:cNvSpPr>
            <a:spLocks noGrp="1"/>
          </p:cNvSpPr>
          <p:nvPr>
            <p:ph type="body" sz="quarter" idx="10"/>
          </p:nvPr>
        </p:nvSpPr>
        <p:spPr/>
        <p:txBody>
          <a:bodyPr vert="horz" lIns="91440" tIns="45720" rIns="91440" bIns="45720" rtlCol="0" anchor="t">
            <a:normAutofit fontScale="92500"/>
          </a:bodyPr>
          <a:lstStyle/>
          <a:p>
            <a:pPr marL="0" indent="0" algn="l">
              <a:buNone/>
            </a:pPr>
            <a:r>
              <a:rPr lang="en-US" sz="2000">
                <a:ea typeface="+mn-lt"/>
                <a:cs typeface="+mn-lt"/>
              </a:rPr>
              <a:t>The grantees were expected to develop policy and system changes to support and progress integration. Major </a:t>
            </a:r>
            <a:r>
              <a:rPr lang="en-US" sz="2000" b="1">
                <a:ea typeface="+mn-lt"/>
                <a:cs typeface="+mn-lt"/>
              </a:rPr>
              <a:t>policy developments</a:t>
            </a:r>
            <a:r>
              <a:rPr lang="en-US" sz="2000">
                <a:ea typeface="+mn-lt"/>
                <a:cs typeface="+mn-lt"/>
              </a:rPr>
              <a:t> implemented across all three sites focused on:</a:t>
            </a:r>
            <a:endParaRPr lang="en-US" sz="2000">
              <a:ea typeface="+mn-lt"/>
            </a:endParaRPr>
          </a:p>
          <a:p>
            <a:pPr marL="450215" lvl="1" indent="-172720" algn="l"/>
            <a:r>
              <a:rPr lang="en-US" sz="2000">
                <a:ea typeface="+mn-lt"/>
                <a:cs typeface="+mn-lt"/>
              </a:rPr>
              <a:t>Increasing communication between CMHs, FQHCs, and providers</a:t>
            </a:r>
          </a:p>
          <a:p>
            <a:pPr marL="450215" lvl="1" indent="-172720" algn="l"/>
            <a:r>
              <a:rPr lang="en-US" sz="2000">
                <a:ea typeface="+mn-lt"/>
                <a:cs typeface="+mn-lt"/>
              </a:rPr>
              <a:t>Identifying shared consumer population: recognizing the importance of interdisciplinary, rather than team-based practice; actively holding interdisciplinary team meetings as part of the care planning</a:t>
            </a:r>
            <a:endParaRPr lang="en-US" sz="1400" i="1">
              <a:ea typeface="+mn-lt"/>
              <a:cs typeface="Times New Roman"/>
            </a:endParaRPr>
          </a:p>
          <a:p>
            <a:pPr marL="450215" lvl="1" indent="-172720" algn="l"/>
            <a:r>
              <a:rPr lang="en-US" sz="2000">
                <a:ea typeface="+mn-lt"/>
                <a:cs typeface="+mn-lt"/>
              </a:rPr>
              <a:t>Increasing consumer engagement, motivation, and referrals: incorporating EBPs, like SBIRT/YSBIRT , to engage in support and intervention prior to treatment and referral</a:t>
            </a:r>
          </a:p>
          <a:p>
            <a:pPr marL="450215" lvl="1" indent="-172720" algn="l"/>
            <a:r>
              <a:rPr lang="en-US" sz="2000">
                <a:ea typeface="+mn-lt"/>
                <a:cs typeface="+mn-lt"/>
              </a:rPr>
              <a:t>Adapting guidelines to sustain services during the COVID-19 pandemic: continuation of remote work and use of telehealth where appropriate</a:t>
            </a:r>
          </a:p>
          <a:p>
            <a:pPr marL="1282065" lvl="2" indent="0" algn="l">
              <a:buNone/>
            </a:pPr>
            <a:endParaRPr lang="en-US" sz="2000">
              <a:ea typeface="+mn-lt"/>
              <a:cs typeface="Arial"/>
            </a:endParaRPr>
          </a:p>
          <a:p>
            <a:pPr marL="1624965" lvl="2" indent="-342900" algn="l"/>
            <a:endParaRPr lang="en-US" sz="2000">
              <a:ea typeface="+mn-lt"/>
              <a:cs typeface="Arial"/>
            </a:endParaRPr>
          </a:p>
          <a:p>
            <a:pPr marL="1624965" lvl="2" indent="-342900" algn="l"/>
            <a:endParaRPr lang="en-US" sz="2000">
              <a:cs typeface="Arial"/>
            </a:endParaRPr>
          </a:p>
          <a:p>
            <a:pPr marL="727075" lvl="2" indent="-172720" algn="l"/>
            <a:endParaRPr lang="en-US" sz="2000">
              <a:cs typeface="Arial"/>
            </a:endParaRPr>
          </a:p>
          <a:p>
            <a:pPr marL="172720" indent="-172720"/>
            <a:endParaRPr lang="en-US"/>
          </a:p>
        </p:txBody>
      </p:sp>
    </p:spTree>
    <p:extLst>
      <p:ext uri="{BB962C8B-B14F-4D97-AF65-F5344CB8AC3E}">
        <p14:creationId xmlns:p14="http://schemas.microsoft.com/office/powerpoint/2010/main" val="188029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43743E-BC8C-E32E-105C-3326AF924F21}"/>
              </a:ext>
            </a:extLst>
          </p:cNvPr>
          <p:cNvSpPr>
            <a:spLocks noGrp="1"/>
          </p:cNvSpPr>
          <p:nvPr>
            <p:ph type="title"/>
          </p:nvPr>
        </p:nvSpPr>
        <p:spPr>
          <a:xfrm>
            <a:off x="838539" y="1996560"/>
            <a:ext cx="10514927" cy="4112490"/>
          </a:xfrm>
        </p:spPr>
        <p:txBody>
          <a:bodyPr vert="horz" lIns="91440" tIns="45720" rIns="91440" bIns="45720" rtlCol="0" anchor="ctr">
            <a:normAutofit/>
          </a:bodyPr>
          <a:lstStyle/>
          <a:p>
            <a:pPr marL="172720" indent="-172720"/>
            <a:r>
              <a:rPr lang="en-US" i="1">
                <a:latin typeface="Arial"/>
                <a:cs typeface="Arial"/>
              </a:rPr>
              <a:t>"SCCMHA has completed policy development for and implementation of Interdisciplinary Teams.  While this concept is not new to Community Mental Health, SCCMHA recognized that we have moved away from team based practice.  Treatment teams for children and adults are actively holding interdisciplinary team meetings and each team has customized their procedures to fit their population and service needs."- Saginaw 2022</a:t>
            </a:r>
          </a:p>
          <a:p>
            <a:pPr marL="172720" indent="-172720"/>
            <a:endParaRPr lang="en-US" i="1"/>
          </a:p>
          <a:p>
            <a:pPr marL="172720" indent="-172720"/>
            <a:endParaRPr lang="en-US"/>
          </a:p>
        </p:txBody>
      </p:sp>
      <p:sp>
        <p:nvSpPr>
          <p:cNvPr id="3" name="Slide Number Placeholder 2">
            <a:extLst>
              <a:ext uri="{FF2B5EF4-FFF2-40B4-BE49-F238E27FC236}">
                <a16:creationId xmlns:a16="http://schemas.microsoft.com/office/drawing/2014/main" id="{1677CD5D-D6A8-50C4-FE19-2D4985995136}"/>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dirty="0" smtClean="0"/>
              <a:pPr>
                <a:lnSpc>
                  <a:spcPct val="90000"/>
                </a:lnSpc>
                <a:spcAft>
                  <a:spcPts val="600"/>
                </a:spcAft>
              </a:pPr>
              <a:t>13</a:t>
            </a:fld>
            <a:endParaRPr lang="en-US" sz="800"/>
          </a:p>
        </p:txBody>
      </p:sp>
    </p:spTree>
    <p:extLst>
      <p:ext uri="{BB962C8B-B14F-4D97-AF65-F5344CB8AC3E}">
        <p14:creationId xmlns:p14="http://schemas.microsoft.com/office/powerpoint/2010/main" val="369314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DAB1-7E70-91C2-D0B6-6BA3480BC63C}"/>
              </a:ext>
            </a:extLst>
          </p:cNvPr>
          <p:cNvSpPr>
            <a:spLocks noGrp="1"/>
          </p:cNvSpPr>
          <p:nvPr>
            <p:ph type="title"/>
          </p:nvPr>
        </p:nvSpPr>
        <p:spPr>
          <a:xfrm>
            <a:off x="1059003" y="1673106"/>
            <a:ext cx="10313716" cy="646908"/>
          </a:xfrm>
        </p:spPr>
        <p:txBody>
          <a:bodyPr anchor="ctr">
            <a:normAutofit/>
          </a:bodyPr>
          <a:lstStyle/>
          <a:p>
            <a:pPr>
              <a:lnSpc>
                <a:spcPct val="90000"/>
              </a:lnSpc>
            </a:pPr>
            <a:r>
              <a:rPr lang="en-US" sz="2200"/>
              <a:t>What are some common challenges that surfaced which impeded integration throughout the course of the grant? </a:t>
            </a:r>
          </a:p>
        </p:txBody>
      </p:sp>
      <p:sp>
        <p:nvSpPr>
          <p:cNvPr id="50" name="Text Placeholder 2">
            <a:extLst>
              <a:ext uri="{FF2B5EF4-FFF2-40B4-BE49-F238E27FC236}">
                <a16:creationId xmlns:a16="http://schemas.microsoft.com/office/drawing/2014/main" id="{DCF0F6C6-887F-8B73-86DB-FA6CDC148A29}"/>
              </a:ext>
            </a:extLst>
          </p:cNvPr>
          <p:cNvSpPr>
            <a:spLocks noGrp="1"/>
          </p:cNvSpPr>
          <p:nvPr>
            <p:ph type="body" idx="1"/>
          </p:nvPr>
        </p:nvSpPr>
        <p:spPr>
          <a:xfrm>
            <a:off x="4025560" y="2597265"/>
            <a:ext cx="7347161" cy="364911"/>
          </a:xfrm>
        </p:spPr>
        <p:txBody>
          <a:bodyPr vert="horz" lIns="0" tIns="0" rIns="0" bIns="0" rtlCol="0" anchor="t">
            <a:normAutofit/>
          </a:bodyPr>
          <a:lstStyle/>
          <a:p>
            <a:r>
              <a:rPr lang="en-US">
                <a:solidFill>
                  <a:srgbClr val="4A3D2E"/>
                </a:solidFill>
                <a:cs typeface="Arial"/>
              </a:rPr>
              <a:t>Challenges</a:t>
            </a:r>
            <a:r>
              <a:rPr lang="en-US" b="0">
                <a:solidFill>
                  <a:srgbClr val="4A3D2E"/>
                </a:solidFill>
                <a:cs typeface="Arial"/>
              </a:rPr>
              <a:t> included :</a:t>
            </a:r>
            <a:endParaRPr lang="en-US"/>
          </a:p>
        </p:txBody>
      </p:sp>
      <p:sp>
        <p:nvSpPr>
          <p:cNvPr id="7" name="Text Placeholder 3">
            <a:extLst>
              <a:ext uri="{FF2B5EF4-FFF2-40B4-BE49-F238E27FC236}">
                <a16:creationId xmlns:a16="http://schemas.microsoft.com/office/drawing/2014/main" id="{8CE95D2C-2367-854E-FBC8-8B44C7E77575}"/>
              </a:ext>
            </a:extLst>
          </p:cNvPr>
          <p:cNvSpPr>
            <a:spLocks noGrp="1"/>
          </p:cNvSpPr>
          <p:nvPr>
            <p:ph type="body" sz="quarter" idx="10"/>
          </p:nvPr>
        </p:nvSpPr>
        <p:spPr>
          <a:xfrm>
            <a:off x="3928967" y="2799775"/>
            <a:ext cx="7403112" cy="2495219"/>
          </a:xfrm>
        </p:spPr>
        <p:txBody>
          <a:bodyPr vert="horz" lIns="91440" tIns="45720" rIns="91440" bIns="45720" rtlCol="0" anchor="t">
            <a:noAutofit/>
          </a:bodyPr>
          <a:lstStyle/>
          <a:p>
            <a:pPr marL="172720" indent="-172720">
              <a:lnSpc>
                <a:spcPct val="90000"/>
              </a:lnSpc>
              <a:buFont typeface="Arial,Sans-Serif" panose="020B0604020202020204" pitchFamily="34" charset="0"/>
            </a:pPr>
            <a:endParaRPr lang="en-US" sz="1650"/>
          </a:p>
          <a:p>
            <a:pPr marL="563245" lvl="1" indent="-285750">
              <a:lnSpc>
                <a:spcPct val="90000"/>
              </a:lnSpc>
              <a:buFont typeface="Arial" panose="020B0604020202020204" pitchFamily="34" charset="0"/>
              <a:buChar char="•"/>
            </a:pPr>
            <a:r>
              <a:rPr lang="en-US" sz="1650">
                <a:solidFill>
                  <a:schemeClr val="tx2">
                    <a:lumMod val="75000"/>
                  </a:schemeClr>
                </a:solidFill>
                <a:cs typeface="Times New Roman"/>
              </a:rPr>
              <a:t>Adjusting to COVID-19 restrictions and the inability to have face-to-face visits during the pandemic made keeping patients engaged in care extremely difficult</a:t>
            </a:r>
          </a:p>
          <a:p>
            <a:pPr marL="563245" lvl="1" indent="-285750">
              <a:lnSpc>
                <a:spcPct val="90000"/>
              </a:lnSpc>
              <a:buFont typeface="Arial" panose="020B0604020202020204" pitchFamily="34" charset="0"/>
              <a:buChar char="•"/>
            </a:pPr>
            <a:r>
              <a:rPr lang="en-US" sz="1650">
                <a:solidFill>
                  <a:schemeClr val="tx2">
                    <a:lumMod val="75000"/>
                  </a:schemeClr>
                </a:solidFill>
                <a:cs typeface="Times New Roman"/>
              </a:rPr>
              <a:t>Staffing shortages and role changes, </a:t>
            </a:r>
          </a:p>
          <a:p>
            <a:pPr marL="563245" lvl="1" indent="-285750">
              <a:lnSpc>
                <a:spcPct val="90000"/>
              </a:lnSpc>
              <a:buFont typeface="Arial" panose="020B0604020202020204" pitchFamily="34" charset="0"/>
              <a:buChar char="•"/>
            </a:pPr>
            <a:r>
              <a:rPr lang="en-US" sz="1650">
                <a:solidFill>
                  <a:schemeClr val="tx2">
                    <a:lumMod val="75000"/>
                  </a:schemeClr>
                </a:solidFill>
                <a:cs typeface="Times New Roman"/>
              </a:rPr>
              <a:t>Retaining patient motivation and engagement </a:t>
            </a:r>
          </a:p>
          <a:p>
            <a:pPr marL="563245" lvl="1" indent="-285750">
              <a:lnSpc>
                <a:spcPct val="90000"/>
              </a:lnSpc>
              <a:buFont typeface="Arial" panose="020B0604020202020204" pitchFamily="34" charset="0"/>
              <a:buChar char="•"/>
            </a:pPr>
            <a:r>
              <a:rPr lang="en-US" sz="1650">
                <a:solidFill>
                  <a:schemeClr val="tx2">
                    <a:lumMod val="75000"/>
                  </a:schemeClr>
                </a:solidFill>
                <a:cs typeface="Times New Roman"/>
              </a:rPr>
              <a:t>The need for sufficient data platform for coordination</a:t>
            </a:r>
          </a:p>
          <a:p>
            <a:pPr marL="563245" lvl="1" indent="-285750">
              <a:lnSpc>
                <a:spcPct val="90000"/>
              </a:lnSpc>
              <a:buFont typeface="Arial" panose="020B0604020202020204" pitchFamily="34" charset="0"/>
              <a:buChar char="•"/>
            </a:pPr>
            <a:r>
              <a:rPr lang="en-US" sz="1650">
                <a:solidFill>
                  <a:schemeClr val="tx2">
                    <a:lumMod val="75000"/>
                  </a:schemeClr>
                </a:solidFill>
                <a:cs typeface="Times New Roman"/>
              </a:rPr>
              <a:t>The lack of a co-located space made it harder for cross-site staff to work together</a:t>
            </a:r>
          </a:p>
        </p:txBody>
      </p:sp>
      <p:sp>
        <p:nvSpPr>
          <p:cNvPr id="51" name="Text Placeholder 4">
            <a:extLst>
              <a:ext uri="{FF2B5EF4-FFF2-40B4-BE49-F238E27FC236}">
                <a16:creationId xmlns:a16="http://schemas.microsoft.com/office/drawing/2014/main" id="{3451AD2E-FC6F-81C4-0B10-F1DB53A97616}"/>
              </a:ext>
            </a:extLst>
          </p:cNvPr>
          <p:cNvSpPr>
            <a:spLocks noGrp="1"/>
          </p:cNvSpPr>
          <p:nvPr>
            <p:ph type="body" sz="quarter" idx="11"/>
          </p:nvPr>
        </p:nvSpPr>
        <p:spPr>
          <a:xfrm>
            <a:off x="711014" y="2559631"/>
            <a:ext cx="2881723" cy="4018138"/>
          </a:xfrm>
        </p:spPr>
        <p:txBody>
          <a:bodyPr vert="horz" lIns="91440" tIns="45720" rIns="91440" bIns="45720" rtlCol="0" anchor="t">
            <a:noAutofit/>
          </a:bodyPr>
          <a:lstStyle/>
          <a:p>
            <a:pPr marL="276860" lvl="1" algn="l"/>
            <a:r>
              <a:rPr lang="en-US" sz="1450" i="1">
                <a:latin typeface="+mj-lt"/>
                <a:ea typeface="+mj-lt"/>
                <a:cs typeface="+mj-lt"/>
              </a:rPr>
              <a:t>"Unfortunately the Covid Pandemic has been our biggest challenge this quarter, again.  It has interfered with patient compliance.  It has negatively impacted the workforce/staffing.  It takes away from the time needed to work on the improvement of quality patient outcomes.  I do not think this has impacted the "integration" piece of care, but the overall health goals and outcomes, possibly."- Saginaw 2022</a:t>
            </a:r>
            <a:endParaRPr lang="en-US" sz="1450" i="1"/>
          </a:p>
          <a:p>
            <a:endParaRPr lang="en-US" sz="1400">
              <a:cs typeface="Arial"/>
            </a:endParaRPr>
          </a:p>
        </p:txBody>
      </p:sp>
      <p:sp>
        <p:nvSpPr>
          <p:cNvPr id="3" name="Slide Number Placeholder 2">
            <a:extLst>
              <a:ext uri="{FF2B5EF4-FFF2-40B4-BE49-F238E27FC236}">
                <a16:creationId xmlns:a16="http://schemas.microsoft.com/office/drawing/2014/main" id="{117A5758-5498-FC67-7900-6125806688CF}"/>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15</a:t>
            </a:fld>
            <a:endParaRPr lang="en-US" sz="800"/>
          </a:p>
        </p:txBody>
      </p:sp>
    </p:spTree>
    <p:extLst>
      <p:ext uri="{BB962C8B-B14F-4D97-AF65-F5344CB8AC3E}">
        <p14:creationId xmlns:p14="http://schemas.microsoft.com/office/powerpoint/2010/main" val="326872008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5" y="1488158"/>
            <a:ext cx="9750519" cy="777949"/>
          </a:xfrm>
        </p:spPr>
        <p:txBody>
          <a:bodyPr anchor="ctr">
            <a:normAutofit/>
          </a:bodyPr>
          <a:lstStyle/>
          <a:p>
            <a:pPr>
              <a:lnSpc>
                <a:spcPct val="90000"/>
              </a:lnSpc>
            </a:pPr>
            <a:r>
              <a:rPr lang="en" sz="2500" b="1"/>
              <a:t>Lesson Learned/Best Practices</a:t>
            </a:r>
            <a:br>
              <a:rPr lang="en-US" sz="2500"/>
            </a:br>
            <a:endParaRPr lang="en-US" sz="2500"/>
          </a:p>
        </p:txBody>
      </p:sp>
      <p:sp>
        <p:nvSpPr>
          <p:cNvPr id="63" name="Text Placeholder 3">
            <a:extLst>
              <a:ext uri="{FF2B5EF4-FFF2-40B4-BE49-F238E27FC236}">
                <a16:creationId xmlns:a16="http://schemas.microsoft.com/office/drawing/2014/main" id="{D72A93EC-832C-085C-8E6C-F5335A500B47}"/>
              </a:ext>
            </a:extLst>
          </p:cNvPr>
          <p:cNvSpPr>
            <a:spLocks noGrp="1"/>
          </p:cNvSpPr>
          <p:nvPr>
            <p:ph type="body" sz="quarter" idx="12"/>
          </p:nvPr>
        </p:nvSpPr>
        <p:spPr>
          <a:xfrm>
            <a:off x="1009552" y="2463827"/>
            <a:ext cx="2878930" cy="3391693"/>
          </a:xfrm>
        </p:spPr>
        <p:txBody>
          <a:bodyPr vert="horz" lIns="91440" tIns="45720" rIns="91440" bIns="45720" rtlCol="0" anchor="t">
            <a:noAutofit/>
          </a:bodyPr>
          <a:lstStyle/>
          <a:p>
            <a:pPr algn="l"/>
            <a:r>
              <a:rPr lang="en-US" sz="1450" i="1">
                <a:cs typeface="Arial"/>
              </a:rPr>
              <a:t>"Rather than waiting to implement new forms and formal processes to capture Integrated Healthcare (IHC) interventions by the nursing staff, it was realized that this process has been occurring all along and needs to be recognized as such through the most appropriate means of documentation that promotes communication and collaboration with case holders and other clinicians".- Shiawassee 2021</a:t>
            </a:r>
            <a:endParaRPr lang="en-US" sz="1450" i="1"/>
          </a:p>
          <a:p>
            <a:endParaRPr lang="en-US" sz="1650"/>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16</a:t>
            </a:fld>
            <a:endParaRPr lang="en-US" sz="800"/>
          </a:p>
        </p:txBody>
      </p:sp>
      <p:graphicFrame>
        <p:nvGraphicFramePr>
          <p:cNvPr id="46" name="Text Placeholder 3">
            <a:extLst>
              <a:ext uri="{FF2B5EF4-FFF2-40B4-BE49-F238E27FC236}">
                <a16:creationId xmlns:a16="http://schemas.microsoft.com/office/drawing/2014/main" id="{08ABB889-C2AF-B2DF-DEB9-BC194651D582}"/>
              </a:ext>
            </a:extLst>
          </p:cNvPr>
          <p:cNvGraphicFramePr/>
          <p:nvPr>
            <p:extLst>
              <p:ext uri="{D42A27DB-BD31-4B8C-83A1-F6EECF244321}">
                <p14:modId xmlns:p14="http://schemas.microsoft.com/office/powerpoint/2010/main" val="2307717969"/>
              </p:ext>
            </p:extLst>
          </p:nvPr>
        </p:nvGraphicFramePr>
        <p:xfrm>
          <a:off x="4210977" y="2326053"/>
          <a:ext cx="7245499" cy="346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19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0702-5DBA-9B3D-C3C6-CAF94D20324C}"/>
              </a:ext>
            </a:extLst>
          </p:cNvPr>
          <p:cNvSpPr>
            <a:spLocks noGrp="1"/>
          </p:cNvSpPr>
          <p:nvPr>
            <p:ph type="title"/>
          </p:nvPr>
        </p:nvSpPr>
        <p:spPr>
          <a:xfrm>
            <a:off x="1012792" y="1488160"/>
            <a:ext cx="9857857" cy="4667101"/>
          </a:xfrm>
        </p:spPr>
        <p:txBody>
          <a:bodyPr/>
          <a:lstStyle/>
          <a:p>
            <a:r>
              <a:rPr lang="en-US" sz="2400" b="1">
                <a:cs typeface="Arial"/>
              </a:rPr>
              <a:t>Goal 2: Promote full integration and collaboration in clinical practices between primary and behavioral health care. </a:t>
            </a:r>
          </a:p>
        </p:txBody>
      </p:sp>
      <p:sp>
        <p:nvSpPr>
          <p:cNvPr id="3" name="Slide Number Placeholder 2">
            <a:extLst>
              <a:ext uri="{FF2B5EF4-FFF2-40B4-BE49-F238E27FC236}">
                <a16:creationId xmlns:a16="http://schemas.microsoft.com/office/drawing/2014/main" id="{170553CB-C664-C043-9D8E-CFAAC39F98B0}"/>
              </a:ext>
            </a:extLst>
          </p:cNvPr>
          <p:cNvSpPr>
            <a:spLocks noGrp="1"/>
          </p:cNvSpPr>
          <p:nvPr>
            <p:ph type="sldNum" sz="quarter" idx="4"/>
          </p:nvPr>
        </p:nvSpPr>
        <p:spPr/>
        <p:txBody>
          <a:bodyPr/>
          <a:lstStyle/>
          <a:p>
            <a:fld id="{8AAF491A-F951-4221-B28C-B4FAE8BB284D}" type="slidenum">
              <a:rPr lang="en-US" smtClean="0"/>
              <a:pPr/>
              <a:t>16</a:t>
            </a:fld>
            <a:endParaRPr lang="en-US"/>
          </a:p>
        </p:txBody>
      </p:sp>
    </p:spTree>
    <p:extLst>
      <p:ext uri="{BB962C8B-B14F-4D97-AF65-F5344CB8AC3E}">
        <p14:creationId xmlns:p14="http://schemas.microsoft.com/office/powerpoint/2010/main" val="40046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a:extLst>
              <a:ext uri="{FF2B5EF4-FFF2-40B4-BE49-F238E27FC236}">
                <a16:creationId xmlns:a16="http://schemas.microsoft.com/office/drawing/2014/main" id="{DB1BD747-6C40-24D6-EE66-21B9D84F0CEE}"/>
              </a:ext>
            </a:extLst>
          </p:cNvPr>
          <p:cNvSpPr>
            <a:spLocks noGrp="1"/>
          </p:cNvSpPr>
          <p:nvPr>
            <p:ph type="body" sz="quarter" idx="13"/>
          </p:nvPr>
        </p:nvSpPr>
        <p:spPr>
          <a:xfrm>
            <a:off x="1041014" y="1712194"/>
            <a:ext cx="9266213" cy="400523"/>
          </a:xfrm>
        </p:spPr>
        <p:txBody>
          <a:bodyPr vert="horz" lIns="91440" tIns="45720" rIns="91440" bIns="45720" rtlCol="0" anchor="t">
            <a:normAutofit/>
          </a:bodyPr>
          <a:lstStyle/>
          <a:p>
            <a:r>
              <a:rPr lang="en-US" sz="1600">
                <a:cs typeface="Times New Roman"/>
              </a:rPr>
              <a:t>Behavioral Health-Primary Care Integration Stages</a:t>
            </a:r>
            <a:endParaRPr lang="en-US" sz="1600"/>
          </a:p>
        </p:txBody>
      </p:sp>
      <p:sp>
        <p:nvSpPr>
          <p:cNvPr id="24" name="Title 2">
            <a:extLst>
              <a:ext uri="{FF2B5EF4-FFF2-40B4-BE49-F238E27FC236}">
                <a16:creationId xmlns:a16="http://schemas.microsoft.com/office/drawing/2014/main" id="{9EE94883-F2D0-A0A8-98FB-45EF491AA89A}"/>
              </a:ext>
            </a:extLst>
          </p:cNvPr>
          <p:cNvSpPr>
            <a:spLocks noGrp="1"/>
          </p:cNvSpPr>
          <p:nvPr>
            <p:ph type="title"/>
          </p:nvPr>
        </p:nvSpPr>
        <p:spPr>
          <a:xfrm>
            <a:off x="1012791" y="998973"/>
            <a:ext cx="10073996" cy="777949"/>
          </a:xfrm>
        </p:spPr>
        <p:txBody>
          <a:bodyPr/>
          <a:lstStyle/>
          <a:p>
            <a:r>
              <a:rPr lang="en-US">
                <a:cs typeface="Arial"/>
              </a:rPr>
              <a:t>SAMHSA Behavioral Health Integration Model</a:t>
            </a:r>
            <a:endParaRPr lang="en-US"/>
          </a:p>
        </p:txBody>
      </p:sp>
      <p:sp>
        <p:nvSpPr>
          <p:cNvPr id="25" name="Text Placeholder 3">
            <a:extLst>
              <a:ext uri="{FF2B5EF4-FFF2-40B4-BE49-F238E27FC236}">
                <a16:creationId xmlns:a16="http://schemas.microsoft.com/office/drawing/2014/main" id="{7D9B4C4A-E274-4BD7-E89C-51246B6244A1}"/>
              </a:ext>
            </a:extLst>
          </p:cNvPr>
          <p:cNvSpPr>
            <a:spLocks noGrp="1"/>
          </p:cNvSpPr>
          <p:nvPr>
            <p:ph type="body" sz="quarter" idx="15"/>
          </p:nvPr>
        </p:nvSpPr>
        <p:spPr>
          <a:xfrm>
            <a:off x="852867" y="6215019"/>
            <a:ext cx="6368857" cy="222460"/>
          </a:xfrm>
        </p:spPr>
        <p:txBody>
          <a:bodyPr vert="horz" lIns="91440" tIns="45720" rIns="91440" bIns="45720" rtlCol="0" anchor="t">
            <a:normAutofit/>
          </a:bodyPr>
          <a:lstStyle/>
          <a:p>
            <a:r>
              <a:rPr lang="en-US" sz="700">
                <a:latin typeface="Arial"/>
                <a:cs typeface="Arial"/>
              </a:rPr>
              <a:t>Source: SAMHSA. Integrated Models of Behavioral Health Care. https://www.samhsa.gov/resource/ebp/integrated-models-behavioral-health-primary-care</a:t>
            </a:r>
            <a:endParaRPr lang="en-US"/>
          </a:p>
        </p:txBody>
      </p:sp>
      <p:sp>
        <p:nvSpPr>
          <p:cNvPr id="6" name="Slide Number Placeholder 5">
            <a:extLst>
              <a:ext uri="{FF2B5EF4-FFF2-40B4-BE49-F238E27FC236}">
                <a16:creationId xmlns:a16="http://schemas.microsoft.com/office/drawing/2014/main" id="{D8529D8C-AF2E-2ABB-EF6A-5E426CEC697D}"/>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17</a:t>
            </a:fld>
            <a:endParaRPr lang="en-US" sz="800"/>
          </a:p>
        </p:txBody>
      </p:sp>
      <p:graphicFrame>
        <p:nvGraphicFramePr>
          <p:cNvPr id="8" name="Table 7">
            <a:extLst>
              <a:ext uri="{FF2B5EF4-FFF2-40B4-BE49-F238E27FC236}">
                <a16:creationId xmlns:a16="http://schemas.microsoft.com/office/drawing/2014/main" id="{9BD517FC-42EA-06DB-6A72-6F2EE409AD30}"/>
              </a:ext>
            </a:extLst>
          </p:cNvPr>
          <p:cNvGraphicFramePr>
            <a:graphicFrameLocks noGrp="1"/>
          </p:cNvGraphicFramePr>
          <p:nvPr>
            <p:extLst>
              <p:ext uri="{D42A27DB-BD31-4B8C-83A1-F6EECF244321}">
                <p14:modId xmlns:p14="http://schemas.microsoft.com/office/powerpoint/2010/main" val="2736270774"/>
              </p:ext>
            </p:extLst>
          </p:nvPr>
        </p:nvGraphicFramePr>
        <p:xfrm>
          <a:off x="1044222" y="2116666"/>
          <a:ext cx="9279561" cy="4111663"/>
        </p:xfrm>
        <a:graphic>
          <a:graphicData uri="http://schemas.openxmlformats.org/drawingml/2006/table">
            <a:tbl>
              <a:tblPr firstRow="1" bandRow="1">
                <a:noFill/>
                <a:tableStyleId>{5C22544A-7EE6-4342-B048-85BDC9FD1C3A}</a:tableStyleId>
              </a:tblPr>
              <a:tblGrid>
                <a:gridCol w="1261867">
                  <a:extLst>
                    <a:ext uri="{9D8B030D-6E8A-4147-A177-3AD203B41FA5}">
                      <a16:colId xmlns:a16="http://schemas.microsoft.com/office/drawing/2014/main" val="2868729027"/>
                    </a:ext>
                  </a:extLst>
                </a:gridCol>
                <a:gridCol w="1318371">
                  <a:extLst>
                    <a:ext uri="{9D8B030D-6E8A-4147-A177-3AD203B41FA5}">
                      <a16:colId xmlns:a16="http://schemas.microsoft.com/office/drawing/2014/main" val="1098146698"/>
                    </a:ext>
                  </a:extLst>
                </a:gridCol>
                <a:gridCol w="1224201">
                  <a:extLst>
                    <a:ext uri="{9D8B030D-6E8A-4147-A177-3AD203B41FA5}">
                      <a16:colId xmlns:a16="http://schemas.microsoft.com/office/drawing/2014/main" val="76895285"/>
                    </a:ext>
                  </a:extLst>
                </a:gridCol>
                <a:gridCol w="1728544">
                  <a:extLst>
                    <a:ext uri="{9D8B030D-6E8A-4147-A177-3AD203B41FA5}">
                      <a16:colId xmlns:a16="http://schemas.microsoft.com/office/drawing/2014/main" val="1765705698"/>
                    </a:ext>
                  </a:extLst>
                </a:gridCol>
                <a:gridCol w="1748439">
                  <a:extLst>
                    <a:ext uri="{9D8B030D-6E8A-4147-A177-3AD203B41FA5}">
                      <a16:colId xmlns:a16="http://schemas.microsoft.com/office/drawing/2014/main" val="2876733404"/>
                    </a:ext>
                  </a:extLst>
                </a:gridCol>
                <a:gridCol w="1998139">
                  <a:extLst>
                    <a:ext uri="{9D8B030D-6E8A-4147-A177-3AD203B41FA5}">
                      <a16:colId xmlns:a16="http://schemas.microsoft.com/office/drawing/2014/main" val="3764559782"/>
                    </a:ext>
                  </a:extLst>
                </a:gridCol>
              </a:tblGrid>
              <a:tr h="498657">
                <a:tc gridSpan="2">
                  <a:txBody>
                    <a:bodyPr/>
                    <a:lstStyle/>
                    <a:p>
                      <a:pPr marL="0" marR="0">
                        <a:spcBef>
                          <a:spcPts val="0"/>
                        </a:spcBef>
                        <a:spcAft>
                          <a:spcPts val="0"/>
                        </a:spcAft>
                      </a:pPr>
                      <a:r>
                        <a:rPr lang="en-US" sz="1200" b="1">
                          <a:solidFill>
                            <a:srgbClr val="FFFFFF"/>
                          </a:solidFill>
                          <a:effectLst/>
                          <a:latin typeface="Calibri"/>
                        </a:rPr>
                        <a:t>Coordinated</a:t>
                      </a:r>
                    </a:p>
                    <a:p>
                      <a:pPr marL="0" marR="0">
                        <a:spcBef>
                          <a:spcPts val="0"/>
                        </a:spcBef>
                        <a:spcAft>
                          <a:spcPts val="0"/>
                        </a:spcAft>
                      </a:pPr>
                      <a:r>
                        <a:rPr lang="en-US" sz="1200" b="1">
                          <a:solidFill>
                            <a:srgbClr val="FFFFFF"/>
                          </a:solidFill>
                          <a:effectLst/>
                          <a:latin typeface="Calibri"/>
                        </a:rPr>
                        <a:t>Key element: Communication</a:t>
                      </a:r>
                    </a:p>
                  </a:txBody>
                  <a:tcPr marL="118285" marR="70971" marT="70971" marB="70971">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tc gridSpan="2">
                  <a:txBody>
                    <a:bodyPr/>
                    <a:lstStyle/>
                    <a:p>
                      <a:pPr marL="0" marR="0">
                        <a:spcBef>
                          <a:spcPts val="0"/>
                        </a:spcBef>
                        <a:spcAft>
                          <a:spcPts val="0"/>
                        </a:spcAft>
                      </a:pPr>
                      <a:r>
                        <a:rPr lang="en-US" sz="1200" b="1">
                          <a:solidFill>
                            <a:srgbClr val="FFFFFF"/>
                          </a:solidFill>
                          <a:effectLst/>
                          <a:latin typeface="Calibri"/>
                        </a:rPr>
                        <a:t>Co-Located</a:t>
                      </a:r>
                    </a:p>
                    <a:p>
                      <a:pPr marL="0" marR="0">
                        <a:spcBef>
                          <a:spcPts val="0"/>
                        </a:spcBef>
                        <a:spcAft>
                          <a:spcPts val="0"/>
                        </a:spcAft>
                      </a:pPr>
                      <a:r>
                        <a:rPr lang="en-US" sz="1200" b="1">
                          <a:solidFill>
                            <a:srgbClr val="FFFFFF"/>
                          </a:solidFill>
                          <a:effectLst/>
                          <a:latin typeface="Calibri"/>
                        </a:rPr>
                        <a:t>Key Element: Physical Proximity</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tc gridSpan="2">
                  <a:txBody>
                    <a:bodyPr/>
                    <a:lstStyle/>
                    <a:p>
                      <a:pPr marL="0" marR="0">
                        <a:spcBef>
                          <a:spcPts val="0"/>
                        </a:spcBef>
                        <a:spcAft>
                          <a:spcPts val="0"/>
                        </a:spcAft>
                      </a:pPr>
                      <a:r>
                        <a:rPr lang="en-US" sz="1200" b="1">
                          <a:solidFill>
                            <a:srgbClr val="FFFFFF"/>
                          </a:solidFill>
                          <a:effectLst/>
                          <a:latin typeface="Calibri"/>
                        </a:rPr>
                        <a:t>Integrated</a:t>
                      </a:r>
                    </a:p>
                    <a:p>
                      <a:pPr marL="0" marR="0">
                        <a:spcBef>
                          <a:spcPts val="0"/>
                        </a:spcBef>
                        <a:spcAft>
                          <a:spcPts val="0"/>
                        </a:spcAft>
                      </a:pPr>
                      <a:r>
                        <a:rPr lang="en-US" sz="1200" b="1">
                          <a:solidFill>
                            <a:srgbClr val="FFFFFF"/>
                          </a:solidFill>
                          <a:effectLst/>
                          <a:latin typeface="Calibri"/>
                        </a:rPr>
                        <a:t>Key Element: Practice/System Change</a:t>
                      </a:r>
                    </a:p>
                  </a:txBody>
                  <a:tcPr marL="118285" marR="70971" marT="70971" marB="70971">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tc hMerge="1">
                  <a:txBody>
                    <a:bodyPr/>
                    <a:lstStyle/>
                    <a:p>
                      <a:endParaRPr lang="en-US"/>
                    </a:p>
                  </a:txBody>
                  <a:tcPr/>
                </a:tc>
                <a:extLst>
                  <a:ext uri="{0D108BD9-81ED-4DB2-BD59-A6C34878D82A}">
                    <a16:rowId xmlns:a16="http://schemas.microsoft.com/office/drawing/2014/main" val="1035675732"/>
                  </a:ext>
                </a:extLst>
              </a:tr>
              <a:tr h="317326">
                <a:tc>
                  <a:txBody>
                    <a:bodyPr/>
                    <a:lstStyle/>
                    <a:p>
                      <a:pPr marL="0" marR="0">
                        <a:spcBef>
                          <a:spcPts val="0"/>
                        </a:spcBef>
                        <a:spcAft>
                          <a:spcPts val="0"/>
                        </a:spcAft>
                      </a:pPr>
                      <a:r>
                        <a:rPr lang="en-US" sz="1200" b="1">
                          <a:solidFill>
                            <a:schemeClr val="tx1">
                              <a:lumMod val="85000"/>
                              <a:lumOff val="15000"/>
                            </a:schemeClr>
                          </a:solidFill>
                          <a:effectLst/>
                          <a:latin typeface="Calibri"/>
                        </a:rPr>
                        <a:t>Level 1</a:t>
                      </a:r>
                    </a:p>
                  </a:txBody>
                  <a:tcPr marL="118285" marR="70971" marT="70971" marB="7097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b="1">
                          <a:solidFill>
                            <a:schemeClr val="tx1">
                              <a:lumMod val="85000"/>
                              <a:lumOff val="15000"/>
                            </a:schemeClr>
                          </a:solidFill>
                          <a:effectLst/>
                          <a:latin typeface="Calibri"/>
                        </a:rPr>
                        <a:t>Level 2</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b="1">
                          <a:solidFill>
                            <a:schemeClr val="tx1">
                              <a:lumMod val="85000"/>
                              <a:lumOff val="15000"/>
                            </a:schemeClr>
                          </a:solidFill>
                          <a:effectLst/>
                          <a:latin typeface="Calibri"/>
                        </a:rPr>
                        <a:t>Level 3</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b="1">
                          <a:solidFill>
                            <a:schemeClr val="tx1">
                              <a:lumMod val="85000"/>
                              <a:lumOff val="15000"/>
                            </a:schemeClr>
                          </a:solidFill>
                          <a:effectLst/>
                          <a:latin typeface="Calibri"/>
                        </a:rPr>
                        <a:t>Level 4</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b="1">
                          <a:solidFill>
                            <a:schemeClr val="tx1">
                              <a:lumMod val="85000"/>
                              <a:lumOff val="15000"/>
                            </a:schemeClr>
                          </a:solidFill>
                          <a:effectLst/>
                          <a:latin typeface="Calibri"/>
                        </a:rPr>
                        <a:t>Level 5</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b="1">
                          <a:solidFill>
                            <a:schemeClr val="tx1">
                              <a:lumMod val="85000"/>
                              <a:lumOff val="15000"/>
                            </a:schemeClr>
                          </a:solidFill>
                          <a:effectLst/>
                          <a:latin typeface="Calibri"/>
                        </a:rPr>
                        <a:t>Level 6</a:t>
                      </a:r>
                    </a:p>
                  </a:txBody>
                  <a:tcPr marL="118285" marR="70971" marT="70971" marB="7097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703298280"/>
                  </a:ext>
                </a:extLst>
              </a:tr>
              <a:tr h="825051">
                <a:tc>
                  <a:txBody>
                    <a:bodyPr/>
                    <a:lstStyle/>
                    <a:p>
                      <a:pPr marL="0" marR="0">
                        <a:spcBef>
                          <a:spcPts val="0"/>
                        </a:spcBef>
                        <a:spcAft>
                          <a:spcPts val="0"/>
                        </a:spcAft>
                      </a:pPr>
                      <a:r>
                        <a:rPr lang="en-US" sz="1200">
                          <a:solidFill>
                            <a:schemeClr val="tx1">
                              <a:lumMod val="85000"/>
                              <a:lumOff val="15000"/>
                            </a:schemeClr>
                          </a:solidFill>
                          <a:effectLst/>
                          <a:latin typeface="Calibri"/>
                        </a:rPr>
                        <a:t>Separate systems</a:t>
                      </a:r>
                    </a:p>
                  </a:txBody>
                  <a:tcPr marL="118285" marR="70971" marT="70971" marB="7097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Separate systems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Separate systems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In same space within same facility; share some systems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Same space with some shared space; develop system work-arounds together</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Same space, facility with shared systems; functioning as one system</a:t>
                      </a:r>
                    </a:p>
                  </a:txBody>
                  <a:tcPr marL="118285" marR="70971" marT="70971" marB="7097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80330434"/>
                  </a:ext>
                </a:extLst>
              </a:tr>
              <a:tr h="1024513">
                <a:tc>
                  <a:txBody>
                    <a:bodyPr/>
                    <a:lstStyle/>
                    <a:p>
                      <a:pPr marL="0" marR="0">
                        <a:spcBef>
                          <a:spcPts val="0"/>
                        </a:spcBef>
                        <a:spcAft>
                          <a:spcPts val="0"/>
                        </a:spcAft>
                      </a:pPr>
                      <a:r>
                        <a:rPr lang="en-US" sz="1200">
                          <a:solidFill>
                            <a:schemeClr val="tx1">
                              <a:lumMod val="85000"/>
                              <a:lumOff val="15000"/>
                            </a:schemeClr>
                          </a:solidFill>
                          <a:effectLst/>
                          <a:latin typeface="Calibri"/>
                        </a:rPr>
                        <a:t>Communicate rarely, driven by provider need</a:t>
                      </a:r>
                    </a:p>
                  </a:txBody>
                  <a:tcPr marL="118285" marR="70971" marT="70971" marB="7097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Periodic communication driven by common patients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Communicate regularly about share patients </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Communicate in person as needed and collaborate around common patient issues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Communicate frequently, in-person</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Communicate consistently at all levels</a:t>
                      </a:r>
                    </a:p>
                  </a:txBody>
                  <a:tcPr marL="118285" marR="70971" marT="70971" marB="7097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98649784"/>
                  </a:ext>
                </a:extLst>
              </a:tr>
              <a:tr h="498657">
                <a:tc>
                  <a:txBody>
                    <a:bodyPr/>
                    <a:lstStyle/>
                    <a:p>
                      <a:pPr marL="0" marR="0">
                        <a:spcBef>
                          <a:spcPts val="0"/>
                        </a:spcBef>
                        <a:spcAft>
                          <a:spcPts val="0"/>
                        </a:spcAft>
                      </a:pPr>
                      <a:r>
                        <a:rPr lang="en-US" sz="1200">
                          <a:solidFill>
                            <a:schemeClr val="tx1">
                              <a:lumMod val="85000"/>
                              <a:lumOff val="15000"/>
                            </a:schemeClr>
                          </a:solidFill>
                          <a:effectLst/>
                          <a:latin typeface="Calibri"/>
                        </a:rPr>
                        <a:t>May never meet in person</a:t>
                      </a:r>
                    </a:p>
                  </a:txBody>
                  <a:tcPr marL="118285" marR="70971" marT="70971" marB="70971">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May occasionally meet</a:t>
                      </a:r>
                      <a:endParaRPr lang="en-US"/>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Meet occasionally</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Regular, face-to-face interactions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Regular team meetings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Have formal and informal team meetings</a:t>
                      </a:r>
                    </a:p>
                  </a:txBody>
                  <a:tcPr marL="118285" marR="70971" marT="70971" marB="70971">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188101465"/>
                  </a:ext>
                </a:extLst>
              </a:tr>
              <a:tr h="843184">
                <a:tc>
                  <a:txBody>
                    <a:bodyPr/>
                    <a:lstStyle/>
                    <a:p>
                      <a:pPr marL="0" marR="0">
                        <a:spcBef>
                          <a:spcPts val="0"/>
                        </a:spcBef>
                        <a:spcAft>
                          <a:spcPts val="0"/>
                        </a:spcAft>
                      </a:pPr>
                      <a:r>
                        <a:rPr lang="en-US" sz="1200">
                          <a:solidFill>
                            <a:schemeClr val="tx1">
                              <a:lumMod val="85000"/>
                              <a:lumOff val="15000"/>
                            </a:schemeClr>
                          </a:solidFill>
                          <a:effectLst/>
                          <a:latin typeface="Calibri"/>
                        </a:rPr>
                        <a:t>Limited understanding of each others’ roles</a:t>
                      </a:r>
                    </a:p>
                  </a:txBody>
                  <a:tcPr marL="118285" marR="70971" marT="70971" marB="70971">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Appreciate each other as resources</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Feel part of larger, non-formal team</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Basic understanding of roles and culture</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In-depth understanding of roles and culture</a:t>
                      </a:r>
                    </a:p>
                  </a:txBody>
                  <a:tcPr marL="118285" marR="70971" marT="70971" marB="70971">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marR="0">
                        <a:spcBef>
                          <a:spcPts val="0"/>
                        </a:spcBef>
                        <a:spcAft>
                          <a:spcPts val="0"/>
                        </a:spcAft>
                      </a:pPr>
                      <a:r>
                        <a:rPr lang="en-US" sz="1200">
                          <a:solidFill>
                            <a:schemeClr val="tx1">
                              <a:lumMod val="85000"/>
                              <a:lumOff val="15000"/>
                            </a:schemeClr>
                          </a:solidFill>
                          <a:effectLst/>
                          <a:latin typeface="Calibri"/>
                        </a:rPr>
                        <a:t>Have roles and cultures that blur or blend</a:t>
                      </a:r>
                    </a:p>
                  </a:txBody>
                  <a:tcPr marL="118285" marR="70971" marT="70971" marB="70971">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567472580"/>
                  </a:ext>
                </a:extLst>
              </a:tr>
            </a:tbl>
          </a:graphicData>
        </a:graphic>
      </p:graphicFrame>
      <p:sp>
        <p:nvSpPr>
          <p:cNvPr id="3" name="Text Placeholder 3">
            <a:extLst>
              <a:ext uri="{FF2B5EF4-FFF2-40B4-BE49-F238E27FC236}">
                <a16:creationId xmlns:a16="http://schemas.microsoft.com/office/drawing/2014/main" id="{6AE47BD9-DDB2-AC27-7BEA-B83B45204B8C}"/>
              </a:ext>
            </a:extLst>
          </p:cNvPr>
          <p:cNvSpPr txBox="1">
            <a:spLocks/>
          </p:cNvSpPr>
          <p:nvPr/>
        </p:nvSpPr>
        <p:spPr>
          <a:xfrm>
            <a:off x="852867" y="6439137"/>
            <a:ext cx="6368857" cy="222460"/>
          </a:xfrm>
          <a:prstGeom prst="rect">
            <a:avLst/>
          </a:prstGeom>
        </p:spPr>
        <p:txBody>
          <a:bodyPr vert="horz" lIns="91440" tIns="45720" rIns="91440" bIns="45720" rtlCol="0" anchor="t">
            <a:normAutofit fontScale="77500" lnSpcReduction="20000"/>
          </a:bodyPr>
          <a:lstStyle>
            <a:lvl1pPr marL="0" indent="0">
              <a:lnSpc>
                <a:spcPct val="100000"/>
              </a:lnSpc>
              <a:spcAft>
                <a:spcPts val="728"/>
              </a:spcAft>
              <a:buFont typeface="Arial" panose="020B0604020202020204" pitchFamily="34" charset="0"/>
              <a:buNone/>
              <a:defRPr sz="728">
                <a:solidFill>
                  <a:schemeClr val="tx2"/>
                </a:solidFill>
                <a:latin typeface="Arial" panose="020B0604020202020204" pitchFamily="34" charset="0"/>
                <a:ea typeface="+mn-ea"/>
                <a:cs typeface="Arial" panose="020B0604020202020204" pitchFamily="34" charset="0"/>
              </a:defRPr>
            </a:lvl1pPr>
            <a:lvl2pPr marL="277240" indent="0">
              <a:lnSpc>
                <a:spcPct val="100000"/>
              </a:lnSpc>
              <a:spcAft>
                <a:spcPts val="728"/>
              </a:spcAft>
              <a:buFont typeface="Arial" panose="020B0604020202020204" pitchFamily="34" charset="0"/>
              <a:buNone/>
              <a:defRPr sz="1800">
                <a:solidFill>
                  <a:srgbClr val="63513F"/>
                </a:solidFill>
                <a:latin typeface="+mn-lt"/>
                <a:ea typeface="+mn-ea"/>
                <a:cs typeface="Times New Roman" panose="02020603050405020304" pitchFamily="18" charset="0"/>
              </a:defRPr>
            </a:lvl2pPr>
            <a:lvl3pPr marL="554478" indent="0">
              <a:lnSpc>
                <a:spcPct val="100000"/>
              </a:lnSpc>
              <a:spcAft>
                <a:spcPts val="728"/>
              </a:spcAft>
              <a:buFont typeface="Arial" panose="020B0604020202020204" pitchFamily="34" charset="0"/>
              <a:buNone/>
              <a:defRPr sz="1800">
                <a:solidFill>
                  <a:srgbClr val="63513F"/>
                </a:solidFill>
                <a:latin typeface="+mn-lt"/>
                <a:ea typeface="+mn-ea"/>
                <a:cs typeface="Times New Roman" panose="02020603050405020304" pitchFamily="18" charset="0"/>
              </a:defRPr>
            </a:lvl3pPr>
            <a:lvl4pPr marL="831718" indent="0">
              <a:lnSpc>
                <a:spcPct val="100000"/>
              </a:lnSpc>
              <a:spcAft>
                <a:spcPts val="728"/>
              </a:spcAft>
              <a:buFont typeface="Arial" panose="020B0604020202020204" pitchFamily="34" charset="0"/>
              <a:buNone/>
              <a:defRPr sz="1800">
                <a:solidFill>
                  <a:srgbClr val="63513F"/>
                </a:solidFill>
                <a:latin typeface="+mn-lt"/>
                <a:ea typeface="+mn-ea"/>
                <a:cs typeface="Times New Roman" panose="02020603050405020304" pitchFamily="18" charset="0"/>
              </a:defRPr>
            </a:lvl4pPr>
            <a:lvl5pPr marL="1108956" indent="0">
              <a:lnSpc>
                <a:spcPct val="100000"/>
              </a:lnSpc>
              <a:spcAft>
                <a:spcPts val="728"/>
              </a:spcAft>
              <a:buFont typeface="Arial" panose="020B0604020202020204" pitchFamily="34" charset="0"/>
              <a:buNone/>
              <a:defRPr sz="1800">
                <a:solidFill>
                  <a:srgbClr val="63513F"/>
                </a:solidFill>
                <a:latin typeface="+mn-lt"/>
                <a:ea typeface="+mn-ea"/>
                <a:cs typeface="Times New Roman" panose="02020603050405020304" pitchFamily="18" charset="0"/>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a:lstStyle>
          <a:p>
            <a:pPr defTabSz="914400"/>
            <a:r>
              <a:rPr lang="en-US" sz="700" kern="0" dirty="0">
                <a:latin typeface="Arial"/>
                <a:cs typeface="Arial"/>
                <a:hlinkClick r:id="rId2"/>
              </a:rPr>
              <a:t>Source: SAMHSA. Integrated Models of Behavioral Health Care. https://www.thenationalcouncil.org/wp-content/uploads/2020/01/CIHS_Framework_Final_charts.pdf?daf=375ateTbd56</a:t>
            </a:r>
            <a:endParaRPr lang="en-US" kern="0" dirty="0"/>
          </a:p>
        </p:txBody>
      </p:sp>
    </p:spTree>
    <p:extLst>
      <p:ext uri="{BB962C8B-B14F-4D97-AF65-F5344CB8AC3E}">
        <p14:creationId xmlns:p14="http://schemas.microsoft.com/office/powerpoint/2010/main" val="1689321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hite box&#10;&#10;Description automatically generated">
            <a:extLst>
              <a:ext uri="{FF2B5EF4-FFF2-40B4-BE49-F238E27FC236}">
                <a16:creationId xmlns:a16="http://schemas.microsoft.com/office/drawing/2014/main" id="{2A2E2ABE-39E9-3E1E-1063-2E69F2AD90B8}"/>
              </a:ext>
            </a:extLst>
          </p:cNvPr>
          <p:cNvPicPr>
            <a:picLocks noChangeAspect="1"/>
          </p:cNvPicPr>
          <p:nvPr/>
        </p:nvPicPr>
        <p:blipFill>
          <a:blip r:embed="rId2"/>
          <a:stretch>
            <a:fillRect/>
          </a:stretch>
        </p:blipFill>
        <p:spPr>
          <a:xfrm>
            <a:off x="5633884" y="874174"/>
            <a:ext cx="5397910" cy="5699586"/>
          </a:xfrm>
          <a:prstGeom prst="rect">
            <a:avLst/>
          </a:prstGeom>
        </p:spPr>
      </p:pic>
      <p:sp>
        <p:nvSpPr>
          <p:cNvPr id="2" name="Title 1">
            <a:extLst>
              <a:ext uri="{FF2B5EF4-FFF2-40B4-BE49-F238E27FC236}">
                <a16:creationId xmlns:a16="http://schemas.microsoft.com/office/drawing/2014/main" id="{57FBFDE0-40DC-E572-CC76-90697D36CC78}"/>
              </a:ext>
            </a:extLst>
          </p:cNvPr>
          <p:cNvSpPr>
            <a:spLocks noGrp="1"/>
          </p:cNvSpPr>
          <p:nvPr>
            <p:ph type="title"/>
          </p:nvPr>
        </p:nvSpPr>
        <p:spPr>
          <a:xfrm>
            <a:off x="1012794" y="1488158"/>
            <a:ext cx="4659822" cy="777949"/>
          </a:xfrm>
        </p:spPr>
        <p:txBody>
          <a:bodyPr>
            <a:normAutofit fontScale="90000"/>
          </a:bodyPr>
          <a:lstStyle/>
          <a:p>
            <a:r>
              <a:rPr lang="en-US">
                <a:cs typeface="Arial"/>
              </a:rPr>
              <a:t>Integration Self-Assessment Tool (ISS)</a:t>
            </a:r>
            <a:endParaRPr lang="en-US"/>
          </a:p>
        </p:txBody>
      </p:sp>
      <p:sp>
        <p:nvSpPr>
          <p:cNvPr id="3" name="Slide Number Placeholder 2">
            <a:extLst>
              <a:ext uri="{FF2B5EF4-FFF2-40B4-BE49-F238E27FC236}">
                <a16:creationId xmlns:a16="http://schemas.microsoft.com/office/drawing/2014/main" id="{DB96BC49-F3C7-C32F-2C33-F629AEA2CF93}"/>
              </a:ext>
            </a:extLst>
          </p:cNvPr>
          <p:cNvSpPr>
            <a:spLocks noGrp="1"/>
          </p:cNvSpPr>
          <p:nvPr>
            <p:ph type="sldNum" sz="quarter" idx="4"/>
          </p:nvPr>
        </p:nvSpPr>
        <p:spPr/>
        <p:txBody>
          <a:bodyPr/>
          <a:lstStyle/>
          <a:p>
            <a:fld id="{8AAF491A-F951-4221-B28C-B4FAE8BB284D}" type="slidenum">
              <a:rPr lang="en-US" smtClean="0"/>
              <a:pPr/>
              <a:t>18</a:t>
            </a:fld>
            <a:endParaRPr lang="en-US"/>
          </a:p>
        </p:txBody>
      </p:sp>
      <p:sp>
        <p:nvSpPr>
          <p:cNvPr id="4" name="Text Placeholder 3">
            <a:extLst>
              <a:ext uri="{FF2B5EF4-FFF2-40B4-BE49-F238E27FC236}">
                <a16:creationId xmlns:a16="http://schemas.microsoft.com/office/drawing/2014/main" id="{9549C5F2-BD18-541B-01B9-5CFF6C600D59}"/>
              </a:ext>
            </a:extLst>
          </p:cNvPr>
          <p:cNvSpPr>
            <a:spLocks noGrp="1"/>
          </p:cNvSpPr>
          <p:nvPr>
            <p:ph type="body" sz="quarter" idx="10"/>
          </p:nvPr>
        </p:nvSpPr>
        <p:spPr>
          <a:xfrm>
            <a:off x="1012791" y="2458637"/>
            <a:ext cx="4518771" cy="3742828"/>
          </a:xfrm>
        </p:spPr>
        <p:txBody>
          <a:bodyPr vert="horz" lIns="91440" tIns="45720" rIns="91440" bIns="45720" rtlCol="0" anchor="t">
            <a:normAutofit/>
          </a:bodyPr>
          <a:lstStyle/>
          <a:p>
            <a:pPr marL="0" indent="0">
              <a:buNone/>
            </a:pPr>
            <a:r>
              <a:rPr lang="en-US" sz="2000">
                <a:solidFill>
                  <a:srgbClr val="000000"/>
                </a:solidFill>
                <a:cs typeface="Arial"/>
              </a:rPr>
              <a:t>To assess the sites’ level of integration at various points throughout the program, the Integration Self-Assessment Tool was created based on SAMHSA’s Six Levels of Collaboration/ Integration. </a:t>
            </a:r>
            <a:endParaRPr lang="en-US"/>
          </a:p>
          <a:p>
            <a:pPr marL="172720" indent="-172720"/>
            <a:endParaRPr lang="en-US"/>
          </a:p>
        </p:txBody>
      </p:sp>
    </p:spTree>
    <p:extLst>
      <p:ext uri="{BB962C8B-B14F-4D97-AF65-F5344CB8AC3E}">
        <p14:creationId xmlns:p14="http://schemas.microsoft.com/office/powerpoint/2010/main" val="182226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A900-DD83-306A-83FC-C0026D79E41E}"/>
              </a:ext>
            </a:extLst>
          </p:cNvPr>
          <p:cNvSpPr>
            <a:spLocks noGrp="1"/>
          </p:cNvSpPr>
          <p:nvPr>
            <p:ph type="title"/>
          </p:nvPr>
        </p:nvSpPr>
        <p:spPr>
          <a:xfrm>
            <a:off x="1012791" y="1488158"/>
            <a:ext cx="10073996" cy="777949"/>
          </a:xfrm>
        </p:spPr>
        <p:txBody>
          <a:bodyPr vert="horz" lIns="91440" tIns="45720" rIns="91440" bIns="45720" rtlCol="0" anchor="ctr">
            <a:normAutofit/>
          </a:bodyPr>
          <a:lstStyle/>
          <a:p>
            <a:r>
              <a:rPr lang="en-US" i="1"/>
              <a:t>Which areas of integration benefited the most? </a:t>
            </a:r>
            <a:endParaRPr lang="en-US"/>
          </a:p>
          <a:p>
            <a:endParaRPr lang="en-US"/>
          </a:p>
        </p:txBody>
      </p:sp>
      <p:sp>
        <p:nvSpPr>
          <p:cNvPr id="3" name="Slide Number Placeholder 2">
            <a:extLst>
              <a:ext uri="{FF2B5EF4-FFF2-40B4-BE49-F238E27FC236}">
                <a16:creationId xmlns:a16="http://schemas.microsoft.com/office/drawing/2014/main" id="{41341682-0502-046C-AE26-FF12C66FBF02}"/>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19</a:t>
            </a:fld>
            <a:endParaRPr lang="en-US" sz="800"/>
          </a:p>
        </p:txBody>
      </p:sp>
      <p:graphicFrame>
        <p:nvGraphicFramePr>
          <p:cNvPr id="6" name="Text Placeholder 3">
            <a:extLst>
              <a:ext uri="{FF2B5EF4-FFF2-40B4-BE49-F238E27FC236}">
                <a16:creationId xmlns:a16="http://schemas.microsoft.com/office/drawing/2014/main" id="{3F2F71CA-D621-80F5-CE67-32623CE5D6A9}"/>
              </a:ext>
            </a:extLst>
          </p:cNvPr>
          <p:cNvGraphicFramePr/>
          <p:nvPr>
            <p:extLst>
              <p:ext uri="{D42A27DB-BD31-4B8C-83A1-F6EECF244321}">
                <p14:modId xmlns:p14="http://schemas.microsoft.com/office/powerpoint/2010/main" val="3380124343"/>
              </p:ext>
            </p:extLst>
          </p:nvPr>
        </p:nvGraphicFramePr>
        <p:xfrm>
          <a:off x="1012794" y="2677167"/>
          <a:ext cx="10073996" cy="347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034653"/>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8F8F33-5490-F9C9-1541-2A97B363DA0D}"/>
              </a:ext>
            </a:extLst>
          </p:cNvPr>
          <p:cNvSpPr>
            <a:spLocks noGrp="1"/>
          </p:cNvSpPr>
          <p:nvPr>
            <p:ph type="body" sz="quarter" idx="12"/>
          </p:nvPr>
        </p:nvSpPr>
        <p:spPr>
          <a:xfrm>
            <a:off x="304800" y="1950352"/>
            <a:ext cx="2667000" cy="4343528"/>
          </a:xfrm>
        </p:spPr>
        <p:txBody>
          <a:bodyPr>
            <a:normAutofit/>
          </a:bodyPr>
          <a:lstStyle/>
          <a:p>
            <a:endParaRPr lang="en-US" sz="2800"/>
          </a:p>
          <a:p>
            <a:endParaRPr lang="en-US" sz="2800"/>
          </a:p>
          <a:p>
            <a:endParaRPr lang="en-US" sz="2800"/>
          </a:p>
        </p:txBody>
      </p:sp>
      <p:sp>
        <p:nvSpPr>
          <p:cNvPr id="7" name="Text Placeholder 6">
            <a:extLst>
              <a:ext uri="{FF2B5EF4-FFF2-40B4-BE49-F238E27FC236}">
                <a16:creationId xmlns:a16="http://schemas.microsoft.com/office/drawing/2014/main" id="{CB85F5ED-106F-9266-B37C-4C5782F5A15B}"/>
              </a:ext>
            </a:extLst>
          </p:cNvPr>
          <p:cNvSpPr>
            <a:spLocks noGrp="1"/>
          </p:cNvSpPr>
          <p:nvPr>
            <p:ph type="body" sz="quarter" idx="13"/>
          </p:nvPr>
        </p:nvSpPr>
        <p:spPr>
          <a:xfrm>
            <a:off x="3276600" y="0"/>
            <a:ext cx="8915400" cy="6858000"/>
          </a:xfrm>
          <a:solidFill>
            <a:schemeClr val="bg1"/>
          </a:solidFill>
        </p:spPr>
        <p:txBody>
          <a:bodyPr/>
          <a:lstStyle/>
          <a:p>
            <a:endParaRPr lang="en-US"/>
          </a:p>
          <a:p>
            <a:pPr marL="227013">
              <a:spcAft>
                <a:spcPts val="2400"/>
              </a:spcAft>
            </a:pPr>
            <a:endParaRPr lang="en-US" sz="2400" b="1"/>
          </a:p>
          <a:p>
            <a:pPr marL="227013">
              <a:spcAft>
                <a:spcPts val="2400"/>
              </a:spcAft>
            </a:pPr>
            <a:r>
              <a:rPr lang="en-US" sz="2400" b="0" i="0" u="none" strike="noStrike">
                <a:effectLst/>
                <a:latin typeface="Arial" panose="020B0604020202020204" pitchFamily="34" charset="0"/>
              </a:rPr>
              <a:t>Life expectancy of people with mental illness is at least 20% less than for the population in high-income countries. </a:t>
            </a:r>
          </a:p>
          <a:p>
            <a:pPr marL="227013">
              <a:spcAft>
                <a:spcPts val="2400"/>
              </a:spcAft>
            </a:pPr>
            <a:r>
              <a:rPr lang="en-US" sz="2400">
                <a:effectLst/>
                <a:latin typeface="+mn-lt"/>
                <a:ea typeface="Sen"/>
              </a:rPr>
              <a:t>People with behavioral health disorders are disproportionally impacted by many chronic health conditions, including heart disease and hypertension. </a:t>
            </a:r>
            <a:endParaRPr lang="en-US" sz="2400" b="1">
              <a:latin typeface="+mn-lt"/>
            </a:endParaRPr>
          </a:p>
          <a:p>
            <a:pPr marL="227013"/>
            <a:r>
              <a:rPr lang="en-US" sz="2400">
                <a:effectLst/>
                <a:latin typeface="+mn-lt"/>
                <a:ea typeface="Sen"/>
              </a:rPr>
              <a:t>The impact of these health conditions can be reduced with health promotion activities; primary care screening and early intervention; monitoring, treatment, and care management/coordination strategies, and other outreach programs. </a:t>
            </a:r>
            <a:endParaRPr lang="en-US" sz="2400" b="0" i="0" u="none" strike="noStrike">
              <a:solidFill>
                <a:srgbClr val="000000"/>
              </a:solidFill>
              <a:effectLst/>
              <a:latin typeface="+mn-lt"/>
            </a:endParaRPr>
          </a:p>
          <a:p>
            <a:pPr marL="227013"/>
            <a:endParaRPr lang="en-US" sz="1600"/>
          </a:p>
          <a:p>
            <a:pPr marL="227013"/>
            <a:endParaRPr lang="en-US" sz="1600"/>
          </a:p>
        </p:txBody>
      </p:sp>
      <p:sp>
        <p:nvSpPr>
          <p:cNvPr id="8" name="Text Placeholder 5">
            <a:extLst>
              <a:ext uri="{FF2B5EF4-FFF2-40B4-BE49-F238E27FC236}">
                <a16:creationId xmlns:a16="http://schemas.microsoft.com/office/drawing/2014/main" id="{AFA6FB75-D81A-CE4B-9455-D5CEE2C9EBB9}"/>
              </a:ext>
            </a:extLst>
          </p:cNvPr>
          <p:cNvSpPr txBox="1">
            <a:spLocks/>
          </p:cNvSpPr>
          <p:nvPr/>
        </p:nvSpPr>
        <p:spPr>
          <a:xfrm>
            <a:off x="533400" y="2514600"/>
            <a:ext cx="2362200" cy="3779280"/>
          </a:xfrm>
          <a:prstGeom prst="rect">
            <a:avLst/>
          </a:prstGeom>
        </p:spPr>
        <p:txBody>
          <a:bodyPr vert="horz" lIns="91440" tIns="45720" rIns="91440" bIns="45720" rtlCol="0" anchor="t">
            <a:normAutofit/>
          </a:bodyPr>
          <a:lstStyle>
            <a:lvl1pPr marL="0" indent="0">
              <a:lnSpc>
                <a:spcPct val="100000"/>
              </a:lnSpc>
              <a:spcAft>
                <a:spcPts val="728"/>
              </a:spcAft>
              <a:buFont typeface="Arial" panose="020B0604020202020204" pitchFamily="34" charset="0"/>
              <a:buNone/>
              <a:defRPr sz="2183">
                <a:solidFill>
                  <a:srgbClr val="63513F"/>
                </a:solidFill>
                <a:latin typeface="Arial" panose="020B0604020202020204" pitchFamily="34" charset="0"/>
                <a:ea typeface="+mn-ea"/>
                <a:cs typeface="Arial" panose="020B0604020202020204" pitchFamily="34" charset="0"/>
              </a:defRPr>
            </a:lvl1pPr>
            <a:lvl2pPr marL="450514"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2pPr>
            <a:lvl3pPr marL="72775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3pPr>
            <a:lvl4pPr marL="1004992"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4pPr>
            <a:lvl5pPr marL="1282231" indent="-173274">
              <a:lnSpc>
                <a:spcPct val="100000"/>
              </a:lnSpc>
              <a:spcAft>
                <a:spcPts val="728"/>
              </a:spcAft>
              <a:buFont typeface="Arial" panose="020B0604020202020204" pitchFamily="34" charset="0"/>
              <a:buChar char="•"/>
              <a:defRPr sz="1800">
                <a:solidFill>
                  <a:srgbClr val="63513F"/>
                </a:solidFill>
                <a:latin typeface="+mn-lt"/>
                <a:ea typeface="+mn-ea"/>
                <a:cs typeface="Times New Roman" panose="02020603050405020304" pitchFamily="18" charset="0"/>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4">
              <a:defRPr>
                <a:latin typeface="+mn-lt"/>
                <a:ea typeface="+mn-ea"/>
                <a:cs typeface="+mn-cs"/>
              </a:defRPr>
            </a:lvl9pPr>
          </a:lstStyle>
          <a:p>
            <a:pPr defTabSz="914400"/>
            <a:r>
              <a:rPr lang="en-US" sz="2800" kern="0"/>
              <a:t>Background</a:t>
            </a:r>
          </a:p>
        </p:txBody>
      </p:sp>
    </p:spTree>
    <p:extLst>
      <p:ext uri="{BB962C8B-B14F-4D97-AF65-F5344CB8AC3E}">
        <p14:creationId xmlns:p14="http://schemas.microsoft.com/office/powerpoint/2010/main" val="3905028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p:txBody>
          <a:bodyPr vert="horz" lIns="91440" tIns="45720" rIns="91440" bIns="45720" rtlCol="0" anchor="ctr">
            <a:noAutofit/>
          </a:bodyPr>
          <a:lstStyle/>
          <a:p>
            <a:r>
              <a:rPr lang="en" sz="2400" b="1">
                <a:ea typeface="+mn-lt"/>
                <a:cs typeface="+mn-lt"/>
              </a:rPr>
              <a:t>Practice Organization – Metrics (Response Scale &amp; Results)</a:t>
            </a:r>
            <a:br>
              <a:rPr lang="en-US" sz="2400">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20</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102441" y="3797927"/>
            <a:ext cx="10514483" cy="3551033"/>
          </a:xfrm>
        </p:spPr>
        <p:txBody>
          <a:bodyPr vert="horz" lIns="91440" tIns="45720" rIns="91440" bIns="45720" rtlCol="0" anchor="t">
            <a:normAutofit/>
          </a:bodyPr>
          <a:lstStyle/>
          <a:p>
            <a:pPr marL="172720" indent="-172720"/>
            <a:r>
              <a:rPr lang="en-US" sz="1400" dirty="0">
                <a:cs typeface="Times New Roman"/>
              </a:rPr>
              <a:t>None or minimal use of physical health quality metrics for program improvement...  (1.5)</a:t>
            </a:r>
          </a:p>
          <a:p>
            <a:pPr marL="172720" indent="-172720"/>
            <a:r>
              <a:rPr lang="en-US" sz="1400" dirty="0">
                <a:cs typeface="Times New Roman"/>
              </a:rPr>
              <a:t>Limited tracking of state or health plan quality metrics, and some ability to track and report group level preventive care screening rates...  (3.0)</a:t>
            </a:r>
          </a:p>
          <a:p>
            <a:pPr marL="172720" indent="-172720"/>
            <a:r>
              <a:rPr lang="en-US" sz="1400" dirty="0">
                <a:cs typeface="Times New Roman"/>
              </a:rPr>
              <a:t>Periodic monitoring of identified outcome and quality PHI metrics...and ability to regularly review performance against benchmarks  (4.5)</a:t>
            </a:r>
          </a:p>
          <a:p>
            <a:pPr marL="172720" indent="-172720"/>
            <a:r>
              <a:rPr lang="en-US" sz="1400" dirty="0">
                <a:cs typeface="Times New Roman"/>
              </a:rPr>
              <a:t>Ongoing systematic monitoring of population-level performance metrics (balanced mix of PC and BH indicators); ability to respond to findings using formal improvement strategies... (6.0)</a:t>
            </a:r>
          </a:p>
        </p:txBody>
      </p:sp>
      <p:pic>
        <p:nvPicPr>
          <p:cNvPr id="7" name="Picture 6">
            <a:extLst>
              <a:ext uri="{FF2B5EF4-FFF2-40B4-BE49-F238E27FC236}">
                <a16:creationId xmlns:a16="http://schemas.microsoft.com/office/drawing/2014/main" id="{4827F1A7-68DA-0926-5C87-971CA8F9F605}"/>
              </a:ext>
            </a:extLst>
          </p:cNvPr>
          <p:cNvPicPr>
            <a:picLocks noChangeAspect="1"/>
          </p:cNvPicPr>
          <p:nvPr/>
        </p:nvPicPr>
        <p:blipFill>
          <a:blip r:embed="rId2"/>
          <a:stretch>
            <a:fillRect/>
          </a:stretch>
        </p:blipFill>
        <p:spPr>
          <a:xfrm>
            <a:off x="2007683" y="2021553"/>
            <a:ext cx="6831927" cy="1430617"/>
          </a:xfrm>
          <a:prstGeom prst="rect">
            <a:avLst/>
          </a:prstGeom>
        </p:spPr>
      </p:pic>
      <p:sp>
        <p:nvSpPr>
          <p:cNvPr id="6" name="TextBox 5">
            <a:extLst>
              <a:ext uri="{FF2B5EF4-FFF2-40B4-BE49-F238E27FC236}">
                <a16:creationId xmlns:a16="http://schemas.microsoft.com/office/drawing/2014/main" id="{52049AF6-124F-3871-1CD4-0033DCE93CF4}"/>
              </a:ext>
            </a:extLst>
          </p:cNvPr>
          <p:cNvSpPr txBox="1"/>
          <p:nvPr/>
        </p:nvSpPr>
        <p:spPr>
          <a:xfrm>
            <a:off x="242046" y="3774140"/>
            <a:ext cx="17929" cy="44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0" name="Group 9">
            <a:extLst>
              <a:ext uri="{FF2B5EF4-FFF2-40B4-BE49-F238E27FC236}">
                <a16:creationId xmlns:a16="http://schemas.microsoft.com/office/drawing/2014/main" id="{0F349E20-334F-8DB1-0C4C-449B4088E377}"/>
              </a:ext>
            </a:extLst>
          </p:cNvPr>
          <p:cNvGrpSpPr/>
          <p:nvPr/>
        </p:nvGrpSpPr>
        <p:grpSpPr>
          <a:xfrm>
            <a:off x="224117" y="3729317"/>
            <a:ext cx="788895" cy="2084294"/>
            <a:chOff x="98611" y="3783105"/>
            <a:chExt cx="788895" cy="2084294"/>
          </a:xfrm>
        </p:grpSpPr>
        <p:cxnSp>
          <p:nvCxnSpPr>
            <p:cNvPr id="5" name="Straight Arrow Connector 4">
              <a:extLst>
                <a:ext uri="{FF2B5EF4-FFF2-40B4-BE49-F238E27FC236}">
                  <a16:creationId xmlns:a16="http://schemas.microsoft.com/office/drawing/2014/main" id="{38790CAB-7054-23C2-A0F4-9D8F960331C9}"/>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FFBD26-E5D5-CF7B-1A22-E5DD215D4561}"/>
                </a:ext>
              </a:extLst>
            </p:cNvPr>
            <p:cNvSpPr txBox="1"/>
            <p:nvPr/>
          </p:nvSpPr>
          <p:spPr>
            <a:xfrm>
              <a:off x="98611" y="3783105"/>
              <a:ext cx="78889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9" name="TextBox 8">
              <a:extLst>
                <a:ext uri="{FF2B5EF4-FFF2-40B4-BE49-F238E27FC236}">
                  <a16:creationId xmlns:a16="http://schemas.microsoft.com/office/drawing/2014/main" id="{9261C83B-D62F-B9AE-E17D-FCFB52F72731}"/>
                </a:ext>
              </a:extLst>
            </p:cNvPr>
            <p:cNvSpPr txBox="1"/>
            <p:nvPr/>
          </p:nvSpPr>
          <p:spPr>
            <a:xfrm>
              <a:off x="98611" y="5405716"/>
              <a:ext cx="78889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137697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4" y="1299899"/>
            <a:ext cx="10055273" cy="777949"/>
          </a:xfrm>
        </p:spPr>
        <p:txBody>
          <a:bodyPr>
            <a:normAutofit fontScale="90000"/>
          </a:bodyPr>
          <a:lstStyle/>
          <a:p>
            <a:r>
              <a:rPr lang="en" sz="2900" b="1">
                <a:ea typeface="+mn-lt"/>
                <a:cs typeface="+mn-lt"/>
              </a:rPr>
              <a:t>Practice Organization – SDOH (Response Scale &amp; Results)</a:t>
            </a:r>
            <a:br>
              <a:rPr lang="en-US">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21</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012794" y="3690350"/>
            <a:ext cx="10514483" cy="3551033"/>
          </a:xfrm>
        </p:spPr>
        <p:txBody>
          <a:bodyPr vert="horz" lIns="91440" tIns="45720" rIns="91440" bIns="45720" rtlCol="0" anchor="t">
            <a:normAutofit/>
          </a:bodyPr>
          <a:lstStyle/>
          <a:p>
            <a:pPr marL="172720" indent="-172720"/>
            <a:r>
              <a:rPr lang="en-US" sz="1600" dirty="0">
                <a:cs typeface="Times New Roman"/>
              </a:rPr>
              <a:t>No or limited/informal screening of social determinants of health (SDOH) and linkages to social service agencies, no formal arrangements  (1.5)</a:t>
            </a:r>
            <a:endParaRPr lang="en-US" dirty="0">
              <a:cs typeface="Times New Roman"/>
            </a:endParaRPr>
          </a:p>
          <a:p>
            <a:pPr marL="172720" indent="-172720"/>
            <a:r>
              <a:rPr lang="en-US" sz="1600" dirty="0">
                <a:cs typeface="Times New Roman"/>
              </a:rPr>
              <a:t>Routine SDOH screening and referrals made to social service agencies, but no formal arrangements established  (3.0)</a:t>
            </a:r>
          </a:p>
          <a:p>
            <a:pPr marL="172720" indent="-172720"/>
            <a:r>
              <a:rPr lang="en-US" sz="1600" dirty="0">
                <a:cs typeface="Times New Roman"/>
              </a:rPr>
              <a:t>Routine SDOH screening, with formal arrangements made to social service agencies, with limited capacity to follow up  (4.5)</a:t>
            </a:r>
          </a:p>
          <a:p>
            <a:pPr marL="172720" indent="-172720"/>
            <a:r>
              <a:rPr lang="en-US" sz="1600" dirty="0">
                <a:cs typeface="Times New Roman"/>
              </a:rPr>
              <a:t>Detailed psychosocial assessment incorporating SDOH needs, patient linked to social service organizations...with follow-up to close the loop (6.0)</a:t>
            </a:r>
          </a:p>
        </p:txBody>
      </p:sp>
      <p:pic>
        <p:nvPicPr>
          <p:cNvPr id="9" name="Picture 8">
            <a:extLst>
              <a:ext uri="{FF2B5EF4-FFF2-40B4-BE49-F238E27FC236}">
                <a16:creationId xmlns:a16="http://schemas.microsoft.com/office/drawing/2014/main" id="{F8702346-4C64-9ACF-1984-ADF16AB7294C}"/>
              </a:ext>
            </a:extLst>
          </p:cNvPr>
          <p:cNvPicPr>
            <a:picLocks noChangeAspect="1"/>
          </p:cNvPicPr>
          <p:nvPr/>
        </p:nvPicPr>
        <p:blipFill>
          <a:blip r:embed="rId2"/>
          <a:stretch>
            <a:fillRect/>
          </a:stretch>
        </p:blipFill>
        <p:spPr>
          <a:xfrm>
            <a:off x="2892451" y="2050742"/>
            <a:ext cx="6407097" cy="1341657"/>
          </a:xfrm>
          <a:prstGeom prst="rect">
            <a:avLst/>
          </a:prstGeom>
        </p:spPr>
      </p:pic>
      <p:grpSp>
        <p:nvGrpSpPr>
          <p:cNvPr id="12" name="Group 11">
            <a:extLst>
              <a:ext uri="{FF2B5EF4-FFF2-40B4-BE49-F238E27FC236}">
                <a16:creationId xmlns:a16="http://schemas.microsoft.com/office/drawing/2014/main" id="{16063E17-8CF2-37D1-3073-AE488EB0EB02}"/>
              </a:ext>
            </a:extLst>
          </p:cNvPr>
          <p:cNvGrpSpPr/>
          <p:nvPr/>
        </p:nvGrpSpPr>
        <p:grpSpPr>
          <a:xfrm>
            <a:off x="170329" y="3657600"/>
            <a:ext cx="788895" cy="2236693"/>
            <a:chOff x="98611" y="3783105"/>
            <a:chExt cx="788895" cy="2084294"/>
          </a:xfrm>
        </p:grpSpPr>
        <p:cxnSp>
          <p:nvCxnSpPr>
            <p:cNvPr id="8" name="Straight Arrow Connector 7">
              <a:extLst>
                <a:ext uri="{FF2B5EF4-FFF2-40B4-BE49-F238E27FC236}">
                  <a16:creationId xmlns:a16="http://schemas.microsoft.com/office/drawing/2014/main" id="{DB0C556E-F03C-BAA7-D484-7C51EC0E9403}"/>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B05E00-7128-2F7C-525D-2E8BC727F8D1}"/>
                </a:ext>
              </a:extLst>
            </p:cNvPr>
            <p:cNvSpPr txBox="1"/>
            <p:nvPr/>
          </p:nvSpPr>
          <p:spPr>
            <a:xfrm>
              <a:off x="98611" y="3783105"/>
              <a:ext cx="78889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11" name="TextBox 10">
              <a:extLst>
                <a:ext uri="{FF2B5EF4-FFF2-40B4-BE49-F238E27FC236}">
                  <a16:creationId xmlns:a16="http://schemas.microsoft.com/office/drawing/2014/main" id="{399A685D-CC78-5B6D-C1EA-28A2E490B8FC}"/>
                </a:ext>
              </a:extLst>
            </p:cNvPr>
            <p:cNvSpPr txBox="1"/>
            <p:nvPr/>
          </p:nvSpPr>
          <p:spPr>
            <a:xfrm>
              <a:off x="98611" y="5405716"/>
              <a:ext cx="78889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209812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959132" y="1164019"/>
            <a:ext cx="10055273" cy="777949"/>
          </a:xfrm>
        </p:spPr>
        <p:txBody>
          <a:bodyPr vert="horz" lIns="91440" tIns="45720" rIns="91440" bIns="45720" rtlCol="0" anchor="ctr">
            <a:noAutofit/>
          </a:bodyPr>
          <a:lstStyle/>
          <a:p>
            <a:r>
              <a:rPr lang="en" sz="2500" b="1">
                <a:ea typeface="+mn-lt"/>
                <a:cs typeface="+mn-lt"/>
              </a:rPr>
              <a:t>Clinical Delivery – Treatment Plans (Response Scale &amp; Results)</a:t>
            </a:r>
            <a:br>
              <a:rPr lang="en-US" sz="2500">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22</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299666" y="3536072"/>
            <a:ext cx="9824201" cy="3551033"/>
          </a:xfrm>
        </p:spPr>
        <p:txBody>
          <a:bodyPr vert="horz" lIns="91440" tIns="45720" rIns="91440" bIns="45720" rtlCol="0" anchor="t">
            <a:normAutofit/>
          </a:bodyPr>
          <a:lstStyle/>
          <a:p>
            <a:pPr marL="0" indent="0">
              <a:buNone/>
            </a:pPr>
            <a:r>
              <a:rPr lang="en-US" sz="1400" dirty="0">
                <a:cs typeface="Times New Roman"/>
              </a:rPr>
              <a:t>1-  Separate treatment plans; Evidence-based practices (EBPs) implemented separately  </a:t>
            </a:r>
            <a:endParaRPr lang="en-US" sz="1400"/>
          </a:p>
          <a:p>
            <a:pPr marL="0" indent="0">
              <a:buNone/>
            </a:pPr>
            <a:r>
              <a:rPr lang="en-US" sz="1400" dirty="0">
                <a:cs typeface="Times New Roman"/>
              </a:rPr>
              <a:t>2 - Separate treatment plans shared via specific established provider relationships; separate responsibility for care/ EBPs  </a:t>
            </a:r>
            <a:endParaRPr lang="en-US" sz="1400"/>
          </a:p>
          <a:p>
            <a:pPr marL="0" indent="0">
              <a:buNone/>
            </a:pPr>
            <a:r>
              <a:rPr lang="en-US" sz="1400" dirty="0">
                <a:cs typeface="Times New Roman"/>
              </a:rPr>
              <a:t>3 - Separate service plans with some shared information...Some shared knowledge of each other's EBPs...</a:t>
            </a:r>
            <a:endParaRPr lang="en-US" sz="1400"/>
          </a:p>
          <a:p>
            <a:pPr marL="0" indent="0">
              <a:buNone/>
            </a:pPr>
            <a:r>
              <a:rPr lang="en-US" sz="1400" dirty="0">
                <a:cs typeface="Times New Roman"/>
              </a:rPr>
              <a:t>4 - Collaborative treatment planning for specific patients; Some EBPs/ trainings shared, focused on interest...needs  </a:t>
            </a:r>
            <a:endParaRPr lang="en-US" sz="1400"/>
          </a:p>
          <a:p>
            <a:pPr marL="0" indent="0">
              <a:buNone/>
            </a:pPr>
            <a:r>
              <a:rPr lang="en-US" sz="1400" dirty="0">
                <a:cs typeface="Times New Roman"/>
              </a:rPr>
              <a:t>5 - Collaborative treatment planning for all shared patients; EBPs shared...joint monitoring...for some patients </a:t>
            </a:r>
            <a:endParaRPr lang="en-US" sz="1400"/>
          </a:p>
          <a:p>
            <a:pPr marL="0" indent="0">
              <a:buNone/>
            </a:pPr>
            <a:r>
              <a:rPr lang="en-US" sz="1400" dirty="0">
                <a:cs typeface="Times New Roman"/>
              </a:rPr>
              <a:t>6 - One treatment plan for all patients; EBPs are team-selected, trained and implemented across disciplines...</a:t>
            </a:r>
            <a:endParaRPr lang="en-US" sz="1400"/>
          </a:p>
          <a:p>
            <a:endParaRPr lang="en-US" sz="1600"/>
          </a:p>
        </p:txBody>
      </p:sp>
      <p:pic>
        <p:nvPicPr>
          <p:cNvPr id="6" name="Picture 5">
            <a:extLst>
              <a:ext uri="{FF2B5EF4-FFF2-40B4-BE49-F238E27FC236}">
                <a16:creationId xmlns:a16="http://schemas.microsoft.com/office/drawing/2014/main" id="{83DC9E34-F94F-8C92-A2C2-26D1A6353275}"/>
              </a:ext>
            </a:extLst>
          </p:cNvPr>
          <p:cNvPicPr>
            <a:picLocks noChangeAspect="1"/>
          </p:cNvPicPr>
          <p:nvPr/>
        </p:nvPicPr>
        <p:blipFill>
          <a:blip r:embed="rId2"/>
          <a:stretch>
            <a:fillRect/>
          </a:stretch>
        </p:blipFill>
        <p:spPr>
          <a:xfrm>
            <a:off x="2193039" y="1715633"/>
            <a:ext cx="7595908" cy="1397495"/>
          </a:xfrm>
          <a:prstGeom prst="rect">
            <a:avLst/>
          </a:prstGeom>
        </p:spPr>
      </p:pic>
      <p:grpSp>
        <p:nvGrpSpPr>
          <p:cNvPr id="12" name="Group 11">
            <a:extLst>
              <a:ext uri="{FF2B5EF4-FFF2-40B4-BE49-F238E27FC236}">
                <a16:creationId xmlns:a16="http://schemas.microsoft.com/office/drawing/2014/main" id="{15E64A64-B8C3-E313-26BD-C72E1F955AB8}"/>
              </a:ext>
            </a:extLst>
          </p:cNvPr>
          <p:cNvGrpSpPr/>
          <p:nvPr/>
        </p:nvGrpSpPr>
        <p:grpSpPr>
          <a:xfrm>
            <a:off x="259975" y="3460375"/>
            <a:ext cx="950261" cy="2003612"/>
            <a:chOff x="-136858" y="3783105"/>
            <a:chExt cx="1024364" cy="2084294"/>
          </a:xfrm>
        </p:grpSpPr>
        <p:cxnSp>
          <p:nvCxnSpPr>
            <p:cNvPr id="9" name="Straight Arrow Connector 8">
              <a:extLst>
                <a:ext uri="{FF2B5EF4-FFF2-40B4-BE49-F238E27FC236}">
                  <a16:creationId xmlns:a16="http://schemas.microsoft.com/office/drawing/2014/main" id="{735D8211-AEC3-C4B1-137D-87002BF545E9}"/>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7237F2-82C6-DB7C-AFDA-3BED2D73E911}"/>
                </a:ext>
              </a:extLst>
            </p:cNvPr>
            <p:cNvSpPr txBox="1"/>
            <p:nvPr/>
          </p:nvSpPr>
          <p:spPr>
            <a:xfrm>
              <a:off x="-95027" y="3783105"/>
              <a:ext cx="982532"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11" name="TextBox 10">
              <a:extLst>
                <a:ext uri="{FF2B5EF4-FFF2-40B4-BE49-F238E27FC236}">
                  <a16:creationId xmlns:a16="http://schemas.microsoft.com/office/drawing/2014/main" id="{44144ACC-78B6-DBB8-D997-1CA1C59C09A9}"/>
                </a:ext>
              </a:extLst>
            </p:cNvPr>
            <p:cNvSpPr txBox="1"/>
            <p:nvPr/>
          </p:nvSpPr>
          <p:spPr>
            <a:xfrm>
              <a:off x="-136858" y="5405716"/>
              <a:ext cx="1024361"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168751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AD33-2454-9693-1A13-C607FF95FBEF}"/>
              </a:ext>
            </a:extLst>
          </p:cNvPr>
          <p:cNvSpPr>
            <a:spLocks noGrp="1"/>
          </p:cNvSpPr>
          <p:nvPr>
            <p:ph type="title"/>
          </p:nvPr>
        </p:nvSpPr>
        <p:spPr/>
        <p:txBody>
          <a:bodyPr>
            <a:normAutofit/>
          </a:bodyPr>
          <a:lstStyle/>
          <a:p>
            <a:pPr algn="l">
              <a:spcAft>
                <a:spcPts val="728"/>
              </a:spcAft>
            </a:pPr>
            <a:r>
              <a:rPr lang="en-US" sz="2400" i="1" dirty="0">
                <a:solidFill>
                  <a:srgbClr val="63513F"/>
                </a:solidFill>
                <a:cs typeface="Arial"/>
              </a:rPr>
              <a:t>Which areas of integration remained challenging to incorporate?</a:t>
            </a:r>
            <a:endParaRPr lang="en-US" sz="2400" dirty="0">
              <a:solidFill>
                <a:srgbClr val="63513F"/>
              </a:solidFill>
              <a:cs typeface="Arial"/>
            </a:endParaRPr>
          </a:p>
          <a:p>
            <a:endParaRPr lang="en-US" sz="2900">
              <a:cs typeface="Arial"/>
            </a:endParaRPr>
          </a:p>
        </p:txBody>
      </p:sp>
      <p:sp>
        <p:nvSpPr>
          <p:cNvPr id="3" name="Slide Number Placeholder 2">
            <a:extLst>
              <a:ext uri="{FF2B5EF4-FFF2-40B4-BE49-F238E27FC236}">
                <a16:creationId xmlns:a16="http://schemas.microsoft.com/office/drawing/2014/main" id="{B293B196-95AB-6C46-0794-F3C1DC85F6B5}"/>
              </a:ext>
            </a:extLst>
          </p:cNvPr>
          <p:cNvSpPr>
            <a:spLocks noGrp="1"/>
          </p:cNvSpPr>
          <p:nvPr>
            <p:ph type="sldNum" sz="quarter" idx="4"/>
          </p:nvPr>
        </p:nvSpPr>
        <p:spPr/>
        <p:txBody>
          <a:bodyPr/>
          <a:lstStyle/>
          <a:p>
            <a:fld id="{8AAF491A-F951-4221-B28C-B4FAE8BB284D}" type="slidenum">
              <a:rPr lang="en-US" dirty="0" smtClean="0"/>
              <a:pPr/>
              <a:t>23</a:t>
            </a:fld>
            <a:endParaRPr lang="en-US" dirty="0"/>
          </a:p>
        </p:txBody>
      </p:sp>
      <p:sp>
        <p:nvSpPr>
          <p:cNvPr id="4" name="Text Placeholder 3">
            <a:extLst>
              <a:ext uri="{FF2B5EF4-FFF2-40B4-BE49-F238E27FC236}">
                <a16:creationId xmlns:a16="http://schemas.microsoft.com/office/drawing/2014/main" id="{AC5356EE-AFAD-64B7-FB6A-00694907856C}"/>
              </a:ext>
            </a:extLst>
          </p:cNvPr>
          <p:cNvSpPr>
            <a:spLocks noGrp="1"/>
          </p:cNvSpPr>
          <p:nvPr>
            <p:ph type="body" sz="quarter" idx="10"/>
          </p:nvPr>
        </p:nvSpPr>
        <p:spPr>
          <a:xfrm>
            <a:off x="1012791" y="2243484"/>
            <a:ext cx="10073996" cy="3742828"/>
          </a:xfrm>
        </p:spPr>
        <p:txBody>
          <a:bodyPr vert="horz" lIns="91440" tIns="45720" rIns="91440" bIns="45720" rtlCol="0" anchor="t">
            <a:normAutofit/>
          </a:bodyPr>
          <a:lstStyle/>
          <a:p>
            <a:pPr marL="0" indent="0" algn="l">
              <a:buNone/>
            </a:pPr>
            <a:r>
              <a:rPr lang="en-US" dirty="0">
                <a:cs typeface="Arial"/>
              </a:rPr>
              <a:t>Each site had their own unique </a:t>
            </a:r>
            <a:r>
              <a:rPr lang="en-US" b="1" dirty="0">
                <a:cs typeface="Arial"/>
              </a:rPr>
              <a:t>challenging subdomains</a:t>
            </a:r>
            <a:r>
              <a:rPr lang="en-US" dirty="0">
                <a:cs typeface="Arial"/>
              </a:rPr>
              <a:t> as identified from </a:t>
            </a:r>
            <a:r>
              <a:rPr lang="en" dirty="0">
                <a:cs typeface="Arial"/>
              </a:rPr>
              <a:t>SAMHSA’s Six Levels of Integration Framework. </a:t>
            </a:r>
            <a:endParaRPr lang="en-US" dirty="0"/>
          </a:p>
          <a:p>
            <a:pPr marL="172720" indent="-172720" algn="l"/>
            <a:r>
              <a:rPr lang="en-US" dirty="0">
                <a:cs typeface="Arial"/>
              </a:rPr>
              <a:t>The subdomains that remained challenging for Barry included “Clinical Delivery- Screening and Referrals” (2.8) and “Business Model – Resources” (2.5). </a:t>
            </a:r>
            <a:endParaRPr lang="en-US" dirty="0"/>
          </a:p>
          <a:p>
            <a:pPr marL="172720" indent="-172720" algn="l"/>
            <a:r>
              <a:rPr lang="en-US" dirty="0">
                <a:cs typeface="Arial"/>
              </a:rPr>
              <a:t>Saginaw showed minimal improvement in overall level of integration (3.8), but their lowest scored subdomains ("Practice Organization – Provider") corresponded to a level 3, indicating that integration in every subdomain involved at minimum basic collaboration on-site.   </a:t>
            </a:r>
            <a:endParaRPr lang="en-US" dirty="0"/>
          </a:p>
          <a:p>
            <a:pPr marL="172720" indent="-172720" algn="l"/>
            <a:r>
              <a:rPr lang="en-US" dirty="0">
                <a:cs typeface="Arial"/>
              </a:rPr>
              <a:t>Similar to Saginaw, Shiawassee’s lowest scored subdomains ("Sustainability – Billing") corresponded to a level 3, indicating that integration in every subdomain involved at minimum basic collaboration on-site.   </a:t>
            </a:r>
            <a:endParaRPr lang="en-US" dirty="0"/>
          </a:p>
          <a:p>
            <a:pPr marL="172720" indent="-172720"/>
            <a:endParaRPr lang="en-US">
              <a:cs typeface="Arial"/>
            </a:endParaRPr>
          </a:p>
          <a:p>
            <a:pPr marL="172720" indent="-172720"/>
            <a:endParaRPr lang="en-US"/>
          </a:p>
        </p:txBody>
      </p:sp>
    </p:spTree>
    <p:extLst>
      <p:ext uri="{BB962C8B-B14F-4D97-AF65-F5344CB8AC3E}">
        <p14:creationId xmlns:p14="http://schemas.microsoft.com/office/powerpoint/2010/main" val="33390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4" y="1121089"/>
            <a:ext cx="10055273" cy="777949"/>
          </a:xfrm>
        </p:spPr>
        <p:txBody>
          <a:bodyPr>
            <a:normAutofit fontScale="90000"/>
          </a:bodyPr>
          <a:lstStyle/>
          <a:p>
            <a:r>
              <a:rPr lang="en" sz="2700" b="1" dirty="0">
                <a:ea typeface="+mn-lt"/>
                <a:cs typeface="+mn-lt"/>
              </a:rPr>
              <a:t>Barry's Challenge: Clinical Delivery – Screening and Referrals </a:t>
            </a:r>
            <a:br>
              <a:rPr lang="en-US" dirty="0">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24</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210018" y="3051976"/>
            <a:ext cx="10137966" cy="3407598"/>
          </a:xfrm>
        </p:spPr>
        <p:txBody>
          <a:bodyPr vert="horz" lIns="91440" tIns="45720" rIns="91440" bIns="45720" rtlCol="0" anchor="t">
            <a:normAutofit/>
          </a:bodyPr>
          <a:lstStyle/>
          <a:p>
            <a:pPr marL="342900" indent="-342900">
              <a:buAutoNum type="arabicPeriod"/>
            </a:pPr>
            <a:r>
              <a:rPr lang="en-US" dirty="0">
                <a:cs typeface="Times New Roman"/>
              </a:rPr>
              <a:t>Screening and assessment done according to separate practice models </a:t>
            </a:r>
            <a:endParaRPr lang="en-US" dirty="0"/>
          </a:p>
          <a:p>
            <a:pPr marL="342900" indent="-342900">
              <a:buAutoNum type="arabicPeriod"/>
            </a:pPr>
            <a:r>
              <a:rPr lang="en-US" dirty="0">
                <a:cs typeface="Times New Roman"/>
              </a:rPr>
              <a:t>Screening based on separate practices; information may be shared through formal requests or Health Information Exchanges but with separate responsibility for care  </a:t>
            </a:r>
            <a:endParaRPr lang="en-US" dirty="0"/>
          </a:p>
          <a:p>
            <a:pPr marL="342900" indent="-342900">
              <a:buAutoNum type="arabicPeriod"/>
            </a:pPr>
            <a:r>
              <a:rPr lang="en-US" dirty="0">
                <a:cs typeface="Times New Roman"/>
              </a:rPr>
              <a:t>May agree on specific screening or other criteria for more effective in-house referral  </a:t>
            </a:r>
            <a:endParaRPr lang="en-US" dirty="0"/>
          </a:p>
          <a:p>
            <a:pPr marL="342900" indent="-342900">
              <a:buAutoNum type="arabicPeriod"/>
            </a:pPr>
            <a:r>
              <a:rPr lang="en-US" dirty="0">
                <a:cs typeface="Times New Roman"/>
              </a:rPr>
              <a:t>Agree on specific screening, based on ability to respond to results  </a:t>
            </a:r>
            <a:endParaRPr lang="en-US" dirty="0"/>
          </a:p>
          <a:p>
            <a:pPr marL="342900" indent="-342900">
              <a:buAutoNum type="arabicPeriod"/>
            </a:pPr>
            <a:r>
              <a:rPr lang="en-US" dirty="0">
                <a:cs typeface="Times New Roman"/>
              </a:rPr>
              <a:t>Consistent set of agreed upon screenings across disciplines, which guide treatment interventions  </a:t>
            </a:r>
            <a:endParaRPr lang="en-US" dirty="0"/>
          </a:p>
          <a:p>
            <a:pPr marL="342900" indent="-342900">
              <a:buAutoNum type="arabicPeriod"/>
            </a:pPr>
            <a:r>
              <a:rPr lang="en-US" dirty="0">
                <a:cs typeface="Times New Roman"/>
              </a:rPr>
              <a:t>Population-based medical and behavioral health screening is standard practice with results available to all, and response protocols are in place </a:t>
            </a:r>
            <a:endParaRPr lang="en-US" dirty="0"/>
          </a:p>
        </p:txBody>
      </p:sp>
      <p:pic>
        <p:nvPicPr>
          <p:cNvPr id="7" name="Picture 6">
            <a:extLst>
              <a:ext uri="{FF2B5EF4-FFF2-40B4-BE49-F238E27FC236}">
                <a16:creationId xmlns:a16="http://schemas.microsoft.com/office/drawing/2014/main" id="{B99730E9-4CB3-720A-A28E-405ED21EC40E}"/>
              </a:ext>
            </a:extLst>
          </p:cNvPr>
          <p:cNvPicPr>
            <a:picLocks noChangeAspect="1"/>
          </p:cNvPicPr>
          <p:nvPr/>
        </p:nvPicPr>
        <p:blipFill>
          <a:blip r:embed="rId2"/>
          <a:stretch>
            <a:fillRect/>
          </a:stretch>
        </p:blipFill>
        <p:spPr>
          <a:xfrm>
            <a:off x="1715162" y="1654275"/>
            <a:ext cx="8650536" cy="1017710"/>
          </a:xfrm>
          <a:prstGeom prst="rect">
            <a:avLst/>
          </a:prstGeom>
        </p:spPr>
      </p:pic>
      <p:grpSp>
        <p:nvGrpSpPr>
          <p:cNvPr id="10" name="Group 9">
            <a:extLst>
              <a:ext uri="{FF2B5EF4-FFF2-40B4-BE49-F238E27FC236}">
                <a16:creationId xmlns:a16="http://schemas.microsoft.com/office/drawing/2014/main" id="{EFD26F92-F455-026A-7B29-000B6435B904}"/>
              </a:ext>
            </a:extLst>
          </p:cNvPr>
          <p:cNvGrpSpPr/>
          <p:nvPr/>
        </p:nvGrpSpPr>
        <p:grpSpPr>
          <a:xfrm>
            <a:off x="188264" y="3047999"/>
            <a:ext cx="950208" cy="2909047"/>
            <a:chOff x="-136858" y="3783105"/>
            <a:chExt cx="1024364" cy="2084294"/>
          </a:xfrm>
        </p:grpSpPr>
        <p:cxnSp>
          <p:nvCxnSpPr>
            <p:cNvPr id="6" name="Straight Arrow Connector 5">
              <a:extLst>
                <a:ext uri="{FF2B5EF4-FFF2-40B4-BE49-F238E27FC236}">
                  <a16:creationId xmlns:a16="http://schemas.microsoft.com/office/drawing/2014/main" id="{69AA36B2-841F-5B94-4688-A4C7D7D49411}"/>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4B14FB-A63C-D57D-480B-2CB6528BD109}"/>
                </a:ext>
              </a:extLst>
            </p:cNvPr>
            <p:cNvSpPr txBox="1"/>
            <p:nvPr/>
          </p:nvSpPr>
          <p:spPr>
            <a:xfrm>
              <a:off x="-95027" y="3783105"/>
              <a:ext cx="982532"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9" name="TextBox 8">
              <a:extLst>
                <a:ext uri="{FF2B5EF4-FFF2-40B4-BE49-F238E27FC236}">
                  <a16:creationId xmlns:a16="http://schemas.microsoft.com/office/drawing/2014/main" id="{4DE2236E-4B41-1A3C-1F9B-09426E145D75}"/>
                </a:ext>
              </a:extLst>
            </p:cNvPr>
            <p:cNvSpPr txBox="1"/>
            <p:nvPr/>
          </p:nvSpPr>
          <p:spPr>
            <a:xfrm>
              <a:off x="-136858" y="5405716"/>
              <a:ext cx="1024361"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420596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4" y="1121089"/>
            <a:ext cx="10055273" cy="777949"/>
          </a:xfrm>
        </p:spPr>
        <p:txBody>
          <a:bodyPr>
            <a:normAutofit fontScale="90000"/>
          </a:bodyPr>
          <a:lstStyle/>
          <a:p>
            <a:r>
              <a:rPr lang="en" sz="2400" b="1" dirty="0">
                <a:ea typeface="+mn-lt"/>
                <a:cs typeface="+mn-lt"/>
              </a:rPr>
              <a:t>Barry's Challenge: Business Model – Resources</a:t>
            </a:r>
            <a:br>
              <a:rPr lang="en-US" dirty="0">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25</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084512" y="3105765"/>
            <a:ext cx="10514483" cy="3551033"/>
          </a:xfrm>
        </p:spPr>
        <p:txBody>
          <a:bodyPr vert="horz" lIns="91440" tIns="45720" rIns="91440" bIns="45720" rtlCol="0" anchor="t">
            <a:normAutofit/>
          </a:bodyPr>
          <a:lstStyle/>
          <a:p>
            <a:pPr marL="342900" indent="-342900">
              <a:buAutoNum type="arabicPeriod"/>
            </a:pPr>
            <a:r>
              <a:rPr lang="en-US" sz="1600" dirty="0">
                <a:cs typeface="Times New Roman"/>
              </a:rPr>
              <a:t>No sharing of resources; separate systems  </a:t>
            </a:r>
            <a:endParaRPr lang="en-US" sz="1600" dirty="0"/>
          </a:p>
          <a:p>
            <a:pPr marL="342900" indent="-342900">
              <a:buAutoNum type="arabicPeriod"/>
            </a:pPr>
            <a:r>
              <a:rPr lang="en-US" sz="1600" dirty="0">
                <a:cs typeface="Times New Roman"/>
              </a:rPr>
              <a:t>May share resources for single projects; have separate systems including separate funding  </a:t>
            </a:r>
            <a:endParaRPr lang="en-US" sz="1600" dirty="0"/>
          </a:p>
          <a:p>
            <a:pPr marL="342900" indent="-342900">
              <a:buAutoNum type="arabicPeriod"/>
            </a:pPr>
            <a:r>
              <a:rPr lang="en-US" sz="1600" dirty="0">
                <a:cs typeface="Times New Roman"/>
              </a:rPr>
              <a:t>May share facility expenses; have separate systems including separate funding  </a:t>
            </a:r>
            <a:endParaRPr lang="en-US" sz="1600" dirty="0"/>
          </a:p>
          <a:p>
            <a:pPr marL="342900" indent="-342900">
              <a:buAutoNum type="arabicPeriod"/>
            </a:pPr>
            <a:r>
              <a:rPr lang="en-US" sz="1600" dirty="0">
                <a:cs typeface="Times New Roman"/>
              </a:rPr>
              <a:t>May share office expenses, staffing costs, or infrastructure; share some systems like scheduling or medical records; separate funding, but may share grants  </a:t>
            </a:r>
            <a:endParaRPr lang="en-US" sz="1600" dirty="0"/>
          </a:p>
          <a:p>
            <a:pPr marL="342900" indent="-342900">
              <a:buAutoNum type="arabicPeriod"/>
            </a:pPr>
            <a:r>
              <a:rPr lang="en-US" sz="1600" dirty="0">
                <a:cs typeface="Times New Roman"/>
              </a:rPr>
              <a:t>Variety of ways to structure the sharing of all expenses...blended funding based on contracts, grants...</a:t>
            </a:r>
            <a:endParaRPr lang="en-US" sz="1600" dirty="0"/>
          </a:p>
          <a:p>
            <a:pPr marL="342900" indent="-342900">
              <a:buAutoNum type="arabicPeriod"/>
            </a:pPr>
            <a:r>
              <a:rPr lang="en-US" sz="1600" dirty="0">
                <a:cs typeface="Times New Roman"/>
              </a:rPr>
              <a:t>Resources shared and allocated across whole practice; Have resolved most or all system issues, functioning as one integrated system; integrated funding based on multiple sources of revenue </a:t>
            </a:r>
            <a:endParaRPr lang="en-US" sz="1600" dirty="0"/>
          </a:p>
        </p:txBody>
      </p:sp>
      <p:pic>
        <p:nvPicPr>
          <p:cNvPr id="7" name="Picture 6">
            <a:extLst>
              <a:ext uri="{FF2B5EF4-FFF2-40B4-BE49-F238E27FC236}">
                <a16:creationId xmlns:a16="http://schemas.microsoft.com/office/drawing/2014/main" id="{B99730E9-4CB3-720A-A28E-405ED21EC40E}"/>
              </a:ext>
            </a:extLst>
          </p:cNvPr>
          <p:cNvPicPr>
            <a:picLocks noChangeAspect="1"/>
          </p:cNvPicPr>
          <p:nvPr/>
        </p:nvPicPr>
        <p:blipFill>
          <a:blip r:embed="rId2"/>
          <a:stretch>
            <a:fillRect/>
          </a:stretch>
        </p:blipFill>
        <p:spPr>
          <a:xfrm>
            <a:off x="1634480" y="1654274"/>
            <a:ext cx="8912532" cy="1048533"/>
          </a:xfrm>
          <a:prstGeom prst="rect">
            <a:avLst/>
          </a:prstGeom>
        </p:spPr>
      </p:pic>
      <p:grpSp>
        <p:nvGrpSpPr>
          <p:cNvPr id="10" name="Group 9">
            <a:extLst>
              <a:ext uri="{FF2B5EF4-FFF2-40B4-BE49-F238E27FC236}">
                <a16:creationId xmlns:a16="http://schemas.microsoft.com/office/drawing/2014/main" id="{4DD0B7DF-4E1A-5EED-CC00-AFD2B959CF5B}"/>
              </a:ext>
            </a:extLst>
          </p:cNvPr>
          <p:cNvGrpSpPr/>
          <p:nvPr/>
        </p:nvGrpSpPr>
        <p:grpSpPr>
          <a:xfrm>
            <a:off x="134476" y="2868705"/>
            <a:ext cx="950208" cy="2909047"/>
            <a:chOff x="-136858" y="3783105"/>
            <a:chExt cx="1024364" cy="2084294"/>
          </a:xfrm>
        </p:grpSpPr>
        <p:cxnSp>
          <p:nvCxnSpPr>
            <p:cNvPr id="6" name="Straight Arrow Connector 5">
              <a:extLst>
                <a:ext uri="{FF2B5EF4-FFF2-40B4-BE49-F238E27FC236}">
                  <a16:creationId xmlns:a16="http://schemas.microsoft.com/office/drawing/2014/main" id="{807D676F-DC4B-5EE7-AD98-ADF79FCCD4DC}"/>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9CED40-0AC4-1F16-59F0-DC584D02244E}"/>
                </a:ext>
              </a:extLst>
            </p:cNvPr>
            <p:cNvSpPr txBox="1"/>
            <p:nvPr/>
          </p:nvSpPr>
          <p:spPr>
            <a:xfrm>
              <a:off x="-95027" y="3783105"/>
              <a:ext cx="982532"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9" name="TextBox 8">
              <a:extLst>
                <a:ext uri="{FF2B5EF4-FFF2-40B4-BE49-F238E27FC236}">
                  <a16:creationId xmlns:a16="http://schemas.microsoft.com/office/drawing/2014/main" id="{FF04A2DF-5D66-C8CD-44E2-88790EC1179D}"/>
                </a:ext>
              </a:extLst>
            </p:cNvPr>
            <p:cNvSpPr txBox="1"/>
            <p:nvPr/>
          </p:nvSpPr>
          <p:spPr>
            <a:xfrm>
              <a:off x="-136858" y="5405716"/>
              <a:ext cx="1024361"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4274408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4" y="1121089"/>
            <a:ext cx="10055273" cy="777949"/>
          </a:xfrm>
        </p:spPr>
        <p:txBody>
          <a:bodyPr>
            <a:normAutofit fontScale="90000"/>
          </a:bodyPr>
          <a:lstStyle/>
          <a:p>
            <a:r>
              <a:rPr lang="en" sz="2900" b="1">
                <a:ea typeface="+mn-lt"/>
                <a:cs typeface="+mn-lt"/>
              </a:rPr>
              <a:t>Practice Organization – Provider (Saginaw) </a:t>
            </a:r>
            <a:br>
              <a:rPr lang="en-US">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26</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048653" y="2800966"/>
            <a:ext cx="10514483" cy="3551033"/>
          </a:xfrm>
        </p:spPr>
        <p:txBody>
          <a:bodyPr vert="horz" lIns="91440" tIns="45720" rIns="91440" bIns="45720" rtlCol="0" anchor="t">
            <a:normAutofit/>
          </a:bodyPr>
          <a:lstStyle/>
          <a:p>
            <a:pPr marL="342900" indent="-342900">
              <a:buFont typeface="Arial" panose="020B0604020202020204" pitchFamily="34" charset="0"/>
              <a:buAutoNum type="arabicPeriod"/>
            </a:pPr>
            <a:r>
              <a:rPr lang="en-US" sz="1600" dirty="0">
                <a:cs typeface="Times New Roman"/>
              </a:rPr>
              <a:t>Little provider buy-in to integration or even collaboration, up to individual providers to initiate... </a:t>
            </a:r>
            <a:endParaRPr lang="en-US" sz="1600" dirty="0"/>
          </a:p>
          <a:p>
            <a:pPr marL="342900" indent="-342900">
              <a:buFont typeface="Arial" panose="020B0604020202020204" pitchFamily="34" charset="0"/>
              <a:buAutoNum type="arabicPeriod"/>
            </a:pPr>
            <a:r>
              <a:rPr lang="en-US" sz="1600" dirty="0">
                <a:cs typeface="Times New Roman"/>
              </a:rPr>
              <a:t>Some provider buy-in to collaboration and value placed on having needed information...  </a:t>
            </a:r>
            <a:endParaRPr lang="en-US" sz="1600" dirty="0"/>
          </a:p>
          <a:p>
            <a:pPr marL="342900" indent="-342900">
              <a:buFont typeface="Arial" panose="020B0604020202020204" pitchFamily="34" charset="0"/>
              <a:buAutoNum type="arabicPeriod"/>
            </a:pPr>
            <a:r>
              <a:rPr lang="en-US" sz="1600" dirty="0">
                <a:cs typeface="Times New Roman"/>
              </a:rPr>
              <a:t>Provider buy-in to making referrals work and appreciation of onsite availability...  </a:t>
            </a:r>
            <a:endParaRPr lang="en-US" sz="1600" dirty="0"/>
          </a:p>
          <a:p>
            <a:pPr marL="342900" indent="-342900">
              <a:buFont typeface="Arial" panose="020B0604020202020204" pitchFamily="34" charset="0"/>
              <a:buAutoNum type="arabicPeriod"/>
            </a:pPr>
            <a:r>
              <a:rPr lang="en-US" sz="1600" dirty="0">
                <a:cs typeface="Times New Roman"/>
              </a:rPr>
              <a:t>More buy-in to concept of integration but not consistent across providers, not all providers using opportunities...  </a:t>
            </a:r>
            <a:endParaRPr lang="en-US" sz="1600" dirty="0"/>
          </a:p>
          <a:p>
            <a:pPr marL="342900" indent="-342900">
              <a:buAutoNum type="arabicPeriod"/>
            </a:pPr>
            <a:r>
              <a:rPr lang="en-US" sz="1600" dirty="0">
                <a:cs typeface="Times New Roman"/>
              </a:rPr>
              <a:t>Nearly all providers engaged in integrated model. Buy-in may not include change in practice strategy for individual providers...</a:t>
            </a:r>
            <a:endParaRPr lang="en-US" sz="1600" dirty="0"/>
          </a:p>
          <a:p>
            <a:pPr marL="342900" indent="-342900">
              <a:buAutoNum type="arabicPeriod"/>
            </a:pPr>
            <a:r>
              <a:rPr lang="en-US" sz="1600" dirty="0">
                <a:cs typeface="Times New Roman"/>
              </a:rPr>
              <a:t>Integrated care and all components embraced by all providers and active involvement in practice change...</a:t>
            </a:r>
            <a:endParaRPr lang="en-US" sz="1600" dirty="0"/>
          </a:p>
        </p:txBody>
      </p:sp>
      <p:pic>
        <p:nvPicPr>
          <p:cNvPr id="6" name="Picture 5">
            <a:extLst>
              <a:ext uri="{FF2B5EF4-FFF2-40B4-BE49-F238E27FC236}">
                <a16:creationId xmlns:a16="http://schemas.microsoft.com/office/drawing/2014/main" id="{C3409522-8740-6946-D0DC-1C2BE43D5891}"/>
              </a:ext>
            </a:extLst>
          </p:cNvPr>
          <p:cNvPicPr>
            <a:picLocks noChangeAspect="1"/>
          </p:cNvPicPr>
          <p:nvPr/>
        </p:nvPicPr>
        <p:blipFill>
          <a:blip r:embed="rId2"/>
          <a:stretch>
            <a:fillRect/>
          </a:stretch>
        </p:blipFill>
        <p:spPr>
          <a:xfrm>
            <a:off x="1712388" y="1684069"/>
            <a:ext cx="8767223" cy="777949"/>
          </a:xfrm>
          <a:prstGeom prst="rect">
            <a:avLst/>
          </a:prstGeom>
        </p:spPr>
      </p:pic>
      <p:grpSp>
        <p:nvGrpSpPr>
          <p:cNvPr id="10" name="Group 9">
            <a:extLst>
              <a:ext uri="{FF2B5EF4-FFF2-40B4-BE49-F238E27FC236}">
                <a16:creationId xmlns:a16="http://schemas.microsoft.com/office/drawing/2014/main" id="{C7CD4ADD-3873-3C67-01BB-088C73E4FD81}"/>
              </a:ext>
            </a:extLst>
          </p:cNvPr>
          <p:cNvGrpSpPr/>
          <p:nvPr/>
        </p:nvGrpSpPr>
        <p:grpSpPr>
          <a:xfrm>
            <a:off x="98617" y="2653550"/>
            <a:ext cx="914350" cy="2684930"/>
            <a:chOff x="-136858" y="3783105"/>
            <a:chExt cx="1024364" cy="2084294"/>
          </a:xfrm>
        </p:grpSpPr>
        <p:cxnSp>
          <p:nvCxnSpPr>
            <p:cNvPr id="7" name="Straight Arrow Connector 6">
              <a:extLst>
                <a:ext uri="{FF2B5EF4-FFF2-40B4-BE49-F238E27FC236}">
                  <a16:creationId xmlns:a16="http://schemas.microsoft.com/office/drawing/2014/main" id="{F952B10F-BD24-FA5F-37A5-BDCB7007970D}"/>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53E2C2-6276-EA05-EBEB-66BFB674FFBB}"/>
                </a:ext>
              </a:extLst>
            </p:cNvPr>
            <p:cNvSpPr txBox="1"/>
            <p:nvPr/>
          </p:nvSpPr>
          <p:spPr>
            <a:xfrm>
              <a:off x="-95027" y="3783105"/>
              <a:ext cx="982532"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9" name="TextBox 8">
              <a:extLst>
                <a:ext uri="{FF2B5EF4-FFF2-40B4-BE49-F238E27FC236}">
                  <a16:creationId xmlns:a16="http://schemas.microsoft.com/office/drawing/2014/main" id="{5E2C119A-FE3D-8C8A-865D-BEBEF17E986B}"/>
                </a:ext>
              </a:extLst>
            </p:cNvPr>
            <p:cNvSpPr txBox="1"/>
            <p:nvPr/>
          </p:nvSpPr>
          <p:spPr>
            <a:xfrm>
              <a:off x="-136858" y="5405716"/>
              <a:ext cx="1024361"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1302097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FCE6-FFBF-37BC-7D04-265847228345}"/>
              </a:ext>
            </a:extLst>
          </p:cNvPr>
          <p:cNvSpPr>
            <a:spLocks noGrp="1"/>
          </p:cNvSpPr>
          <p:nvPr>
            <p:ph type="title"/>
          </p:nvPr>
        </p:nvSpPr>
        <p:spPr>
          <a:xfrm>
            <a:off x="1012794" y="1121089"/>
            <a:ext cx="10055273" cy="777949"/>
          </a:xfrm>
        </p:spPr>
        <p:txBody>
          <a:bodyPr>
            <a:normAutofit fontScale="90000"/>
          </a:bodyPr>
          <a:lstStyle/>
          <a:p>
            <a:r>
              <a:rPr lang="en" b="1">
                <a:ea typeface="+mn-lt"/>
                <a:cs typeface="+mn-lt"/>
              </a:rPr>
              <a:t>Sustainability – Billing (Shiawassee)</a:t>
            </a:r>
            <a:br>
              <a:rPr lang="en-US">
                <a:ea typeface="+mn-lt"/>
              </a:rPr>
            </a:br>
            <a:endParaRPr lang="en-US"/>
          </a:p>
        </p:txBody>
      </p:sp>
      <p:sp>
        <p:nvSpPr>
          <p:cNvPr id="3" name="Slide Number Placeholder 2">
            <a:extLst>
              <a:ext uri="{FF2B5EF4-FFF2-40B4-BE49-F238E27FC236}">
                <a16:creationId xmlns:a16="http://schemas.microsoft.com/office/drawing/2014/main" id="{22D31AA8-0047-39B4-2B38-19D378D2A469}"/>
              </a:ext>
            </a:extLst>
          </p:cNvPr>
          <p:cNvSpPr>
            <a:spLocks noGrp="1"/>
          </p:cNvSpPr>
          <p:nvPr>
            <p:ph type="sldNum" sz="quarter" idx="4"/>
          </p:nvPr>
        </p:nvSpPr>
        <p:spPr/>
        <p:txBody>
          <a:bodyPr/>
          <a:lstStyle/>
          <a:p>
            <a:fld id="{8AAF491A-F951-4221-B28C-B4FAE8BB284D}" type="slidenum">
              <a:rPr lang="en-US" smtClean="0"/>
              <a:pPr/>
              <a:t>27</a:t>
            </a:fld>
            <a:endParaRPr lang="en-US"/>
          </a:p>
        </p:txBody>
      </p:sp>
      <p:sp>
        <p:nvSpPr>
          <p:cNvPr id="4" name="Text Placeholder 3">
            <a:extLst>
              <a:ext uri="{FF2B5EF4-FFF2-40B4-BE49-F238E27FC236}">
                <a16:creationId xmlns:a16="http://schemas.microsoft.com/office/drawing/2014/main" id="{F700EF4E-D86B-EBF0-4B58-3C310E8A592C}"/>
              </a:ext>
            </a:extLst>
          </p:cNvPr>
          <p:cNvSpPr>
            <a:spLocks noGrp="1"/>
          </p:cNvSpPr>
          <p:nvPr>
            <p:ph type="body" sz="quarter" idx="10"/>
          </p:nvPr>
        </p:nvSpPr>
        <p:spPr>
          <a:xfrm>
            <a:off x="1120370" y="2827860"/>
            <a:ext cx="10146931" cy="3551033"/>
          </a:xfrm>
        </p:spPr>
        <p:txBody>
          <a:bodyPr vert="horz" lIns="91440" tIns="45720" rIns="91440" bIns="45720" rtlCol="0" anchor="t">
            <a:normAutofit/>
          </a:bodyPr>
          <a:lstStyle/>
          <a:p>
            <a:pPr marL="172720" indent="-172720"/>
            <a:r>
              <a:rPr lang="en-US" sz="1600" dirty="0">
                <a:cs typeface="Times New Roman"/>
              </a:rPr>
              <a:t>No or minimal attempts to bill for immunizations, screening and treatment; services supported primarily by grants or other non-reimbursable sources  (1.5)</a:t>
            </a:r>
          </a:p>
          <a:p>
            <a:pPr marL="172720" indent="-172720"/>
            <a:r>
              <a:rPr lang="en-US" sz="1600" dirty="0">
                <a:cs typeface="Times New Roman"/>
              </a:rPr>
              <a:t>Billing for screening and treatment services...under fee for services, with process for tracking reimbursements for physical health care services  (3.0)</a:t>
            </a:r>
          </a:p>
          <a:p>
            <a:pPr marL="172720" indent="-172720"/>
            <a:r>
              <a:rPr lang="en-US" sz="1600" dirty="0">
                <a:cs typeface="Times New Roman"/>
              </a:rPr>
              <a:t>Fee for service billing as well as revenue from quality incentives related to PHI (e.g. diabetes and CV monitoring, tobacco screening, etc.). Able to bill for both primary care services and BH services  (4.5)</a:t>
            </a:r>
          </a:p>
          <a:p>
            <a:pPr marL="172720" indent="-172720"/>
            <a:r>
              <a:rPr lang="en-US" sz="1600" dirty="0">
                <a:cs typeface="Times New Roman"/>
              </a:rPr>
              <a:t>Receipt of value-based payments (shared savings) that reference achievement of behavioral health and physical health outcomes; revenue helps support PHI services and workforce (6.0)</a:t>
            </a:r>
          </a:p>
        </p:txBody>
      </p:sp>
      <p:pic>
        <p:nvPicPr>
          <p:cNvPr id="5" name="Picture 4">
            <a:extLst>
              <a:ext uri="{FF2B5EF4-FFF2-40B4-BE49-F238E27FC236}">
                <a16:creationId xmlns:a16="http://schemas.microsoft.com/office/drawing/2014/main" id="{D9874FF9-19E7-63F3-D91F-B59E2B32D608}"/>
              </a:ext>
            </a:extLst>
          </p:cNvPr>
          <p:cNvPicPr>
            <a:picLocks noChangeAspect="1"/>
          </p:cNvPicPr>
          <p:nvPr/>
        </p:nvPicPr>
        <p:blipFill>
          <a:blip r:embed="rId2"/>
          <a:stretch>
            <a:fillRect/>
          </a:stretch>
        </p:blipFill>
        <p:spPr>
          <a:xfrm>
            <a:off x="1712218" y="1654492"/>
            <a:ext cx="8767223" cy="777949"/>
          </a:xfrm>
          <a:prstGeom prst="rect">
            <a:avLst/>
          </a:prstGeom>
        </p:spPr>
      </p:pic>
      <p:grpSp>
        <p:nvGrpSpPr>
          <p:cNvPr id="10" name="Group 9">
            <a:extLst>
              <a:ext uri="{FF2B5EF4-FFF2-40B4-BE49-F238E27FC236}">
                <a16:creationId xmlns:a16="http://schemas.microsoft.com/office/drawing/2014/main" id="{2F11C483-825B-BC2D-22C3-8473FB2DEB32}"/>
              </a:ext>
            </a:extLst>
          </p:cNvPr>
          <p:cNvGrpSpPr/>
          <p:nvPr/>
        </p:nvGrpSpPr>
        <p:grpSpPr>
          <a:xfrm>
            <a:off x="206195" y="2680444"/>
            <a:ext cx="914330" cy="2684930"/>
            <a:chOff x="-136858" y="3783105"/>
            <a:chExt cx="1024364" cy="2084294"/>
          </a:xfrm>
        </p:grpSpPr>
        <p:cxnSp>
          <p:nvCxnSpPr>
            <p:cNvPr id="7" name="Straight Arrow Connector 6">
              <a:extLst>
                <a:ext uri="{FF2B5EF4-FFF2-40B4-BE49-F238E27FC236}">
                  <a16:creationId xmlns:a16="http://schemas.microsoft.com/office/drawing/2014/main" id="{98D8CDC5-7C3F-07D9-5814-446751218B1A}"/>
                </a:ext>
              </a:extLst>
            </p:cNvPr>
            <p:cNvCxnSpPr/>
            <p:nvPr/>
          </p:nvCxnSpPr>
          <p:spPr>
            <a:xfrm>
              <a:off x="878541" y="3787588"/>
              <a:ext cx="8965" cy="20798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F08F00-A3E7-BBAD-ADCE-FF8C55DD3C52}"/>
                </a:ext>
              </a:extLst>
            </p:cNvPr>
            <p:cNvSpPr txBox="1"/>
            <p:nvPr/>
          </p:nvSpPr>
          <p:spPr>
            <a:xfrm>
              <a:off x="-95027" y="3783105"/>
              <a:ext cx="982532"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Less Integrated</a:t>
              </a:r>
              <a:endParaRPr lang="en-US" dirty="0"/>
            </a:p>
          </p:txBody>
        </p:sp>
        <p:sp>
          <p:nvSpPr>
            <p:cNvPr id="9" name="TextBox 8">
              <a:extLst>
                <a:ext uri="{FF2B5EF4-FFF2-40B4-BE49-F238E27FC236}">
                  <a16:creationId xmlns:a16="http://schemas.microsoft.com/office/drawing/2014/main" id="{9B128D28-ABA6-FBB1-81B0-81731A651867}"/>
                </a:ext>
              </a:extLst>
            </p:cNvPr>
            <p:cNvSpPr txBox="1"/>
            <p:nvPr/>
          </p:nvSpPr>
          <p:spPr>
            <a:xfrm>
              <a:off x="-136858" y="5405716"/>
              <a:ext cx="1024361" cy="267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cs typeface="Arial"/>
                </a:rPr>
                <a:t>More Integrated</a:t>
              </a:r>
              <a:endParaRPr lang="en-US" dirty="0"/>
            </a:p>
          </p:txBody>
        </p:sp>
      </p:grpSp>
    </p:spTree>
    <p:extLst>
      <p:ext uri="{BB962C8B-B14F-4D97-AF65-F5344CB8AC3E}">
        <p14:creationId xmlns:p14="http://schemas.microsoft.com/office/powerpoint/2010/main" val="323910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DB0D-DEA9-1FC5-EB64-744C293340B5}"/>
              </a:ext>
            </a:extLst>
          </p:cNvPr>
          <p:cNvSpPr>
            <a:spLocks noGrp="1"/>
          </p:cNvSpPr>
          <p:nvPr>
            <p:ph type="title"/>
          </p:nvPr>
        </p:nvSpPr>
        <p:spPr/>
        <p:txBody>
          <a:bodyPr/>
          <a:lstStyle/>
          <a:p>
            <a:pPr algn="ctr"/>
            <a:r>
              <a:rPr lang="en-US" dirty="0">
                <a:cs typeface="Arial"/>
              </a:rPr>
              <a:t>Change in Overall Level of Integration</a:t>
            </a:r>
          </a:p>
        </p:txBody>
      </p:sp>
      <p:sp>
        <p:nvSpPr>
          <p:cNvPr id="3" name="Slide Number Placeholder 2">
            <a:extLst>
              <a:ext uri="{FF2B5EF4-FFF2-40B4-BE49-F238E27FC236}">
                <a16:creationId xmlns:a16="http://schemas.microsoft.com/office/drawing/2014/main" id="{C3181A23-2D24-530E-AB83-CD16AB1BAB8A}"/>
              </a:ext>
            </a:extLst>
          </p:cNvPr>
          <p:cNvSpPr>
            <a:spLocks noGrp="1"/>
          </p:cNvSpPr>
          <p:nvPr>
            <p:ph type="sldNum" sz="quarter" idx="4"/>
          </p:nvPr>
        </p:nvSpPr>
        <p:spPr/>
        <p:txBody>
          <a:bodyPr/>
          <a:lstStyle/>
          <a:p>
            <a:fld id="{8AAF491A-F951-4221-B28C-B4FAE8BB284D}" type="slidenum">
              <a:rPr lang="en-US" smtClean="0"/>
              <a:pPr/>
              <a:t>28</a:t>
            </a:fld>
            <a:endParaRPr lang="en-US"/>
          </a:p>
        </p:txBody>
      </p:sp>
      <p:pic>
        <p:nvPicPr>
          <p:cNvPr id="7" name="Picture 6" descr="A black screen with white text&#10;&#10;Description automatically generated">
            <a:extLst>
              <a:ext uri="{FF2B5EF4-FFF2-40B4-BE49-F238E27FC236}">
                <a16:creationId xmlns:a16="http://schemas.microsoft.com/office/drawing/2014/main" id="{4FA3FC82-6A56-29E8-FAEF-840C6AA1CC78}"/>
              </a:ext>
            </a:extLst>
          </p:cNvPr>
          <p:cNvPicPr>
            <a:picLocks noChangeAspect="1"/>
          </p:cNvPicPr>
          <p:nvPr/>
        </p:nvPicPr>
        <p:blipFill>
          <a:blip r:embed="rId2"/>
          <a:stretch>
            <a:fillRect/>
          </a:stretch>
        </p:blipFill>
        <p:spPr>
          <a:xfrm>
            <a:off x="1008474" y="2687539"/>
            <a:ext cx="10071570" cy="1481373"/>
          </a:xfrm>
          <a:prstGeom prst="rect">
            <a:avLst/>
          </a:prstGeom>
        </p:spPr>
      </p:pic>
      <p:pic>
        <p:nvPicPr>
          <p:cNvPr id="9" name="Picture 8">
            <a:extLst>
              <a:ext uri="{FF2B5EF4-FFF2-40B4-BE49-F238E27FC236}">
                <a16:creationId xmlns:a16="http://schemas.microsoft.com/office/drawing/2014/main" id="{8893AC48-B2D0-F0B7-6AAD-EC82E5F35A74}"/>
              </a:ext>
            </a:extLst>
          </p:cNvPr>
          <p:cNvPicPr>
            <a:picLocks noChangeAspect="1"/>
          </p:cNvPicPr>
          <p:nvPr/>
        </p:nvPicPr>
        <p:blipFill rotWithShape="1">
          <a:blip r:embed="rId3"/>
          <a:srcRect l="6630" r="3815" b="66139"/>
          <a:stretch/>
        </p:blipFill>
        <p:spPr>
          <a:xfrm>
            <a:off x="1287253" y="4550846"/>
            <a:ext cx="9507139" cy="1647794"/>
          </a:xfrm>
          <a:prstGeom prst="rect">
            <a:avLst/>
          </a:prstGeom>
        </p:spPr>
      </p:pic>
    </p:spTree>
    <p:extLst>
      <p:ext uri="{BB962C8B-B14F-4D97-AF65-F5344CB8AC3E}">
        <p14:creationId xmlns:p14="http://schemas.microsoft.com/office/powerpoint/2010/main" val="4206752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572D-8D30-B392-D998-2A78D5D7F240}"/>
              </a:ext>
            </a:extLst>
          </p:cNvPr>
          <p:cNvSpPr>
            <a:spLocks noGrp="1"/>
          </p:cNvSpPr>
          <p:nvPr>
            <p:ph type="title"/>
          </p:nvPr>
        </p:nvSpPr>
        <p:spPr>
          <a:xfrm>
            <a:off x="1012792" y="1488160"/>
            <a:ext cx="10431709" cy="4667101"/>
          </a:xfrm>
        </p:spPr>
        <p:txBody>
          <a:bodyPr>
            <a:normAutofit/>
          </a:bodyPr>
          <a:lstStyle/>
          <a:p>
            <a:pPr algn="l"/>
            <a:r>
              <a:rPr lang="en-US" sz="2400" b="1">
                <a:solidFill>
                  <a:srgbClr val="63513F"/>
                </a:solidFill>
                <a:cs typeface="Arial"/>
              </a:rPr>
              <a:t>Goal 3: Support the improvement of integrated care models for primary care and behavioral health care to improve the overall wellness and physical health status of adults with a serious mental illness or children with a serious emotional disturbance.</a:t>
            </a:r>
          </a:p>
          <a:p>
            <a:endParaRPr lang="en-US" sz="4000">
              <a:cs typeface="Arial"/>
            </a:endParaRPr>
          </a:p>
        </p:txBody>
      </p:sp>
      <p:sp>
        <p:nvSpPr>
          <p:cNvPr id="3" name="Slide Number Placeholder 2">
            <a:extLst>
              <a:ext uri="{FF2B5EF4-FFF2-40B4-BE49-F238E27FC236}">
                <a16:creationId xmlns:a16="http://schemas.microsoft.com/office/drawing/2014/main" id="{A2B06527-E82A-4E8E-6669-CD7EC7AE33E5}"/>
              </a:ext>
            </a:extLst>
          </p:cNvPr>
          <p:cNvSpPr>
            <a:spLocks noGrp="1"/>
          </p:cNvSpPr>
          <p:nvPr>
            <p:ph type="sldNum" sz="quarter" idx="4"/>
          </p:nvPr>
        </p:nvSpPr>
        <p:spPr/>
        <p:txBody>
          <a:bodyPr/>
          <a:lstStyle/>
          <a:p>
            <a:fld id="{8AAF491A-F951-4221-B28C-B4FAE8BB284D}" type="slidenum">
              <a:rPr lang="en-US" smtClean="0"/>
              <a:pPr/>
              <a:t>29</a:t>
            </a:fld>
            <a:endParaRPr lang="en-US"/>
          </a:p>
        </p:txBody>
      </p:sp>
    </p:spTree>
    <p:extLst>
      <p:ext uri="{BB962C8B-B14F-4D97-AF65-F5344CB8AC3E}">
        <p14:creationId xmlns:p14="http://schemas.microsoft.com/office/powerpoint/2010/main" val="101025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67B15A-895A-67D2-75A1-D82E9D05BBF4}"/>
              </a:ext>
            </a:extLst>
          </p:cNvPr>
          <p:cNvSpPr>
            <a:spLocks noGrp="1"/>
          </p:cNvSpPr>
          <p:nvPr>
            <p:ph type="title"/>
          </p:nvPr>
        </p:nvSpPr>
        <p:spPr>
          <a:xfrm>
            <a:off x="685800" y="2438400"/>
            <a:ext cx="3505193" cy="2217774"/>
          </a:xfrm>
        </p:spPr>
        <p:txBody>
          <a:bodyPr>
            <a:normAutofit fontScale="90000"/>
          </a:bodyPr>
          <a:lstStyle/>
          <a:p>
            <a:r>
              <a:rPr lang="en-US"/>
              <a:t>Promoting Integration of Primary and Behavioral Health Care (PIPBHC)</a:t>
            </a:r>
          </a:p>
        </p:txBody>
      </p:sp>
      <p:sp>
        <p:nvSpPr>
          <p:cNvPr id="2" name="Slide Number Placeholder 1">
            <a:extLst>
              <a:ext uri="{FF2B5EF4-FFF2-40B4-BE49-F238E27FC236}">
                <a16:creationId xmlns:a16="http://schemas.microsoft.com/office/drawing/2014/main" id="{2D9C1CD9-2753-FCE4-2C16-291D3AF44AD1}"/>
              </a:ext>
            </a:extLst>
          </p:cNvPr>
          <p:cNvSpPr>
            <a:spLocks noGrp="1"/>
          </p:cNvSpPr>
          <p:nvPr>
            <p:ph type="sldNum" sz="quarter" idx="4"/>
          </p:nvPr>
        </p:nvSpPr>
        <p:spPr/>
        <p:txBody>
          <a:bodyPr/>
          <a:lstStyle/>
          <a:p>
            <a:fld id="{8AAF491A-F951-4221-B28C-B4FAE8BB284D}" type="slidenum">
              <a:rPr lang="en-US" smtClean="0"/>
              <a:pPr/>
              <a:t>3</a:t>
            </a:fld>
            <a:endParaRPr lang="en-US"/>
          </a:p>
        </p:txBody>
      </p:sp>
      <p:sp>
        <p:nvSpPr>
          <p:cNvPr id="6" name="Text Placeholder 5">
            <a:extLst>
              <a:ext uri="{FF2B5EF4-FFF2-40B4-BE49-F238E27FC236}">
                <a16:creationId xmlns:a16="http://schemas.microsoft.com/office/drawing/2014/main" id="{AE0ED8CB-521F-311F-9BD5-92F960871E94}"/>
              </a:ext>
            </a:extLst>
          </p:cNvPr>
          <p:cNvSpPr>
            <a:spLocks noGrp="1"/>
          </p:cNvSpPr>
          <p:nvPr>
            <p:ph type="body" sz="quarter" idx="10"/>
          </p:nvPr>
        </p:nvSpPr>
        <p:spPr>
          <a:xfrm>
            <a:off x="4800609" y="1752600"/>
            <a:ext cx="6476992" cy="2743200"/>
          </a:xfrm>
        </p:spPr>
        <p:txBody>
          <a:bodyPr vert="horz" lIns="91440" tIns="45720" rIns="91440" bIns="45720" rtlCol="0" anchor="t">
            <a:noAutofit/>
          </a:bodyPr>
          <a:lstStyle/>
          <a:p>
            <a:pPr marL="0" indent="0" algn="l" rtl="0" fontAlgn="base">
              <a:buNone/>
            </a:pPr>
            <a:r>
              <a:rPr lang="en-US" sz="2000" b="1">
                <a:solidFill>
                  <a:schemeClr val="accent3"/>
                </a:solidFill>
                <a:cs typeface="Times New Roman"/>
              </a:rPr>
              <a:t>Overarching aim: </a:t>
            </a:r>
            <a:r>
              <a:rPr lang="en-US" sz="2000">
                <a:solidFill>
                  <a:schemeClr val="accent1"/>
                </a:solidFill>
                <a:cs typeface="Times New Roman"/>
              </a:rPr>
              <a:t>Leverage</a:t>
            </a:r>
            <a:r>
              <a:rPr lang="en-US" sz="2000" b="1">
                <a:solidFill>
                  <a:schemeClr val="accent3"/>
                </a:solidFill>
                <a:cs typeface="Times New Roman"/>
              </a:rPr>
              <a:t> </a:t>
            </a:r>
            <a:r>
              <a:rPr lang="en-US" sz="2000">
                <a:cs typeface="Times New Roman"/>
              </a:rPr>
              <a:t>CMHSP and FQHC partnerships for primary and behavioral health integration for underserved populations. Focus on common populations of patients across both systems of care</a:t>
            </a:r>
          </a:p>
          <a:p>
            <a:pPr marL="0" indent="0" algn="l" rtl="0" fontAlgn="base">
              <a:buNone/>
            </a:pPr>
            <a:r>
              <a:rPr lang="en-US" sz="2000" b="1" i="0" u="none" strike="noStrike">
                <a:solidFill>
                  <a:srgbClr val="006272"/>
                </a:solidFill>
                <a:effectLst/>
                <a:latin typeface="Arial"/>
                <a:cs typeface="Times New Roman"/>
              </a:rPr>
              <a:t>Timeframe</a:t>
            </a:r>
            <a:r>
              <a:rPr lang="en-US" sz="2000" b="0" i="0" u="none" strike="noStrike">
                <a:solidFill>
                  <a:srgbClr val="63513F"/>
                </a:solidFill>
                <a:effectLst/>
                <a:latin typeface="Arial"/>
                <a:cs typeface="Times New Roman"/>
              </a:rPr>
              <a:t>: 5-year evaluation (2019 – 2023)</a:t>
            </a:r>
            <a:r>
              <a:rPr lang="en-US" sz="2000" b="0" i="0">
                <a:solidFill>
                  <a:srgbClr val="63513F"/>
                </a:solidFill>
                <a:effectLst/>
                <a:latin typeface="Arial"/>
                <a:cs typeface="Times New Roman"/>
              </a:rPr>
              <a:t>​</a:t>
            </a:r>
            <a:endParaRPr lang="en-US" sz="2000" b="0" i="0">
              <a:solidFill>
                <a:srgbClr val="000000"/>
              </a:solidFill>
              <a:effectLst/>
              <a:latin typeface="Arial"/>
              <a:cs typeface="Times New Roman"/>
            </a:endParaRPr>
          </a:p>
          <a:p>
            <a:pPr marL="0" indent="0" algn="l" rtl="0" fontAlgn="base">
              <a:buNone/>
            </a:pPr>
            <a:r>
              <a:rPr lang="en-US" sz="2000" b="1" i="0" u="none" strike="noStrike">
                <a:solidFill>
                  <a:srgbClr val="006272"/>
                </a:solidFill>
                <a:effectLst/>
                <a:latin typeface="Arial"/>
                <a:cs typeface="Times New Roman"/>
              </a:rPr>
              <a:t>Funding to CHRT:</a:t>
            </a:r>
            <a:r>
              <a:rPr lang="en-US" sz="2000" b="0" i="0" u="none" strike="noStrike">
                <a:solidFill>
                  <a:srgbClr val="63513F"/>
                </a:solidFill>
                <a:effectLst/>
                <a:latin typeface="Arial"/>
                <a:cs typeface="Times New Roman"/>
              </a:rPr>
              <a:t> </a:t>
            </a:r>
            <a:r>
              <a:rPr lang="en-US" sz="2000">
                <a:latin typeface="Arial"/>
                <a:cs typeface="Times New Roman"/>
              </a:rPr>
              <a:t>$621,452 from </a:t>
            </a:r>
            <a:r>
              <a:rPr lang="en-US" sz="2000" b="0" i="0" u="none" strike="noStrike">
                <a:solidFill>
                  <a:srgbClr val="63513F"/>
                </a:solidFill>
                <a:effectLst/>
                <a:latin typeface="Arial"/>
                <a:cs typeface="Times New Roman"/>
              </a:rPr>
              <a:t>Michigan Department of Health and Human Services (MDHHS) through a Substance Abuse and Mental Health Services Administration (SAMSHA) grant</a:t>
            </a:r>
            <a:r>
              <a:rPr lang="en-US" sz="2000" b="0" i="0">
                <a:solidFill>
                  <a:srgbClr val="63513F"/>
                </a:solidFill>
                <a:effectLst/>
                <a:latin typeface="Arial"/>
                <a:cs typeface="Times New Roman"/>
              </a:rPr>
              <a:t>​</a:t>
            </a:r>
            <a:endParaRPr lang="en-US" sz="2000" b="0" i="0">
              <a:solidFill>
                <a:srgbClr val="000000"/>
              </a:solidFill>
              <a:effectLst/>
              <a:latin typeface="Arial"/>
              <a:cs typeface="Times New Roman"/>
            </a:endParaRPr>
          </a:p>
        </p:txBody>
      </p:sp>
      <p:cxnSp>
        <p:nvCxnSpPr>
          <p:cNvPr id="9" name="Straight Connector 8">
            <a:extLst>
              <a:ext uri="{FF2B5EF4-FFF2-40B4-BE49-F238E27FC236}">
                <a16:creationId xmlns:a16="http://schemas.microsoft.com/office/drawing/2014/main" id="{43C042CA-22D2-E3F4-6A11-6253C6CB39CE}"/>
              </a:ext>
            </a:extLst>
          </p:cNvPr>
          <p:cNvCxnSpPr>
            <a:cxnSpLocks/>
          </p:cNvCxnSpPr>
          <p:nvPr/>
        </p:nvCxnSpPr>
        <p:spPr>
          <a:xfrm>
            <a:off x="4495800" y="2667000"/>
            <a:ext cx="0" cy="18288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609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4FD0-0F45-5349-0BF6-34101F5C35AA}"/>
              </a:ext>
            </a:extLst>
          </p:cNvPr>
          <p:cNvSpPr>
            <a:spLocks noGrp="1"/>
          </p:cNvSpPr>
          <p:nvPr>
            <p:ph type="title"/>
          </p:nvPr>
        </p:nvSpPr>
        <p:spPr>
          <a:xfrm>
            <a:off x="1023526" y="1187651"/>
            <a:ext cx="10055273" cy="777949"/>
          </a:xfrm>
        </p:spPr>
        <p:txBody>
          <a:bodyPr vert="horz" lIns="91440" tIns="45720" rIns="91440" bIns="45720" rtlCol="0" anchor="ctr">
            <a:noAutofit/>
          </a:bodyPr>
          <a:lstStyle/>
          <a:p>
            <a:pPr algn="l"/>
            <a:r>
              <a:rPr lang="en-US" sz="2400" i="1" dirty="0">
                <a:solidFill>
                  <a:srgbClr val="63513F"/>
                </a:solidFill>
                <a:cs typeface="Arial"/>
              </a:rPr>
              <a:t>Does primary and behavioral health integration through the PIPBHC program lead to improved overall wellness?</a:t>
            </a:r>
            <a:endParaRPr lang="en-US" sz="2400" dirty="0">
              <a:solidFill>
                <a:srgbClr val="63513F"/>
              </a:solidFill>
              <a:cs typeface="Arial"/>
            </a:endParaRPr>
          </a:p>
          <a:p>
            <a:endParaRPr lang="en-US" sz="1400">
              <a:solidFill>
                <a:srgbClr val="63513F"/>
              </a:solidFill>
              <a:cs typeface="Arial"/>
            </a:endParaRPr>
          </a:p>
        </p:txBody>
      </p:sp>
      <p:sp>
        <p:nvSpPr>
          <p:cNvPr id="3" name="Slide Number Placeholder 2">
            <a:extLst>
              <a:ext uri="{FF2B5EF4-FFF2-40B4-BE49-F238E27FC236}">
                <a16:creationId xmlns:a16="http://schemas.microsoft.com/office/drawing/2014/main" id="{CA787386-63BE-2163-AB15-09BA3EDCCEEB}"/>
              </a:ext>
            </a:extLst>
          </p:cNvPr>
          <p:cNvSpPr>
            <a:spLocks noGrp="1"/>
          </p:cNvSpPr>
          <p:nvPr>
            <p:ph type="sldNum" sz="quarter" idx="4"/>
          </p:nvPr>
        </p:nvSpPr>
        <p:spPr/>
        <p:txBody>
          <a:bodyPr/>
          <a:lstStyle/>
          <a:p>
            <a:fld id="{8AAF491A-F951-4221-B28C-B4FAE8BB284D}" type="slidenum">
              <a:rPr lang="en-US" dirty="0" smtClean="0"/>
              <a:pPr/>
              <a:t>30</a:t>
            </a:fld>
            <a:endParaRPr lang="en-US" dirty="0"/>
          </a:p>
        </p:txBody>
      </p:sp>
      <p:sp>
        <p:nvSpPr>
          <p:cNvPr id="4" name="Text Placeholder 3">
            <a:extLst>
              <a:ext uri="{FF2B5EF4-FFF2-40B4-BE49-F238E27FC236}">
                <a16:creationId xmlns:a16="http://schemas.microsoft.com/office/drawing/2014/main" id="{EEF4ACE2-424B-4085-A3FD-790E83396C84}"/>
              </a:ext>
            </a:extLst>
          </p:cNvPr>
          <p:cNvSpPr>
            <a:spLocks noGrp="1"/>
          </p:cNvSpPr>
          <p:nvPr>
            <p:ph type="body" sz="quarter" idx="10"/>
          </p:nvPr>
        </p:nvSpPr>
        <p:spPr>
          <a:xfrm>
            <a:off x="1055721" y="2008530"/>
            <a:ext cx="10073996" cy="3935358"/>
          </a:xfrm>
        </p:spPr>
        <p:txBody>
          <a:bodyPr vert="horz" lIns="91440" tIns="45720" rIns="91440" bIns="45720" rtlCol="0" anchor="t">
            <a:normAutofit/>
          </a:bodyPr>
          <a:lstStyle/>
          <a:p>
            <a:pPr marL="172720" indent="-172720" algn="l">
              <a:buFont typeface="Arial"/>
              <a:buChar char="•"/>
            </a:pPr>
            <a:r>
              <a:rPr lang="en-US" b="1" dirty="0">
                <a:ea typeface="+mn-lt"/>
                <a:cs typeface="+mn-lt"/>
              </a:rPr>
              <a:t>Health satisfaction</a:t>
            </a:r>
            <a:r>
              <a:rPr lang="en-US" dirty="0">
                <a:ea typeface="+mn-lt"/>
                <a:cs typeface="+mn-lt"/>
              </a:rPr>
              <a:t> slightly improved on average for participants who were actively involved in PIPBHC for at least 12 months. The percentage of individuals who were satisfied with their health increased from 50% to 56% at the 12-month mark.</a:t>
            </a:r>
            <a:endParaRPr lang="en-US" dirty="0"/>
          </a:p>
          <a:p>
            <a:pPr marL="172720" indent="-172720" algn="l">
              <a:buFont typeface="Arial"/>
              <a:buChar char="•"/>
            </a:pPr>
            <a:endParaRPr lang="en-US">
              <a:cs typeface="Arial"/>
            </a:endParaRPr>
          </a:p>
          <a:p>
            <a:pPr marL="0" indent="0">
              <a:buNone/>
            </a:pPr>
            <a:endParaRPr lang="en-US"/>
          </a:p>
        </p:txBody>
      </p:sp>
      <p:graphicFrame>
        <p:nvGraphicFramePr>
          <p:cNvPr id="6" name="Table 5">
            <a:extLst>
              <a:ext uri="{FF2B5EF4-FFF2-40B4-BE49-F238E27FC236}">
                <a16:creationId xmlns:a16="http://schemas.microsoft.com/office/drawing/2014/main" id="{7F4237E8-D009-9100-67C1-8637068EA0BB}"/>
              </a:ext>
            </a:extLst>
          </p:cNvPr>
          <p:cNvGraphicFramePr>
            <a:graphicFrameLocks noGrp="1"/>
          </p:cNvGraphicFramePr>
          <p:nvPr>
            <p:extLst>
              <p:ext uri="{D42A27DB-BD31-4B8C-83A1-F6EECF244321}">
                <p14:modId xmlns:p14="http://schemas.microsoft.com/office/powerpoint/2010/main" val="2291025227"/>
              </p:ext>
            </p:extLst>
          </p:nvPr>
        </p:nvGraphicFramePr>
        <p:xfrm>
          <a:off x="2304156" y="3008317"/>
          <a:ext cx="7259101" cy="3363550"/>
        </p:xfrm>
        <a:graphic>
          <a:graphicData uri="http://schemas.openxmlformats.org/drawingml/2006/table">
            <a:tbl>
              <a:tblPr firstRow="1" firstCol="1" bandRow="1">
                <a:tableStyleId>{5C22544A-7EE6-4342-B048-85BDC9FD1C3A}</a:tableStyleId>
              </a:tblPr>
              <a:tblGrid>
                <a:gridCol w="3200535">
                  <a:extLst>
                    <a:ext uri="{9D8B030D-6E8A-4147-A177-3AD203B41FA5}">
                      <a16:colId xmlns:a16="http://schemas.microsoft.com/office/drawing/2014/main" val="1475853685"/>
                    </a:ext>
                  </a:extLst>
                </a:gridCol>
                <a:gridCol w="1593271">
                  <a:extLst>
                    <a:ext uri="{9D8B030D-6E8A-4147-A177-3AD203B41FA5}">
                      <a16:colId xmlns:a16="http://schemas.microsoft.com/office/drawing/2014/main" val="3898636988"/>
                    </a:ext>
                  </a:extLst>
                </a:gridCol>
                <a:gridCol w="1262958">
                  <a:extLst>
                    <a:ext uri="{9D8B030D-6E8A-4147-A177-3AD203B41FA5}">
                      <a16:colId xmlns:a16="http://schemas.microsoft.com/office/drawing/2014/main" val="2927009446"/>
                    </a:ext>
                  </a:extLst>
                </a:gridCol>
                <a:gridCol w="1202337">
                  <a:extLst>
                    <a:ext uri="{9D8B030D-6E8A-4147-A177-3AD203B41FA5}">
                      <a16:colId xmlns:a16="http://schemas.microsoft.com/office/drawing/2014/main" val="1054664077"/>
                    </a:ext>
                  </a:extLst>
                </a:gridCol>
              </a:tblGrid>
              <a:tr h="401100">
                <a:tc>
                  <a:txBody>
                    <a:bodyPr/>
                    <a:lstStyle/>
                    <a:p>
                      <a:endParaRPr lang="en-US" sz="140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a:solidFill>
                            <a:srgbClr val="000000"/>
                          </a:solidFill>
                          <a:effectLst/>
                          <a:latin typeface="Times New Roman"/>
                          <a:ea typeface="Times New Roman" panose="02020603050405020304" pitchFamily="18" charset="0"/>
                        </a:rPr>
                        <a:t>Health Satisfaction</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a:solidFill>
                            <a:srgbClr val="000000"/>
                          </a:solidFill>
                          <a:effectLst/>
                          <a:latin typeface="Times New Roman"/>
                          <a:ea typeface="Times New Roman" panose="02020603050405020304" pitchFamily="18" charset="0"/>
                        </a:rPr>
                        <a:t>Self Satisfaction</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a:solidFill>
                            <a:srgbClr val="000000"/>
                          </a:solidFill>
                          <a:effectLst/>
                          <a:latin typeface="Times New Roman"/>
                          <a:ea typeface="Times New Roman" panose="02020603050405020304" pitchFamily="18" charset="0"/>
                        </a:rPr>
                        <a:t>Relationship Satisfaction</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7384121"/>
                  </a:ext>
                </a:extLst>
              </a:tr>
              <a:tr h="401100">
                <a:tc gridSpan="4">
                  <a:txBody>
                    <a:bodyPr/>
                    <a:lstStyle/>
                    <a:p>
                      <a:pPr algn="ctr"/>
                      <a:r>
                        <a:rPr lang="en-US" sz="1400">
                          <a:solidFill>
                            <a:srgbClr val="000000"/>
                          </a:solidFill>
                          <a:effectLst/>
                          <a:latin typeface="Times New Roman"/>
                          <a:ea typeface="Times New Roman" panose="02020603050405020304" pitchFamily="18" charset="0"/>
                        </a:rPr>
                        <a:t>Below, those with a 12-month reassessment are compared to their baseline</a:t>
                      </a:r>
                      <a:endParaRPr lang="en-US" sz="1400">
                        <a:effectLst/>
                        <a:latin typeface="Times New Roman"/>
                      </a:endParaRPr>
                    </a:p>
                    <a:p>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8424793"/>
                  </a:ext>
                </a:extLst>
              </a:tr>
              <a:tr h="258774">
                <a:tc>
                  <a:txBody>
                    <a:bodyPr/>
                    <a:lstStyle/>
                    <a:p>
                      <a:r>
                        <a:rPr lang="en-US" sz="1400">
                          <a:solidFill>
                            <a:srgbClr val="000000"/>
                          </a:solidFill>
                          <a:effectLst/>
                          <a:latin typeface="Times New Roman"/>
                          <a:ea typeface="Times New Roman" panose="02020603050405020304" pitchFamily="18" charset="0"/>
                        </a:rPr>
                        <a:t>baseline with 12 month </a:t>
                      </a:r>
                      <a:r>
                        <a:rPr lang="en-US" sz="1400" i="1">
                          <a:solidFill>
                            <a:srgbClr val="000000"/>
                          </a:solidFill>
                          <a:effectLst/>
                          <a:latin typeface="Times New Roman"/>
                          <a:ea typeface="Times New Roman" panose="02020603050405020304" pitchFamily="18" charset="0"/>
                        </a:rPr>
                        <a:t>average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a:ea typeface="Times New Roman" panose="02020603050405020304" pitchFamily="18" charset="0"/>
                        </a:rPr>
                        <a:t>3.14</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a:ea typeface="Times New Roman" panose="02020603050405020304" pitchFamily="18" charset="0"/>
                        </a:rPr>
                        <a:t>3.43</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Times New Roman"/>
                          <a:ea typeface="Times New Roman" panose="02020603050405020304" pitchFamily="18" charset="0"/>
                        </a:rPr>
                        <a:t>3.59</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4574839"/>
                  </a:ext>
                </a:extLst>
              </a:tr>
              <a:tr h="258774">
                <a:tc>
                  <a:txBody>
                    <a:bodyPr/>
                    <a:lstStyle/>
                    <a:p>
                      <a:r>
                        <a:rPr lang="en-US" sz="1400">
                          <a:solidFill>
                            <a:srgbClr val="000000"/>
                          </a:solidFill>
                          <a:effectLst/>
                          <a:latin typeface="Times New Roman"/>
                          <a:ea typeface="Times New Roman" panose="02020603050405020304" pitchFamily="18" charset="0"/>
                        </a:rPr>
                        <a:t>baseline with 12 month</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ctr"/>
                      <a:r>
                        <a:rPr lang="en-US" sz="1400">
                          <a:solidFill>
                            <a:srgbClr val="000000"/>
                          </a:solidFill>
                          <a:effectLst/>
                          <a:latin typeface="Times New Roman"/>
                          <a:ea typeface="Times New Roman" panose="02020603050405020304" pitchFamily="18" charset="0"/>
                        </a:rPr>
                        <a:t>50%</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en-US" sz="1400">
                          <a:solidFill>
                            <a:srgbClr val="000000"/>
                          </a:solidFill>
                          <a:effectLst/>
                          <a:latin typeface="Times New Roman"/>
                          <a:ea typeface="Times New Roman" panose="02020603050405020304" pitchFamily="18" charset="0"/>
                        </a:rPr>
                        <a:t>59%</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r>
                        <a:rPr lang="en-US" sz="1400">
                          <a:solidFill>
                            <a:srgbClr val="000000"/>
                          </a:solidFill>
                          <a:effectLst/>
                          <a:latin typeface="Times New Roman"/>
                          <a:ea typeface="Times New Roman" panose="02020603050405020304" pitchFamily="18" charset="0"/>
                        </a:rPr>
                        <a:t>66%</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2533112"/>
                  </a:ext>
                </a:extLst>
              </a:tr>
              <a:tr h="258774">
                <a:tc>
                  <a:txBody>
                    <a:bodyPr/>
                    <a:lstStyle/>
                    <a:p>
                      <a:r>
                        <a:rPr lang="en-US" sz="1400" i="1">
                          <a:solidFill>
                            <a:srgbClr val="000000"/>
                          </a:solidFill>
                          <a:effectLst/>
                          <a:latin typeface="Times New Roman"/>
                          <a:ea typeface="Times New Roman" panose="02020603050405020304" pitchFamily="18" charset="0"/>
                        </a:rPr>
                        <a:t> % satisfied or very satisfied</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8537801"/>
                  </a:ext>
                </a:extLst>
              </a:tr>
              <a:tr h="349346">
                <a:tc gridSpan="4">
                  <a:txBody>
                    <a:bodyPr/>
                    <a:lstStyle/>
                    <a:p>
                      <a:endParaRPr lang="en-US" sz="14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3622405"/>
                  </a:ext>
                </a:extLst>
              </a:tr>
              <a:tr h="258774">
                <a:tc>
                  <a:txBody>
                    <a:bodyPr/>
                    <a:lstStyle/>
                    <a:p>
                      <a:r>
                        <a:rPr lang="en-US" sz="1400">
                          <a:solidFill>
                            <a:srgbClr val="000000"/>
                          </a:solidFill>
                          <a:effectLst/>
                          <a:latin typeface="Times New Roman"/>
                          <a:ea typeface="Times New Roman" panose="02020603050405020304" pitchFamily="18" charset="0"/>
                        </a:rPr>
                        <a:t>12 month reassess</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ctr"/>
                      <a:r>
                        <a:rPr lang="en-US" sz="1400">
                          <a:solidFill>
                            <a:srgbClr val="000000"/>
                          </a:solidFill>
                          <a:effectLst/>
                          <a:latin typeface="Times New Roman"/>
                          <a:ea typeface="Times New Roman" panose="02020603050405020304" pitchFamily="18" charset="0"/>
                        </a:rPr>
                        <a:t>3.29</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E8"/>
                    </a:solidFill>
                  </a:tcPr>
                </a:tc>
                <a:tc rowSpan="2">
                  <a:txBody>
                    <a:bodyPr/>
                    <a:lstStyle/>
                    <a:p>
                      <a:pPr algn="ctr"/>
                      <a:r>
                        <a:rPr lang="en-US" sz="1400">
                          <a:solidFill>
                            <a:srgbClr val="000000"/>
                          </a:solidFill>
                          <a:effectLst/>
                          <a:latin typeface="Times New Roman"/>
                          <a:ea typeface="Times New Roman" panose="02020603050405020304" pitchFamily="18" charset="0"/>
                        </a:rPr>
                        <a:t>3.61</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E8"/>
                    </a:solidFill>
                  </a:tcPr>
                </a:tc>
                <a:tc rowSpan="2">
                  <a:txBody>
                    <a:bodyPr/>
                    <a:lstStyle/>
                    <a:p>
                      <a:pPr algn="ctr"/>
                      <a:r>
                        <a:rPr lang="en-US" sz="1400">
                          <a:solidFill>
                            <a:srgbClr val="000000"/>
                          </a:solidFill>
                          <a:effectLst/>
                          <a:latin typeface="Times New Roman"/>
                          <a:ea typeface="Times New Roman" panose="02020603050405020304" pitchFamily="18" charset="0"/>
                        </a:rPr>
                        <a:t>3.66</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6132923"/>
                  </a:ext>
                </a:extLst>
              </a:tr>
              <a:tr h="258774">
                <a:tc>
                  <a:txBody>
                    <a:bodyPr/>
                    <a:lstStyle/>
                    <a:p>
                      <a:r>
                        <a:rPr lang="en-US" sz="1400" i="1">
                          <a:solidFill>
                            <a:srgbClr val="000000"/>
                          </a:solidFill>
                          <a:effectLst/>
                          <a:latin typeface="Times New Roman"/>
                          <a:ea typeface="Times New Roman" panose="02020603050405020304" pitchFamily="18" charset="0"/>
                        </a:rPr>
                        <a:t> average</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08343214"/>
                  </a:ext>
                </a:extLst>
              </a:tr>
              <a:tr h="258774">
                <a:tc>
                  <a:txBody>
                    <a:bodyPr/>
                    <a:lstStyle/>
                    <a:p>
                      <a:r>
                        <a:rPr lang="en-US" sz="1400">
                          <a:solidFill>
                            <a:srgbClr val="000000"/>
                          </a:solidFill>
                          <a:effectLst/>
                          <a:latin typeface="Times New Roman"/>
                          <a:ea typeface="Times New Roman" panose="02020603050405020304" pitchFamily="18" charset="0"/>
                        </a:rPr>
                        <a:t>12 month reassess</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ctr"/>
                      <a:r>
                        <a:rPr lang="en-US" sz="1400">
                          <a:solidFill>
                            <a:srgbClr val="000000"/>
                          </a:solidFill>
                          <a:effectLst/>
                          <a:latin typeface="Times New Roman"/>
                          <a:ea typeface="Times New Roman" panose="02020603050405020304" pitchFamily="18" charset="0"/>
                        </a:rPr>
                        <a:t>56%</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E8"/>
                    </a:solidFill>
                  </a:tcPr>
                </a:tc>
                <a:tc rowSpan="2">
                  <a:txBody>
                    <a:bodyPr/>
                    <a:lstStyle/>
                    <a:p>
                      <a:pPr algn="ctr"/>
                      <a:r>
                        <a:rPr lang="en-US" sz="1400">
                          <a:solidFill>
                            <a:srgbClr val="000000"/>
                          </a:solidFill>
                          <a:effectLst/>
                          <a:latin typeface="Times New Roman"/>
                          <a:ea typeface="Times New Roman" panose="02020603050405020304" pitchFamily="18" charset="0"/>
                        </a:rPr>
                        <a:t>66%</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BE8"/>
                    </a:solidFill>
                  </a:tcPr>
                </a:tc>
                <a:tc rowSpan="2">
                  <a:txBody>
                    <a:bodyPr/>
                    <a:lstStyle/>
                    <a:p>
                      <a:pPr algn="ctr"/>
                      <a:r>
                        <a:rPr lang="en-US" sz="1400">
                          <a:solidFill>
                            <a:srgbClr val="000000"/>
                          </a:solidFill>
                          <a:effectLst/>
                          <a:latin typeface="Times New Roman"/>
                          <a:ea typeface="Times New Roman" panose="02020603050405020304" pitchFamily="18" charset="0"/>
                        </a:rPr>
                        <a:t>69%</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7742956"/>
                  </a:ext>
                </a:extLst>
              </a:tr>
              <a:tr h="258774">
                <a:tc>
                  <a:txBody>
                    <a:bodyPr/>
                    <a:lstStyle/>
                    <a:p>
                      <a:r>
                        <a:rPr lang="en-US" sz="1400" i="1">
                          <a:solidFill>
                            <a:srgbClr val="000000"/>
                          </a:solidFill>
                          <a:effectLst/>
                          <a:latin typeface="Times New Roman"/>
                          <a:ea typeface="Times New Roman" panose="02020603050405020304" pitchFamily="18" charset="0"/>
                        </a:rPr>
                        <a:t> % satisfied or very satisfied</a:t>
                      </a:r>
                      <a:endParaRPr lang="en-US" sz="14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4456489"/>
                  </a:ext>
                </a:extLst>
              </a:tr>
              <a:tr h="349346">
                <a:tc gridSpan="3">
                  <a:txBody>
                    <a:bodyPr/>
                    <a:lstStyle/>
                    <a:p>
                      <a:r>
                        <a:rPr lang="en-US" sz="1400">
                          <a:solidFill>
                            <a:srgbClr val="000000"/>
                          </a:solidFill>
                          <a:effectLst/>
                          <a:latin typeface="Times New Roman"/>
                          <a:ea typeface="Times New Roman" panose="02020603050405020304" pitchFamily="18" charset="0"/>
                        </a:rPr>
                        <a:t>Responses range from 1 = very dissatisfied to 5 = very satisfied</a:t>
                      </a:r>
                      <a:endParaRPr lang="en-US" sz="1400">
                        <a:effectLst/>
                        <a:latin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endParaRPr lang="en-US" sz="1400">
                        <a:effectLst/>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55327816"/>
                  </a:ext>
                </a:extLst>
              </a:tr>
            </a:tbl>
          </a:graphicData>
        </a:graphic>
      </p:graphicFrame>
      <p:sp>
        <p:nvSpPr>
          <p:cNvPr id="7" name="TextBox 6">
            <a:extLst>
              <a:ext uri="{FF2B5EF4-FFF2-40B4-BE49-F238E27FC236}">
                <a16:creationId xmlns:a16="http://schemas.microsoft.com/office/drawing/2014/main" id="{98D77DFB-DD00-F609-D019-AA3417613A91}"/>
              </a:ext>
            </a:extLst>
          </p:cNvPr>
          <p:cNvSpPr txBox="1"/>
          <p:nvPr/>
        </p:nvSpPr>
        <p:spPr>
          <a:xfrm>
            <a:off x="4155583" y="4284372"/>
            <a:ext cx="2743200" cy="260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2190190910"/>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4FD0-0F45-5349-0BF6-34101F5C35AA}"/>
              </a:ext>
            </a:extLst>
          </p:cNvPr>
          <p:cNvSpPr>
            <a:spLocks noGrp="1"/>
          </p:cNvSpPr>
          <p:nvPr>
            <p:ph type="title"/>
          </p:nvPr>
        </p:nvSpPr>
        <p:spPr>
          <a:xfrm>
            <a:off x="1012791" y="1488158"/>
            <a:ext cx="10073996" cy="777949"/>
          </a:xfrm>
        </p:spPr>
        <p:txBody>
          <a:bodyPr vert="horz" lIns="91440" tIns="45720" rIns="91440" bIns="45720" rtlCol="0" anchor="ctr">
            <a:normAutofit/>
          </a:bodyPr>
          <a:lstStyle/>
          <a:p>
            <a:pPr>
              <a:lnSpc>
                <a:spcPct val="90000"/>
              </a:lnSpc>
            </a:pPr>
            <a:r>
              <a:rPr lang="en-US" sz="2500"/>
              <a:t>Average </a:t>
            </a:r>
            <a:r>
              <a:rPr lang="en-US" sz="2500" b="1"/>
              <a:t>alcohol usage</a:t>
            </a:r>
            <a:r>
              <a:rPr lang="en-US" sz="2500"/>
              <a:t> decreased among males but increased among females after 12 months.  </a:t>
            </a:r>
          </a:p>
          <a:p>
            <a:pPr>
              <a:lnSpc>
                <a:spcPct val="90000"/>
              </a:lnSpc>
            </a:pPr>
            <a:endParaRPr lang="en-US" sz="2500"/>
          </a:p>
        </p:txBody>
      </p:sp>
      <p:sp>
        <p:nvSpPr>
          <p:cNvPr id="4" name="Text Placeholder 3">
            <a:extLst>
              <a:ext uri="{FF2B5EF4-FFF2-40B4-BE49-F238E27FC236}">
                <a16:creationId xmlns:a16="http://schemas.microsoft.com/office/drawing/2014/main" id="{EEF4ACE2-424B-4085-A3FD-790E83396C84}"/>
              </a:ext>
            </a:extLst>
          </p:cNvPr>
          <p:cNvSpPr>
            <a:spLocks noGrp="1"/>
          </p:cNvSpPr>
          <p:nvPr>
            <p:ph type="body" sz="quarter" idx="12"/>
          </p:nvPr>
        </p:nvSpPr>
        <p:spPr>
          <a:xfrm>
            <a:off x="1011813" y="2213042"/>
            <a:ext cx="9073345" cy="1151360"/>
          </a:xfrm>
        </p:spPr>
        <p:txBody>
          <a:bodyPr vert="horz" lIns="91440" tIns="45720" rIns="91440" bIns="45720" rtlCol="0" anchor="t">
            <a:normAutofit/>
          </a:bodyPr>
          <a:lstStyle/>
          <a:p>
            <a:pPr marL="172720" indent="-172720">
              <a:lnSpc>
                <a:spcPct val="90000"/>
              </a:lnSpc>
              <a:buFont typeface="Arial"/>
              <a:buChar char="•"/>
            </a:pPr>
            <a:r>
              <a:rPr lang="en-US" sz="1650" dirty="0">
                <a:cs typeface="Times New Roman"/>
              </a:rPr>
              <a:t>Factors related to the COVID-19 pandemic may have contributed to the observed effect among females. </a:t>
            </a:r>
            <a:endParaRPr lang="en-US"/>
          </a:p>
          <a:p>
            <a:pPr>
              <a:lnSpc>
                <a:spcPct val="90000"/>
              </a:lnSpc>
            </a:pPr>
            <a:endParaRPr lang="en-US"/>
          </a:p>
        </p:txBody>
      </p:sp>
      <p:sp>
        <p:nvSpPr>
          <p:cNvPr id="3" name="Slide Number Placeholder 2">
            <a:extLst>
              <a:ext uri="{FF2B5EF4-FFF2-40B4-BE49-F238E27FC236}">
                <a16:creationId xmlns:a16="http://schemas.microsoft.com/office/drawing/2014/main" id="{CA787386-63BE-2163-AB15-09BA3EDCCEEB}"/>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31</a:t>
            </a:fld>
            <a:endParaRPr lang="en-US" sz="800"/>
          </a:p>
        </p:txBody>
      </p:sp>
      <p:graphicFrame>
        <p:nvGraphicFramePr>
          <p:cNvPr id="15" name="Table 14">
            <a:extLst>
              <a:ext uri="{FF2B5EF4-FFF2-40B4-BE49-F238E27FC236}">
                <a16:creationId xmlns:a16="http://schemas.microsoft.com/office/drawing/2014/main" id="{E9257470-76B0-0D10-1F1D-6E68DA63924E}"/>
              </a:ext>
            </a:extLst>
          </p:cNvPr>
          <p:cNvGraphicFramePr>
            <a:graphicFrameLocks noGrp="1"/>
          </p:cNvGraphicFramePr>
          <p:nvPr>
            <p:extLst>
              <p:ext uri="{D42A27DB-BD31-4B8C-83A1-F6EECF244321}">
                <p14:modId xmlns:p14="http://schemas.microsoft.com/office/powerpoint/2010/main" val="2639404400"/>
              </p:ext>
            </p:extLst>
          </p:nvPr>
        </p:nvGraphicFramePr>
        <p:xfrm>
          <a:off x="1924977" y="2931981"/>
          <a:ext cx="7245502" cy="3344235"/>
        </p:xfrm>
        <a:graphic>
          <a:graphicData uri="http://schemas.openxmlformats.org/drawingml/2006/table">
            <a:tbl>
              <a:tblPr firstRow="1" firstCol="1" bandRow="1">
                <a:tableStyleId>{5C22544A-7EE6-4342-B048-85BDC9FD1C3A}</a:tableStyleId>
              </a:tblPr>
              <a:tblGrid>
                <a:gridCol w="1775559">
                  <a:extLst>
                    <a:ext uri="{9D8B030D-6E8A-4147-A177-3AD203B41FA5}">
                      <a16:colId xmlns:a16="http://schemas.microsoft.com/office/drawing/2014/main" val="205856130"/>
                    </a:ext>
                  </a:extLst>
                </a:gridCol>
                <a:gridCol w="1100330">
                  <a:extLst>
                    <a:ext uri="{9D8B030D-6E8A-4147-A177-3AD203B41FA5}">
                      <a16:colId xmlns:a16="http://schemas.microsoft.com/office/drawing/2014/main" val="2701341705"/>
                    </a:ext>
                  </a:extLst>
                </a:gridCol>
                <a:gridCol w="1063633">
                  <a:extLst>
                    <a:ext uri="{9D8B030D-6E8A-4147-A177-3AD203B41FA5}">
                      <a16:colId xmlns:a16="http://schemas.microsoft.com/office/drawing/2014/main" val="2017289510"/>
                    </a:ext>
                  </a:extLst>
                </a:gridCol>
                <a:gridCol w="1580330">
                  <a:extLst>
                    <a:ext uri="{9D8B030D-6E8A-4147-A177-3AD203B41FA5}">
                      <a16:colId xmlns:a16="http://schemas.microsoft.com/office/drawing/2014/main" val="3564824178"/>
                    </a:ext>
                  </a:extLst>
                </a:gridCol>
                <a:gridCol w="1725650">
                  <a:extLst>
                    <a:ext uri="{9D8B030D-6E8A-4147-A177-3AD203B41FA5}">
                      <a16:colId xmlns:a16="http://schemas.microsoft.com/office/drawing/2014/main" val="2282026099"/>
                    </a:ext>
                  </a:extLst>
                </a:gridCol>
              </a:tblGrid>
              <a:tr h="428389">
                <a:tc rowSpan="2">
                  <a:txBody>
                    <a:bodyPr/>
                    <a:lstStyle/>
                    <a:p>
                      <a:endParaRPr lang="en-US" sz="1300">
                        <a:effectLst/>
                      </a:endParaRPr>
                    </a:p>
                  </a:txBody>
                  <a:tcPr marL="63413" marR="634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r>
                        <a:rPr lang="en-US" sz="1300">
                          <a:solidFill>
                            <a:srgbClr val="000000"/>
                          </a:solidFill>
                          <a:effectLst/>
                          <a:latin typeface="Times New Roman"/>
                          <a:ea typeface="Times New Roman" panose="02020603050405020304" pitchFamily="18" charset="0"/>
                        </a:rPr>
                        <a:t>Tobacco Use</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r>
                        <a:rPr lang="en-US" sz="1300">
                          <a:solidFill>
                            <a:srgbClr val="000000"/>
                          </a:solidFill>
                          <a:effectLst/>
                          <a:latin typeface="Times New Roman"/>
                          <a:ea typeface="Times New Roman" panose="02020603050405020304" pitchFamily="18" charset="0"/>
                        </a:rPr>
                        <a:t>Alcohol Use</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300">
                          <a:solidFill>
                            <a:srgbClr val="000000"/>
                          </a:solidFill>
                          <a:effectLst/>
                          <a:latin typeface="Times New Roman"/>
                          <a:ea typeface="Times New Roman" panose="02020603050405020304" pitchFamily="18" charset="0"/>
                        </a:rPr>
                        <a:t>Alcohol Use - Male </a:t>
                      </a:r>
                      <a:endParaRPr lang="en-US" sz="1300">
                        <a:effectLst/>
                      </a:endParaRPr>
                    </a:p>
                    <a:p>
                      <a:r>
                        <a:rPr lang="en-US" sz="1300">
                          <a:solidFill>
                            <a:srgbClr val="000000"/>
                          </a:solidFill>
                          <a:effectLst/>
                          <a:latin typeface="Times New Roman"/>
                          <a:ea typeface="Times New Roman" panose="02020603050405020304" pitchFamily="18" charset="0"/>
                        </a:rPr>
                        <a:t>(5 or More)</a:t>
                      </a:r>
                      <a:endParaRPr lang="en-US" sz="1300">
                        <a:effectLst/>
                        <a:latin typeface="Times New Roman"/>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r>
                        <a:rPr lang="en-US" sz="1300">
                          <a:solidFill>
                            <a:srgbClr val="000000"/>
                          </a:solidFill>
                          <a:effectLst/>
                          <a:latin typeface="Times New Roman"/>
                          <a:ea typeface="Times New Roman" panose="02020603050405020304" pitchFamily="18" charset="0"/>
                        </a:rPr>
                        <a:t>Alcohol Use - Female </a:t>
                      </a:r>
                      <a:endParaRPr lang="en-US" sz="1300">
                        <a:effectLst/>
                      </a:endParaRPr>
                    </a:p>
                    <a:p>
                      <a:r>
                        <a:rPr lang="en-US" sz="1300">
                          <a:solidFill>
                            <a:srgbClr val="000000"/>
                          </a:solidFill>
                          <a:effectLst/>
                          <a:latin typeface="Times New Roman"/>
                          <a:ea typeface="Times New Roman" panose="02020603050405020304" pitchFamily="18" charset="0"/>
                        </a:rPr>
                        <a:t>(4 or More)</a:t>
                      </a:r>
                      <a:r>
                        <a:rPr lang="en-US" sz="1300">
                          <a:effectLst/>
                          <a:latin typeface="Times New Roman"/>
                        </a:rPr>
                        <a:t>[</a:t>
                      </a: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9528139"/>
                  </a:ext>
                </a:extLst>
              </a:tr>
              <a:tr h="2630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192196"/>
                  </a:ext>
                </a:extLst>
              </a:tr>
              <a:tr h="231105">
                <a:tc gridSpan="5">
                  <a:txBody>
                    <a:bodyPr/>
                    <a:lstStyle/>
                    <a:p>
                      <a:pPr algn="ctr"/>
                      <a:r>
                        <a:rPr lang="en-US" sz="1300">
                          <a:solidFill>
                            <a:srgbClr val="000000"/>
                          </a:solidFill>
                          <a:effectLst/>
                          <a:latin typeface="Times New Roman"/>
                          <a:ea typeface="Times New Roman" panose="02020603050405020304" pitchFamily="18" charset="0"/>
                        </a:rPr>
                        <a:t>Below, those with a 12-month reassessment are compared to their baseline</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1188535"/>
                  </a:ext>
                </a:extLst>
              </a:tr>
              <a:tr h="231105">
                <a:tc>
                  <a:txBody>
                    <a:bodyPr/>
                    <a:lstStyle/>
                    <a:p>
                      <a:r>
                        <a:rPr lang="en-US" sz="1300">
                          <a:solidFill>
                            <a:srgbClr val="000000"/>
                          </a:solidFill>
                          <a:effectLst/>
                          <a:latin typeface="Times New Roman"/>
                          <a:ea typeface="Times New Roman" panose="02020603050405020304" pitchFamily="18" charset="0"/>
                        </a:rPr>
                        <a:t>baseline with 12 month </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r"/>
                      <a:r>
                        <a:rPr lang="en-US" sz="1500">
                          <a:solidFill>
                            <a:srgbClr val="000000"/>
                          </a:solidFill>
                          <a:effectLst/>
                          <a:latin typeface="Times New Roman"/>
                          <a:ea typeface="Times New Roman" panose="02020603050405020304" pitchFamily="18" charset="0"/>
                        </a:rPr>
                        <a:t>2.57</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1.35</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1.60</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1.32</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7624740"/>
                  </a:ext>
                </a:extLst>
              </a:tr>
              <a:tr h="231105">
                <a:tc>
                  <a:txBody>
                    <a:bodyPr/>
                    <a:lstStyle/>
                    <a:p>
                      <a:r>
                        <a:rPr lang="en-US" sz="1300" i="1">
                          <a:solidFill>
                            <a:srgbClr val="000000"/>
                          </a:solidFill>
                          <a:effectLst/>
                          <a:latin typeface="Times New Roman"/>
                          <a:ea typeface="Times New Roman" panose="02020603050405020304" pitchFamily="18" charset="0"/>
                        </a:rPr>
                        <a:t>average</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21072266"/>
                  </a:ext>
                </a:extLst>
              </a:tr>
              <a:tr h="231105">
                <a:tc>
                  <a:txBody>
                    <a:bodyPr/>
                    <a:lstStyle/>
                    <a:p>
                      <a:r>
                        <a:rPr lang="en-US" sz="1300">
                          <a:solidFill>
                            <a:srgbClr val="000000"/>
                          </a:solidFill>
                          <a:effectLst/>
                          <a:latin typeface="Times New Roman"/>
                          <a:ea typeface="Times New Roman" panose="02020603050405020304" pitchFamily="18" charset="0"/>
                        </a:rPr>
                        <a:t>baseline with 12 month</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r"/>
                      <a:r>
                        <a:rPr lang="en-US" sz="1500">
                          <a:solidFill>
                            <a:srgbClr val="000000"/>
                          </a:solidFill>
                          <a:effectLst/>
                          <a:latin typeface="Times New Roman"/>
                          <a:ea typeface="Times New Roman" panose="02020603050405020304" pitchFamily="18" charset="0"/>
                        </a:rPr>
                        <a:t>56%</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24%</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47%</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26%</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443087"/>
                  </a:ext>
                </a:extLst>
              </a:tr>
              <a:tr h="428389">
                <a:tc>
                  <a:txBody>
                    <a:bodyPr/>
                    <a:lstStyle/>
                    <a:p>
                      <a:r>
                        <a:rPr lang="en-US" sz="1300">
                          <a:solidFill>
                            <a:srgbClr val="000000"/>
                          </a:solidFill>
                          <a:effectLst/>
                          <a:latin typeface="Times New Roman"/>
                          <a:ea typeface="Times New Roman" panose="02020603050405020304" pitchFamily="18" charset="0"/>
                        </a:rPr>
                        <a:t> </a:t>
                      </a:r>
                      <a:r>
                        <a:rPr lang="en-US" sz="1300" i="1">
                          <a:solidFill>
                            <a:srgbClr val="000000"/>
                          </a:solidFill>
                          <a:effectLst/>
                          <a:latin typeface="Times New Roman"/>
                          <a:ea typeface="Times New Roman" panose="02020603050405020304" pitchFamily="18" charset="0"/>
                        </a:rPr>
                        <a:t>% used at least once last 30 days</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54826467"/>
                  </a:ext>
                </a:extLst>
              </a:tr>
              <a:tr h="300624">
                <a:tc>
                  <a:txBody>
                    <a:bodyPr/>
                    <a:lstStyle/>
                    <a:p>
                      <a:endParaRPr lang="en-US" sz="1300">
                        <a:effectLst/>
                      </a:endParaRPr>
                    </a:p>
                  </a:txBody>
                  <a:tcPr marL="63413" marR="63413"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endParaRPr lang="en-US" sz="1500">
                        <a:effectLst/>
                      </a:endParaRPr>
                    </a:p>
                  </a:txBody>
                  <a:tcPr marL="63413" marR="634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endParaRPr lang="en-US" sz="1500">
                        <a:effectLst/>
                      </a:endParaRPr>
                    </a:p>
                  </a:txBody>
                  <a:tcPr marL="63413" marR="634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endParaRPr lang="en-US" sz="1500">
                        <a:effectLst/>
                      </a:endParaRPr>
                    </a:p>
                  </a:txBody>
                  <a:tcPr marL="63413" marR="6341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endParaRPr lang="en-US" sz="1500">
                        <a:effectLst/>
                      </a:endParaRPr>
                    </a:p>
                  </a:txBody>
                  <a:tcPr marL="63413" marR="63413"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73854956"/>
                  </a:ext>
                </a:extLst>
              </a:tr>
              <a:tr h="428389">
                <a:tc>
                  <a:txBody>
                    <a:bodyPr/>
                    <a:lstStyle/>
                    <a:p>
                      <a:r>
                        <a:rPr lang="en-US" sz="1300">
                          <a:solidFill>
                            <a:srgbClr val="000000"/>
                          </a:solidFill>
                          <a:effectLst/>
                          <a:latin typeface="Times New Roman"/>
                          <a:ea typeface="Times New Roman" panose="02020603050405020304" pitchFamily="18" charset="0"/>
                        </a:rPr>
                        <a:t>12 month reassess </a:t>
                      </a:r>
                      <a:r>
                        <a:rPr lang="en-US" sz="1300" i="1">
                          <a:solidFill>
                            <a:srgbClr val="000000"/>
                          </a:solidFill>
                          <a:effectLst/>
                          <a:latin typeface="Times New Roman"/>
                          <a:ea typeface="Times New Roman" panose="02020603050405020304" pitchFamily="18" charset="0"/>
                        </a:rPr>
                        <a:t>average</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2.51</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1.40</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1.41</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1.71</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8595808"/>
                  </a:ext>
                </a:extLst>
              </a:tr>
              <a:tr h="231105">
                <a:tc>
                  <a:txBody>
                    <a:bodyPr/>
                    <a:lstStyle/>
                    <a:p>
                      <a:r>
                        <a:rPr lang="en-US" sz="1300">
                          <a:solidFill>
                            <a:srgbClr val="000000"/>
                          </a:solidFill>
                          <a:effectLst/>
                          <a:latin typeface="Times New Roman"/>
                          <a:ea typeface="Times New Roman" panose="02020603050405020304" pitchFamily="18" charset="0"/>
                        </a:rPr>
                        <a:t>12 month reassess </a:t>
                      </a:r>
                      <a:endParaRPr lang="en-US" sz="13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rowSpan="2">
                  <a:txBody>
                    <a:bodyPr/>
                    <a:lstStyle/>
                    <a:p>
                      <a:pPr algn="r"/>
                      <a:r>
                        <a:rPr lang="en-US" sz="1500">
                          <a:solidFill>
                            <a:srgbClr val="000000"/>
                          </a:solidFill>
                          <a:effectLst/>
                          <a:latin typeface="Times New Roman"/>
                          <a:ea typeface="Times New Roman" panose="02020603050405020304" pitchFamily="18" charset="0"/>
                        </a:rPr>
                        <a:t>54%</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24%</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r"/>
                      <a:r>
                        <a:rPr lang="en-US" sz="1500">
                          <a:solidFill>
                            <a:srgbClr val="000000"/>
                          </a:solidFill>
                          <a:effectLst/>
                          <a:latin typeface="Times New Roman"/>
                          <a:ea typeface="Times New Roman" panose="02020603050405020304" pitchFamily="18" charset="0"/>
                        </a:rPr>
                        <a:t>30%</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r"/>
                      <a:r>
                        <a:rPr lang="en-US" sz="1500">
                          <a:solidFill>
                            <a:srgbClr val="000000"/>
                          </a:solidFill>
                          <a:effectLst/>
                          <a:latin typeface="Times New Roman"/>
                          <a:ea typeface="Times New Roman" panose="02020603050405020304" pitchFamily="18" charset="0"/>
                        </a:rPr>
                        <a:t>46%</a:t>
                      </a:r>
                      <a:endParaRPr lang="en-US" sz="1500">
                        <a:effectLst/>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996713729"/>
                  </a:ext>
                </a:extLst>
              </a:tr>
              <a:tr h="174738">
                <a:tc>
                  <a:txBody>
                    <a:bodyPr/>
                    <a:lstStyle/>
                    <a:p>
                      <a:r>
                        <a:rPr lang="en-US" sz="900" i="1">
                          <a:solidFill>
                            <a:srgbClr val="000000"/>
                          </a:solidFill>
                          <a:effectLst/>
                          <a:latin typeface="Times New Roman"/>
                          <a:ea typeface="Times New Roman" panose="02020603050405020304" pitchFamily="18" charset="0"/>
                        </a:rPr>
                        <a:t>% used at least once last 30 days</a:t>
                      </a:r>
                      <a:endParaRPr lang="en-US" sz="1700">
                        <a:effectLst/>
                        <a:latin typeface="Times New Roman"/>
                      </a:endParaRPr>
                    </a:p>
                  </a:txBody>
                  <a:tcPr marL="63413" marR="63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2621966"/>
                  </a:ext>
                </a:extLst>
              </a:tr>
            </a:tbl>
          </a:graphicData>
        </a:graphic>
      </p:graphicFrame>
    </p:spTree>
    <p:extLst>
      <p:ext uri="{BB962C8B-B14F-4D97-AF65-F5344CB8AC3E}">
        <p14:creationId xmlns:p14="http://schemas.microsoft.com/office/powerpoint/2010/main" val="3108132244"/>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4FD0-0F45-5349-0BF6-34101F5C35AA}"/>
              </a:ext>
            </a:extLst>
          </p:cNvPr>
          <p:cNvSpPr>
            <a:spLocks noGrp="1"/>
          </p:cNvSpPr>
          <p:nvPr>
            <p:ph type="title"/>
          </p:nvPr>
        </p:nvSpPr>
        <p:spPr>
          <a:xfrm>
            <a:off x="1012791" y="1488158"/>
            <a:ext cx="10073996" cy="777949"/>
          </a:xfrm>
        </p:spPr>
        <p:txBody>
          <a:bodyPr vert="horz" lIns="91440" tIns="45720" rIns="91440" bIns="45720" rtlCol="0" anchor="ctr">
            <a:normAutofit/>
          </a:bodyPr>
          <a:lstStyle/>
          <a:p>
            <a:pPr>
              <a:lnSpc>
                <a:spcPct val="90000"/>
              </a:lnSpc>
            </a:pPr>
            <a:r>
              <a:rPr lang="en-US" sz="2500" b="1"/>
              <a:t>Daily functioning</a:t>
            </a:r>
            <a:r>
              <a:rPr lang="en-US" sz="2500"/>
              <a:t> improved on average for participants involved in PIPBHC for at least 12 months. </a:t>
            </a:r>
          </a:p>
          <a:p>
            <a:pPr>
              <a:lnSpc>
                <a:spcPct val="90000"/>
              </a:lnSpc>
            </a:pPr>
            <a:endParaRPr lang="en-US" sz="2500"/>
          </a:p>
        </p:txBody>
      </p:sp>
      <p:sp>
        <p:nvSpPr>
          <p:cNvPr id="4" name="Text Placeholder 3">
            <a:extLst>
              <a:ext uri="{FF2B5EF4-FFF2-40B4-BE49-F238E27FC236}">
                <a16:creationId xmlns:a16="http://schemas.microsoft.com/office/drawing/2014/main" id="{EEF4ACE2-424B-4085-A3FD-790E83396C84}"/>
              </a:ext>
            </a:extLst>
          </p:cNvPr>
          <p:cNvSpPr>
            <a:spLocks noGrp="1"/>
          </p:cNvSpPr>
          <p:nvPr>
            <p:ph type="body" sz="quarter" idx="12"/>
          </p:nvPr>
        </p:nvSpPr>
        <p:spPr>
          <a:xfrm>
            <a:off x="1011813" y="2270916"/>
            <a:ext cx="9565269" cy="1267107"/>
          </a:xfrm>
        </p:spPr>
        <p:txBody>
          <a:bodyPr vert="horz" lIns="91440" tIns="45720" rIns="91440" bIns="45720" rtlCol="0">
            <a:normAutofit/>
          </a:bodyPr>
          <a:lstStyle/>
          <a:p>
            <a:pPr marL="172720" indent="-172720">
              <a:buFont typeface="Arial"/>
              <a:buChar char="•"/>
            </a:pPr>
            <a:r>
              <a:rPr lang="en-US" sz="1600"/>
              <a:t>Most notably, 73% of clients agreed they’re able to deal with crisis after 12 months of involvement in PIPBHC compared to 58% during their baseline, and 84% agreed they’d do well in school or work after 12 months in PIPBHC compared to 72% baseline. </a:t>
            </a:r>
          </a:p>
        </p:txBody>
      </p:sp>
      <p:sp>
        <p:nvSpPr>
          <p:cNvPr id="3" name="Slide Number Placeholder 2">
            <a:extLst>
              <a:ext uri="{FF2B5EF4-FFF2-40B4-BE49-F238E27FC236}">
                <a16:creationId xmlns:a16="http://schemas.microsoft.com/office/drawing/2014/main" id="{CA787386-63BE-2163-AB15-09BA3EDCCEEB}"/>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32</a:t>
            </a:fld>
            <a:endParaRPr lang="en-US" sz="800"/>
          </a:p>
        </p:txBody>
      </p:sp>
      <p:graphicFrame>
        <p:nvGraphicFramePr>
          <p:cNvPr id="6" name="Table 5">
            <a:extLst>
              <a:ext uri="{FF2B5EF4-FFF2-40B4-BE49-F238E27FC236}">
                <a16:creationId xmlns:a16="http://schemas.microsoft.com/office/drawing/2014/main" id="{C23E979B-F621-6DA6-E952-45010B840E6F}"/>
              </a:ext>
            </a:extLst>
          </p:cNvPr>
          <p:cNvGraphicFramePr>
            <a:graphicFrameLocks noGrp="1"/>
          </p:cNvGraphicFramePr>
          <p:nvPr>
            <p:extLst>
              <p:ext uri="{D42A27DB-BD31-4B8C-83A1-F6EECF244321}">
                <p14:modId xmlns:p14="http://schemas.microsoft.com/office/powerpoint/2010/main" val="1052142958"/>
              </p:ext>
            </p:extLst>
          </p:nvPr>
        </p:nvGraphicFramePr>
        <p:xfrm>
          <a:off x="2175762" y="3193155"/>
          <a:ext cx="7245505" cy="3175451"/>
        </p:xfrm>
        <a:graphic>
          <a:graphicData uri="http://schemas.openxmlformats.org/drawingml/2006/table">
            <a:tbl>
              <a:tblPr firstRow="1" firstCol="1" bandRow="1">
                <a:tableStyleId>{5C22544A-7EE6-4342-B048-85BDC9FD1C3A}</a:tableStyleId>
              </a:tblPr>
              <a:tblGrid>
                <a:gridCol w="801000">
                  <a:extLst>
                    <a:ext uri="{9D8B030D-6E8A-4147-A177-3AD203B41FA5}">
                      <a16:colId xmlns:a16="http://schemas.microsoft.com/office/drawing/2014/main" val="768058938"/>
                    </a:ext>
                  </a:extLst>
                </a:gridCol>
                <a:gridCol w="806841">
                  <a:extLst>
                    <a:ext uri="{9D8B030D-6E8A-4147-A177-3AD203B41FA5}">
                      <a16:colId xmlns:a16="http://schemas.microsoft.com/office/drawing/2014/main" val="1487612792"/>
                    </a:ext>
                  </a:extLst>
                </a:gridCol>
                <a:gridCol w="653532">
                  <a:extLst>
                    <a:ext uri="{9D8B030D-6E8A-4147-A177-3AD203B41FA5}">
                      <a16:colId xmlns:a16="http://schemas.microsoft.com/office/drawing/2014/main" val="2380259282"/>
                    </a:ext>
                  </a:extLst>
                </a:gridCol>
                <a:gridCol w="806841">
                  <a:extLst>
                    <a:ext uri="{9D8B030D-6E8A-4147-A177-3AD203B41FA5}">
                      <a16:colId xmlns:a16="http://schemas.microsoft.com/office/drawing/2014/main" val="679335975"/>
                    </a:ext>
                  </a:extLst>
                </a:gridCol>
                <a:gridCol w="866703">
                  <a:extLst>
                    <a:ext uri="{9D8B030D-6E8A-4147-A177-3AD203B41FA5}">
                      <a16:colId xmlns:a16="http://schemas.microsoft.com/office/drawing/2014/main" val="3171557588"/>
                    </a:ext>
                  </a:extLst>
                </a:gridCol>
                <a:gridCol w="786400">
                  <a:extLst>
                    <a:ext uri="{9D8B030D-6E8A-4147-A177-3AD203B41FA5}">
                      <a16:colId xmlns:a16="http://schemas.microsoft.com/office/drawing/2014/main" val="4264554939"/>
                    </a:ext>
                  </a:extLst>
                </a:gridCol>
                <a:gridCol w="796620">
                  <a:extLst>
                    <a:ext uri="{9D8B030D-6E8A-4147-A177-3AD203B41FA5}">
                      <a16:colId xmlns:a16="http://schemas.microsoft.com/office/drawing/2014/main" val="655953939"/>
                    </a:ext>
                  </a:extLst>
                </a:gridCol>
                <a:gridCol w="903206">
                  <a:extLst>
                    <a:ext uri="{9D8B030D-6E8A-4147-A177-3AD203B41FA5}">
                      <a16:colId xmlns:a16="http://schemas.microsoft.com/office/drawing/2014/main" val="4235942801"/>
                    </a:ext>
                  </a:extLst>
                </a:gridCol>
                <a:gridCol w="824362">
                  <a:extLst>
                    <a:ext uri="{9D8B030D-6E8A-4147-A177-3AD203B41FA5}">
                      <a16:colId xmlns:a16="http://schemas.microsoft.com/office/drawing/2014/main" val="802324428"/>
                    </a:ext>
                  </a:extLst>
                </a:gridCol>
              </a:tblGrid>
              <a:tr h="370043">
                <a:tc>
                  <a:txBody>
                    <a:bodyPr/>
                    <a:lstStyle/>
                    <a:p>
                      <a:endParaRPr lang="en-US" sz="1700">
                        <a:effectLst/>
                        <a:latin typeface="Calibri"/>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Handling Daily Life</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Control Life</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Deal With Crisis</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Gets Along With Family</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Social Situations</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School Or Work</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Functioning Housing</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100">
                          <a:solidFill>
                            <a:srgbClr val="000000"/>
                          </a:solidFill>
                          <a:effectLst/>
                          <a:latin typeface="Times New Roman"/>
                          <a:ea typeface="Times New Roman" panose="02020603050405020304" pitchFamily="18" charset="0"/>
                        </a:rPr>
                        <a:t>Symptoms Not Bother</a:t>
                      </a:r>
                      <a:endParaRPr lang="en-US" sz="11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5420839"/>
                  </a:ext>
                </a:extLst>
              </a:tr>
              <a:tr h="173808">
                <a:tc gridSpan="9">
                  <a:txBody>
                    <a:bodyPr/>
                    <a:lstStyle/>
                    <a:p>
                      <a:pPr algn="ctr"/>
                      <a:r>
                        <a:rPr lang="en-US" sz="900">
                          <a:solidFill>
                            <a:srgbClr val="000000"/>
                          </a:solidFill>
                          <a:effectLst/>
                          <a:latin typeface="Times New Roman"/>
                          <a:ea typeface="Times New Roman" panose="02020603050405020304" pitchFamily="18" charset="0"/>
                        </a:rPr>
                        <a:t>Below, those with a 12-month reassessment are compared to their baseline</a:t>
                      </a:r>
                      <a:endParaRPr lang="en-US" sz="17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4206157"/>
                  </a:ext>
                </a:extLst>
              </a:tr>
              <a:tr h="342009">
                <a:tc>
                  <a:txBody>
                    <a:bodyPr/>
                    <a:lstStyle/>
                    <a:p>
                      <a:r>
                        <a:rPr lang="en-US" sz="1000">
                          <a:solidFill>
                            <a:srgbClr val="000000"/>
                          </a:solidFill>
                          <a:effectLst/>
                          <a:latin typeface="Times New Roman"/>
                          <a:ea typeface="Times New Roman" panose="02020603050405020304" pitchFamily="18" charset="0"/>
                        </a:rPr>
                        <a:t>Baseline average</a:t>
                      </a:r>
                      <a:endParaRPr lang="en-US" sz="10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3.70</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3.64</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3.42</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3.79</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3.36</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3.65</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3.57</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2.83</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9266593"/>
                  </a:ext>
                </a:extLst>
              </a:tr>
              <a:tr h="650378">
                <a:tc>
                  <a:txBody>
                    <a:bodyPr/>
                    <a:lstStyle/>
                    <a:p>
                      <a:r>
                        <a:rPr lang="en-US" sz="1000">
                          <a:solidFill>
                            <a:srgbClr val="000000"/>
                          </a:solidFill>
                          <a:effectLst/>
                          <a:latin typeface="Times New Roman"/>
                          <a:ea typeface="Times New Roman" panose="02020603050405020304" pitchFamily="18" charset="0"/>
                        </a:rPr>
                        <a:t>Baseline % agree or strongly agree</a:t>
                      </a:r>
                      <a:endParaRPr lang="en-US" sz="10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73%</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69%</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58%</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75%</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57%</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72%</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72%</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41%</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071503"/>
                  </a:ext>
                </a:extLst>
              </a:tr>
              <a:tr h="205580">
                <a:tc gridSpan="9">
                  <a:txBody>
                    <a:bodyPr/>
                    <a:lstStyle/>
                    <a:p>
                      <a:pPr algn="ctr"/>
                      <a:endParaRPr lang="en-US" sz="10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9714489"/>
                  </a:ext>
                </a:extLst>
              </a:tr>
              <a:tr h="496194">
                <a:tc>
                  <a:txBody>
                    <a:bodyPr/>
                    <a:lstStyle/>
                    <a:p>
                      <a:r>
                        <a:rPr lang="en-US" sz="1000">
                          <a:solidFill>
                            <a:srgbClr val="000000"/>
                          </a:solidFill>
                          <a:effectLst/>
                          <a:latin typeface="Times New Roman"/>
                          <a:ea typeface="Times New Roman" panose="02020603050405020304" pitchFamily="18" charset="0"/>
                        </a:rPr>
                        <a:t>12 month reassess average</a:t>
                      </a:r>
                      <a:endParaRPr lang="en-US" sz="10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3.78</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3.77</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3.66</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3.83</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3.47</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3.90</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3.75</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3.16</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618160"/>
                  </a:ext>
                </a:extLst>
              </a:tr>
              <a:tr h="804562">
                <a:tc>
                  <a:txBody>
                    <a:bodyPr/>
                    <a:lstStyle/>
                    <a:p>
                      <a:r>
                        <a:rPr lang="en-US" sz="1000">
                          <a:solidFill>
                            <a:srgbClr val="000000"/>
                          </a:solidFill>
                          <a:effectLst/>
                          <a:latin typeface="Times New Roman"/>
                          <a:ea typeface="Times New Roman" panose="02020603050405020304" pitchFamily="18" charset="0"/>
                        </a:rPr>
                        <a:t>12 month reassess % agree or strongly agree</a:t>
                      </a:r>
                      <a:endParaRPr lang="en-US" sz="10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77%</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76%</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n-US" sz="1500">
                          <a:solidFill>
                            <a:srgbClr val="000000"/>
                          </a:solidFill>
                          <a:effectLst/>
                          <a:latin typeface="Times New Roman"/>
                          <a:ea typeface="Times New Roman" panose="02020603050405020304" pitchFamily="18" charset="0"/>
                        </a:rPr>
                        <a:t>73%</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n-US" sz="1500">
                          <a:solidFill>
                            <a:srgbClr val="000000"/>
                          </a:solidFill>
                          <a:effectLst/>
                          <a:latin typeface="Times New Roman"/>
                          <a:ea typeface="Times New Roman" panose="02020603050405020304" pitchFamily="18" charset="0"/>
                        </a:rPr>
                        <a:t>78%</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63%</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84%</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n-US" sz="1500">
                          <a:solidFill>
                            <a:srgbClr val="000000"/>
                          </a:solidFill>
                          <a:effectLst/>
                          <a:latin typeface="Times New Roman"/>
                          <a:ea typeface="Times New Roman" panose="02020603050405020304" pitchFamily="18" charset="0"/>
                        </a:rPr>
                        <a:t>78%</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500">
                          <a:solidFill>
                            <a:srgbClr val="000000"/>
                          </a:solidFill>
                          <a:effectLst/>
                          <a:latin typeface="Times New Roman"/>
                          <a:ea typeface="Times New Roman" panose="02020603050405020304" pitchFamily="18" charset="0"/>
                        </a:rPr>
                        <a:t>49%</a:t>
                      </a:r>
                      <a:endParaRPr lang="en-US" sz="1500">
                        <a:effectLst/>
                        <a:latin typeface="Times New Roman"/>
                      </a:endParaRPr>
                    </a:p>
                  </a:txBody>
                  <a:tcPr marL="63075" marR="630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455809381"/>
                  </a:ext>
                </a:extLst>
              </a:tr>
            </a:tbl>
          </a:graphicData>
        </a:graphic>
      </p:graphicFrame>
    </p:spTree>
    <p:extLst>
      <p:ext uri="{BB962C8B-B14F-4D97-AF65-F5344CB8AC3E}">
        <p14:creationId xmlns:p14="http://schemas.microsoft.com/office/powerpoint/2010/main" val="3838359762"/>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4FD0-0F45-5349-0BF6-34101F5C35AA}"/>
              </a:ext>
            </a:extLst>
          </p:cNvPr>
          <p:cNvSpPr>
            <a:spLocks noGrp="1"/>
          </p:cNvSpPr>
          <p:nvPr>
            <p:ph type="title"/>
          </p:nvPr>
        </p:nvSpPr>
        <p:spPr>
          <a:xfrm>
            <a:off x="1012794" y="1180126"/>
            <a:ext cx="10055273" cy="777949"/>
          </a:xfrm>
        </p:spPr>
        <p:txBody>
          <a:bodyPr vert="horz" lIns="91440" tIns="45720" rIns="91440" bIns="45720" rtlCol="0" anchor="ctr">
            <a:noAutofit/>
          </a:bodyPr>
          <a:lstStyle/>
          <a:p>
            <a:pPr algn="l"/>
            <a:r>
              <a:rPr lang="en-US" sz="2400" b="1" dirty="0">
                <a:solidFill>
                  <a:srgbClr val="63513F"/>
                </a:solidFill>
                <a:cs typeface="Arial"/>
              </a:rPr>
              <a:t>Daily functioning</a:t>
            </a:r>
            <a:r>
              <a:rPr lang="en-US" sz="2400" dirty="0">
                <a:solidFill>
                  <a:srgbClr val="63513F"/>
                </a:solidFill>
                <a:cs typeface="Arial"/>
              </a:rPr>
              <a:t> improved on average for participants involved in PIPBHC for at least 12 months. </a:t>
            </a:r>
            <a:endParaRPr lang="en-US" sz="2400" dirty="0"/>
          </a:p>
          <a:p>
            <a:endParaRPr lang="en-US" sz="1400">
              <a:solidFill>
                <a:srgbClr val="63513F"/>
              </a:solidFill>
              <a:cs typeface="Arial"/>
            </a:endParaRPr>
          </a:p>
        </p:txBody>
      </p:sp>
      <p:sp>
        <p:nvSpPr>
          <p:cNvPr id="3" name="Slide Number Placeholder 2">
            <a:extLst>
              <a:ext uri="{FF2B5EF4-FFF2-40B4-BE49-F238E27FC236}">
                <a16:creationId xmlns:a16="http://schemas.microsoft.com/office/drawing/2014/main" id="{CA787386-63BE-2163-AB15-09BA3EDCCEEB}"/>
              </a:ext>
            </a:extLst>
          </p:cNvPr>
          <p:cNvSpPr>
            <a:spLocks noGrp="1"/>
          </p:cNvSpPr>
          <p:nvPr>
            <p:ph type="sldNum" sz="quarter" idx="4"/>
          </p:nvPr>
        </p:nvSpPr>
        <p:spPr/>
        <p:txBody>
          <a:bodyPr/>
          <a:lstStyle/>
          <a:p>
            <a:fld id="{8AAF491A-F951-4221-B28C-B4FAE8BB284D}" type="slidenum">
              <a:rPr lang="en-US" dirty="0" smtClean="0"/>
              <a:pPr/>
              <a:t>33</a:t>
            </a:fld>
            <a:endParaRPr lang="en-US" dirty="0"/>
          </a:p>
        </p:txBody>
      </p:sp>
      <p:sp>
        <p:nvSpPr>
          <p:cNvPr id="4" name="Text Placeholder 3">
            <a:extLst>
              <a:ext uri="{FF2B5EF4-FFF2-40B4-BE49-F238E27FC236}">
                <a16:creationId xmlns:a16="http://schemas.microsoft.com/office/drawing/2014/main" id="{EEF4ACE2-424B-4085-A3FD-790E83396C84}"/>
              </a:ext>
            </a:extLst>
          </p:cNvPr>
          <p:cNvSpPr>
            <a:spLocks noGrp="1"/>
          </p:cNvSpPr>
          <p:nvPr>
            <p:ph type="body" sz="quarter" idx="10"/>
          </p:nvPr>
        </p:nvSpPr>
        <p:spPr>
          <a:xfrm>
            <a:off x="1012791" y="1909847"/>
            <a:ext cx="9900376" cy="3935358"/>
          </a:xfrm>
        </p:spPr>
        <p:txBody>
          <a:bodyPr vert="horz" lIns="91440" tIns="45720" rIns="91440" bIns="45720" rtlCol="0" anchor="t">
            <a:normAutofit/>
          </a:bodyPr>
          <a:lstStyle/>
          <a:p>
            <a:pPr marL="172720" indent="-172720" algn="l">
              <a:buFont typeface="Arial"/>
              <a:buChar char="•"/>
            </a:pPr>
            <a:r>
              <a:rPr lang="en-US" dirty="0">
                <a:solidFill>
                  <a:srgbClr val="241D16"/>
                </a:solidFill>
                <a:ea typeface="+mn-lt"/>
                <a:cs typeface="+mn-lt"/>
              </a:rPr>
              <a:t>Furthermore, 48% reported feeling nervous “none or little of the time” after 12 months compared to 34% at baseline, and 71% reported feeling worthless none or little of the time after 12 months compared to 59% at baseline. </a:t>
            </a:r>
            <a:endParaRPr lang="en-US" dirty="0"/>
          </a:p>
          <a:p>
            <a:pPr marL="0" indent="0">
              <a:buNone/>
            </a:pPr>
            <a:endParaRPr lang="en-US"/>
          </a:p>
        </p:txBody>
      </p:sp>
      <p:graphicFrame>
        <p:nvGraphicFramePr>
          <p:cNvPr id="7" name="Table 6">
            <a:extLst>
              <a:ext uri="{FF2B5EF4-FFF2-40B4-BE49-F238E27FC236}">
                <a16:creationId xmlns:a16="http://schemas.microsoft.com/office/drawing/2014/main" id="{952BC674-CAF8-C65F-6F75-6B57328B5FD4}"/>
              </a:ext>
            </a:extLst>
          </p:cNvPr>
          <p:cNvGraphicFramePr>
            <a:graphicFrameLocks noGrp="1"/>
          </p:cNvGraphicFramePr>
          <p:nvPr>
            <p:extLst>
              <p:ext uri="{D42A27DB-BD31-4B8C-83A1-F6EECF244321}">
                <p14:modId xmlns:p14="http://schemas.microsoft.com/office/powerpoint/2010/main" val="2777599778"/>
              </p:ext>
            </p:extLst>
          </p:nvPr>
        </p:nvGraphicFramePr>
        <p:xfrm>
          <a:off x="1284989" y="3026704"/>
          <a:ext cx="9143995" cy="2810259"/>
        </p:xfrm>
        <a:graphic>
          <a:graphicData uri="http://schemas.openxmlformats.org/drawingml/2006/table">
            <a:tbl>
              <a:tblPr firstRow="1" firstCol="1" bandRow="1">
                <a:tableStyleId>{5C22544A-7EE6-4342-B048-85BDC9FD1C3A}</a:tableStyleId>
              </a:tblPr>
              <a:tblGrid>
                <a:gridCol w="1306285">
                  <a:extLst>
                    <a:ext uri="{9D8B030D-6E8A-4147-A177-3AD203B41FA5}">
                      <a16:colId xmlns:a16="http://schemas.microsoft.com/office/drawing/2014/main" val="2301031073"/>
                    </a:ext>
                  </a:extLst>
                </a:gridCol>
                <a:gridCol w="1306285">
                  <a:extLst>
                    <a:ext uri="{9D8B030D-6E8A-4147-A177-3AD203B41FA5}">
                      <a16:colId xmlns:a16="http://schemas.microsoft.com/office/drawing/2014/main" val="1644328201"/>
                    </a:ext>
                  </a:extLst>
                </a:gridCol>
                <a:gridCol w="1306285">
                  <a:extLst>
                    <a:ext uri="{9D8B030D-6E8A-4147-A177-3AD203B41FA5}">
                      <a16:colId xmlns:a16="http://schemas.microsoft.com/office/drawing/2014/main" val="1999769573"/>
                    </a:ext>
                  </a:extLst>
                </a:gridCol>
                <a:gridCol w="1306285">
                  <a:extLst>
                    <a:ext uri="{9D8B030D-6E8A-4147-A177-3AD203B41FA5}">
                      <a16:colId xmlns:a16="http://schemas.microsoft.com/office/drawing/2014/main" val="2287583558"/>
                    </a:ext>
                  </a:extLst>
                </a:gridCol>
                <a:gridCol w="1306285">
                  <a:extLst>
                    <a:ext uri="{9D8B030D-6E8A-4147-A177-3AD203B41FA5}">
                      <a16:colId xmlns:a16="http://schemas.microsoft.com/office/drawing/2014/main" val="155174653"/>
                    </a:ext>
                  </a:extLst>
                </a:gridCol>
                <a:gridCol w="1306285">
                  <a:extLst>
                    <a:ext uri="{9D8B030D-6E8A-4147-A177-3AD203B41FA5}">
                      <a16:colId xmlns:a16="http://schemas.microsoft.com/office/drawing/2014/main" val="4266001544"/>
                    </a:ext>
                  </a:extLst>
                </a:gridCol>
                <a:gridCol w="1306285">
                  <a:extLst>
                    <a:ext uri="{9D8B030D-6E8A-4147-A177-3AD203B41FA5}">
                      <a16:colId xmlns:a16="http://schemas.microsoft.com/office/drawing/2014/main" val="1894384230"/>
                    </a:ext>
                  </a:extLst>
                </a:gridCol>
              </a:tblGrid>
              <a:tr h="247402">
                <a:tc gridSpan="7">
                  <a:txBody>
                    <a:bodyPr/>
                    <a:lstStyle/>
                    <a:p>
                      <a:r>
                        <a:rPr lang="en-US" sz="1200">
                          <a:solidFill>
                            <a:srgbClr val="241D16"/>
                          </a:solidFill>
                          <a:effectLst/>
                          <a:latin typeface="Times New Roman"/>
                        </a:rPr>
                        <a:t>“During the past 30 days, about how often did you feel….”  </a:t>
                      </a:r>
                      <a:endParaRPr lang="en-US"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2340603"/>
                  </a:ext>
                </a:extLst>
              </a:tr>
              <a:tr h="286742">
                <a:tc>
                  <a:txBody>
                    <a:bodyPr/>
                    <a:lstStyle/>
                    <a:p>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rgbClr val="000000"/>
                          </a:solidFill>
                          <a:effectLst/>
                          <a:latin typeface="Times New Roman"/>
                          <a:ea typeface="Times New Roman" panose="02020603050405020304" pitchFamily="18" charset="0"/>
                        </a:rPr>
                        <a:t>Nervous</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rgbClr val="000000"/>
                          </a:solidFill>
                          <a:effectLst/>
                          <a:latin typeface="Times New Roman"/>
                          <a:ea typeface="Times New Roman" panose="02020603050405020304" pitchFamily="18" charset="0"/>
                        </a:rPr>
                        <a:t>Hopeless</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rgbClr val="000000"/>
                          </a:solidFill>
                          <a:effectLst/>
                          <a:latin typeface="Times New Roman"/>
                          <a:ea typeface="Times New Roman" panose="02020603050405020304" pitchFamily="18" charset="0"/>
                        </a:rPr>
                        <a:t>Restless</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rgbClr val="000000"/>
                          </a:solidFill>
                          <a:effectLst/>
                          <a:latin typeface="Times New Roman"/>
                          <a:ea typeface="Times New Roman" panose="02020603050405020304" pitchFamily="18" charset="0"/>
                        </a:rPr>
                        <a:t>Depressed</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solidFill>
                            <a:srgbClr val="000000"/>
                          </a:solidFill>
                          <a:effectLst/>
                          <a:latin typeface="Times New Roman"/>
                          <a:ea typeface="Times New Roman" panose="02020603050405020304" pitchFamily="18" charset="0"/>
                        </a:rPr>
                        <a:t>Everything Effort</a:t>
                      </a:r>
                      <a:endParaRPr lang="en-US"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rgbClr val="000000"/>
                          </a:solidFill>
                          <a:effectLst/>
                          <a:latin typeface="Times New Roman"/>
                          <a:ea typeface="Times New Roman" panose="02020603050405020304" pitchFamily="18" charset="0"/>
                        </a:rPr>
                        <a:t>Worthless</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263972"/>
                  </a:ext>
                </a:extLst>
              </a:tr>
              <a:tr h="217923">
                <a:tc gridSpan="7">
                  <a:txBody>
                    <a:bodyPr/>
                    <a:lstStyle/>
                    <a:p>
                      <a:pPr algn="ctr"/>
                      <a:r>
                        <a:rPr lang="en-US" sz="1000" dirty="0">
                          <a:solidFill>
                            <a:srgbClr val="000000"/>
                          </a:solidFill>
                          <a:effectLst/>
                          <a:latin typeface="Times New Roman"/>
                          <a:ea typeface="Times New Roman" panose="02020603050405020304" pitchFamily="18" charset="0"/>
                        </a:rPr>
                        <a:t>Below, those with a 12-month reassessment are compared to their baseline</a:t>
                      </a:r>
                      <a:endParaRPr lang="en-US"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9199436"/>
                  </a:ext>
                </a:extLst>
              </a:tr>
              <a:tr h="321150">
                <a:tc>
                  <a:txBody>
                    <a:bodyPr/>
                    <a:lstStyle/>
                    <a:p>
                      <a:r>
                        <a:rPr lang="en-US" sz="1200">
                          <a:solidFill>
                            <a:srgbClr val="000000"/>
                          </a:solidFill>
                          <a:effectLst/>
                          <a:latin typeface="Times New Roman"/>
                          <a:ea typeface="Times New Roman" panose="02020603050405020304" pitchFamily="18" charset="0"/>
                        </a:rPr>
                        <a:t>baseline with 12 month average</a:t>
                      </a:r>
                      <a:endParaRPr lang="en-US" sz="120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1.97</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1.27</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1.98</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1.17</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1.74</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1.20</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1326096"/>
                  </a:ext>
                </a:extLst>
              </a:tr>
              <a:tr h="481726">
                <a:tc>
                  <a:txBody>
                    <a:bodyPr/>
                    <a:lstStyle/>
                    <a:p>
                      <a:r>
                        <a:rPr lang="en-US" sz="1200" dirty="0">
                          <a:solidFill>
                            <a:srgbClr val="000000"/>
                          </a:solidFill>
                          <a:effectLst/>
                          <a:latin typeface="Times New Roman"/>
                          <a:ea typeface="Times New Roman" panose="02020603050405020304" pitchFamily="18" charset="0"/>
                        </a:rPr>
                        <a:t>baseline with 12 month % none or little of the time</a:t>
                      </a:r>
                      <a:endParaRPr lang="en-US"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34%</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55%</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34%</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61%</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42%</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59%</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1638051"/>
                  </a:ext>
                </a:extLst>
              </a:tr>
              <a:tr h="229392">
                <a:tc gridSpan="7">
                  <a:txBody>
                    <a:bodyPr/>
                    <a:lstStyle/>
                    <a:p>
                      <a:pPr algn="ctr"/>
                      <a:endParaRPr lang="en-US" sz="12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1108941"/>
                  </a:ext>
                </a:extLst>
              </a:tr>
              <a:tr h="321150">
                <a:tc>
                  <a:txBody>
                    <a:bodyPr/>
                    <a:lstStyle/>
                    <a:p>
                      <a:r>
                        <a:rPr lang="en-US" sz="1200" dirty="0">
                          <a:solidFill>
                            <a:srgbClr val="000000"/>
                          </a:solidFill>
                          <a:effectLst/>
                          <a:latin typeface="Times New Roman"/>
                          <a:ea typeface="Times New Roman" panose="02020603050405020304" pitchFamily="18" charset="0"/>
                        </a:rPr>
                        <a:t>12 month reassess average</a:t>
                      </a:r>
                      <a:endParaRPr lang="en-US"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1.61</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0.99</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1.82</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0.94</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1.55</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0.86</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5978201"/>
                  </a:ext>
                </a:extLst>
              </a:tr>
              <a:tr h="481726">
                <a:tc>
                  <a:txBody>
                    <a:bodyPr/>
                    <a:lstStyle/>
                    <a:p>
                      <a:r>
                        <a:rPr lang="en-US" sz="1200" dirty="0">
                          <a:solidFill>
                            <a:srgbClr val="000000"/>
                          </a:solidFill>
                          <a:effectLst/>
                          <a:latin typeface="Times New Roman"/>
                          <a:ea typeface="Times New Roman" panose="02020603050405020304" pitchFamily="18" charset="0"/>
                        </a:rPr>
                        <a:t>12 month reassess % none or little of the time</a:t>
                      </a:r>
                      <a:endParaRPr lang="en-US" sz="1200" dirty="0">
                        <a:effectLst/>
                        <a:latin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48%</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n-US" sz="1400">
                          <a:solidFill>
                            <a:srgbClr val="000000"/>
                          </a:solidFill>
                          <a:effectLst/>
                          <a:latin typeface="Times New Roman"/>
                          <a:ea typeface="Times New Roman" panose="02020603050405020304" pitchFamily="18" charset="0"/>
                        </a:rPr>
                        <a:t>66%</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r>
                        <a:rPr lang="en-US" sz="1400">
                          <a:solidFill>
                            <a:srgbClr val="000000"/>
                          </a:solidFill>
                          <a:effectLst/>
                          <a:latin typeface="Times New Roman"/>
                          <a:ea typeface="Times New Roman" panose="02020603050405020304" pitchFamily="18" charset="0"/>
                        </a:rPr>
                        <a:t>37%</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66%</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US" sz="1400">
                          <a:solidFill>
                            <a:srgbClr val="000000"/>
                          </a:solidFill>
                          <a:effectLst/>
                          <a:latin typeface="Times New Roman"/>
                          <a:ea typeface="Times New Roman" panose="02020603050405020304" pitchFamily="18" charset="0"/>
                        </a:rPr>
                        <a:t>49%</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r>
                        <a:rPr lang="en-US" sz="1400">
                          <a:solidFill>
                            <a:srgbClr val="000000"/>
                          </a:solidFill>
                          <a:effectLst/>
                          <a:latin typeface="Times New Roman"/>
                          <a:ea typeface="Times New Roman" panose="02020603050405020304" pitchFamily="18" charset="0"/>
                        </a:rPr>
                        <a:t>71%</a:t>
                      </a:r>
                      <a:endParaRPr lang="en-US" sz="14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21654187"/>
                  </a:ext>
                </a:extLst>
              </a:tr>
            </a:tbl>
          </a:graphicData>
        </a:graphic>
      </p:graphicFrame>
    </p:spTree>
    <p:extLst>
      <p:ext uri="{BB962C8B-B14F-4D97-AF65-F5344CB8AC3E}">
        <p14:creationId xmlns:p14="http://schemas.microsoft.com/office/powerpoint/2010/main" val="3317074524"/>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9F89-C2FE-3BFD-7980-D9B8A338E4AC}"/>
              </a:ext>
            </a:extLst>
          </p:cNvPr>
          <p:cNvSpPr>
            <a:spLocks noGrp="1"/>
          </p:cNvSpPr>
          <p:nvPr>
            <p:ph type="title"/>
          </p:nvPr>
        </p:nvSpPr>
        <p:spPr>
          <a:xfrm>
            <a:off x="1012791" y="1299622"/>
            <a:ext cx="10055273" cy="777949"/>
          </a:xfrm>
        </p:spPr>
        <p:txBody>
          <a:bodyPr/>
          <a:lstStyle/>
          <a:p>
            <a:r>
              <a:rPr lang="en-US" dirty="0">
                <a:cs typeface="Arial"/>
              </a:rPr>
              <a:t>Data Integration with Azara</a:t>
            </a:r>
          </a:p>
        </p:txBody>
      </p:sp>
      <p:sp>
        <p:nvSpPr>
          <p:cNvPr id="3" name="Slide Number Placeholder 2">
            <a:extLst>
              <a:ext uri="{FF2B5EF4-FFF2-40B4-BE49-F238E27FC236}">
                <a16:creationId xmlns:a16="http://schemas.microsoft.com/office/drawing/2014/main" id="{507F2207-9C89-2002-4412-473CD5B24BB4}"/>
              </a:ext>
            </a:extLst>
          </p:cNvPr>
          <p:cNvSpPr>
            <a:spLocks noGrp="1"/>
          </p:cNvSpPr>
          <p:nvPr>
            <p:ph type="sldNum" sz="quarter" idx="4"/>
          </p:nvPr>
        </p:nvSpPr>
        <p:spPr/>
        <p:txBody>
          <a:bodyPr/>
          <a:lstStyle/>
          <a:p>
            <a:fld id="{8AAF491A-F951-4221-B28C-B4FAE8BB284D}" type="slidenum">
              <a:rPr lang="en-US" dirty="0" smtClean="0"/>
              <a:pPr/>
              <a:t>34</a:t>
            </a:fld>
            <a:endParaRPr lang="en-US" dirty="0"/>
          </a:p>
        </p:txBody>
      </p:sp>
      <p:sp>
        <p:nvSpPr>
          <p:cNvPr id="4" name="Text Placeholder 3">
            <a:extLst>
              <a:ext uri="{FF2B5EF4-FFF2-40B4-BE49-F238E27FC236}">
                <a16:creationId xmlns:a16="http://schemas.microsoft.com/office/drawing/2014/main" id="{6EF06B7E-0295-8EC7-2A6C-48FDDEB0528B}"/>
              </a:ext>
            </a:extLst>
          </p:cNvPr>
          <p:cNvSpPr>
            <a:spLocks noGrp="1"/>
          </p:cNvSpPr>
          <p:nvPr>
            <p:ph type="body" sz="quarter" idx="10"/>
          </p:nvPr>
        </p:nvSpPr>
        <p:spPr>
          <a:xfrm>
            <a:off x="1012791" y="2224726"/>
            <a:ext cx="10073996" cy="3976739"/>
          </a:xfrm>
        </p:spPr>
        <p:txBody>
          <a:bodyPr vert="horz" lIns="91440" tIns="45720" rIns="91440" bIns="45720" rtlCol="0" anchor="t">
            <a:normAutofit/>
          </a:bodyPr>
          <a:lstStyle/>
          <a:p>
            <a:pPr marL="172720" indent="-172720"/>
            <a:r>
              <a:rPr lang="en-US" kern="0" dirty="0">
                <a:solidFill>
                  <a:srgbClr val="000000"/>
                </a:solidFill>
                <a:effectLst/>
                <a:ea typeface="Calibri" panose="020F0502020204030204" pitchFamily="34" charset="0"/>
                <a:cs typeface="Times New Roman"/>
              </a:rPr>
              <a:t>Azara DRVS is a scalable population health management and quality improvement solution that pulls in data from a variety of sources (EHRs, HIEs, pharmacy, ADTs, health plans, etc.).</a:t>
            </a:r>
            <a:r>
              <a:rPr lang="en-US" dirty="0">
                <a:solidFill>
                  <a:srgbClr val="000000"/>
                </a:solidFill>
                <a:ea typeface="Calibri" panose="020F0502020204030204" pitchFamily="34" charset="0"/>
                <a:cs typeface="Times New Roman"/>
              </a:rPr>
              <a:t> </a:t>
            </a:r>
            <a:endParaRPr lang="en-US" dirty="0"/>
          </a:p>
          <a:p>
            <a:pPr marL="0" indent="0">
              <a:buNone/>
            </a:pPr>
            <a:endParaRPr lang="en-US" dirty="0">
              <a:solidFill>
                <a:srgbClr val="000000"/>
              </a:solidFill>
              <a:ea typeface="Calibri" panose="020F0502020204030204" pitchFamily="34" charset="0"/>
              <a:cs typeface="Times New Roman"/>
            </a:endParaRPr>
          </a:p>
          <a:p>
            <a:pPr marL="172720" indent="-172720"/>
            <a:r>
              <a:rPr lang="en-US" kern="0" dirty="0">
                <a:solidFill>
                  <a:srgbClr val="000000"/>
                </a:solidFill>
                <a:effectLst/>
                <a:ea typeface="Calibri" panose="020F0502020204030204" pitchFamily="34" charset="0"/>
                <a:cs typeface="Times New Roman"/>
              </a:rPr>
              <a:t>In Michigan, FQHCs use Azara DRVS for visit planning, practice transformation, quality improvement, care transition/care coordination, and population health.</a:t>
            </a:r>
            <a:r>
              <a:rPr lang="en-US" dirty="0">
                <a:solidFill>
                  <a:srgbClr val="000000"/>
                </a:solidFill>
                <a:ea typeface="Calibri" panose="020F0502020204030204" pitchFamily="34" charset="0"/>
                <a:cs typeface="Times New Roman"/>
              </a:rPr>
              <a:t> </a:t>
            </a:r>
          </a:p>
          <a:p>
            <a:pPr marL="0" indent="0">
              <a:buNone/>
            </a:pPr>
            <a:endParaRPr lang="en-US" dirty="0">
              <a:solidFill>
                <a:srgbClr val="000000"/>
              </a:solidFill>
              <a:cs typeface="Times New Roman"/>
            </a:endParaRPr>
          </a:p>
          <a:p>
            <a:pPr marL="172720" indent="-172720"/>
            <a:r>
              <a:rPr lang="en-US" dirty="0">
                <a:solidFill>
                  <a:srgbClr val="000000"/>
                </a:solidFill>
                <a:cs typeface="Arial"/>
              </a:rPr>
              <a:t>Through the PIPBHC grant, MDHHS is leading the effort to connect each PIPBHC grantee and their partner to Azara DRVS so they can:</a:t>
            </a:r>
          </a:p>
          <a:p>
            <a:pPr marL="734695" lvl="1" indent="-457200">
              <a:buAutoNum type="arabicParenR"/>
            </a:pPr>
            <a:r>
              <a:rPr lang="en-US" dirty="0">
                <a:solidFill>
                  <a:srgbClr val="000000"/>
                </a:solidFill>
                <a:cs typeface="Arial"/>
              </a:rPr>
              <a:t>Identify consenting, common patients; </a:t>
            </a:r>
          </a:p>
          <a:p>
            <a:pPr marL="734695" lvl="1" indent="-457200">
              <a:buAutoNum type="arabicParenR"/>
            </a:pPr>
            <a:r>
              <a:rPr lang="en-US" dirty="0">
                <a:solidFill>
                  <a:srgbClr val="000000"/>
                </a:solidFill>
                <a:cs typeface="Arial"/>
              </a:rPr>
              <a:t>Build an API to allow sharing of data between the CMHSP and FQHC; and </a:t>
            </a:r>
          </a:p>
          <a:p>
            <a:pPr marL="734695" lvl="1" indent="-457200">
              <a:buAutoNum type="arabicParenR"/>
            </a:pPr>
            <a:r>
              <a:rPr lang="en-US" dirty="0">
                <a:solidFill>
                  <a:srgbClr val="000000"/>
                </a:solidFill>
                <a:cs typeface="Arial"/>
              </a:rPr>
              <a:t>Build an integrated visit planning report and care management passport. </a:t>
            </a:r>
            <a:endParaRPr lang="en-US" dirty="0"/>
          </a:p>
        </p:txBody>
      </p:sp>
    </p:spTree>
    <p:extLst>
      <p:ext uri="{BB962C8B-B14F-4D97-AF65-F5344CB8AC3E}">
        <p14:creationId xmlns:p14="http://schemas.microsoft.com/office/powerpoint/2010/main" val="3047735882"/>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9F89-C2FE-3BFD-7980-D9B8A338E4AC}"/>
              </a:ext>
            </a:extLst>
          </p:cNvPr>
          <p:cNvSpPr>
            <a:spLocks noGrp="1"/>
          </p:cNvSpPr>
          <p:nvPr>
            <p:ph type="title"/>
          </p:nvPr>
        </p:nvSpPr>
        <p:spPr>
          <a:xfrm>
            <a:off x="1012791" y="1488158"/>
            <a:ext cx="10073996" cy="777949"/>
          </a:xfrm>
        </p:spPr>
        <p:txBody>
          <a:bodyPr anchor="ctr">
            <a:normAutofit/>
          </a:bodyPr>
          <a:lstStyle/>
          <a:p>
            <a:r>
              <a:rPr lang="en-US" dirty="0"/>
              <a:t>Overall Learnings—Data Integration with Azara</a:t>
            </a:r>
          </a:p>
        </p:txBody>
      </p:sp>
      <p:sp>
        <p:nvSpPr>
          <p:cNvPr id="3" name="Slide Number Placeholder 2">
            <a:extLst>
              <a:ext uri="{FF2B5EF4-FFF2-40B4-BE49-F238E27FC236}">
                <a16:creationId xmlns:a16="http://schemas.microsoft.com/office/drawing/2014/main" id="{507F2207-9C89-2002-4412-473CD5B24BB4}"/>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35</a:t>
            </a:fld>
            <a:endParaRPr lang="en-US" sz="800"/>
          </a:p>
        </p:txBody>
      </p:sp>
      <p:graphicFrame>
        <p:nvGraphicFramePr>
          <p:cNvPr id="6" name="Text Placeholder 3">
            <a:extLst>
              <a:ext uri="{FF2B5EF4-FFF2-40B4-BE49-F238E27FC236}">
                <a16:creationId xmlns:a16="http://schemas.microsoft.com/office/drawing/2014/main" id="{5AC74FB4-AF27-9F2B-9B52-00FA96C34F45}"/>
              </a:ext>
            </a:extLst>
          </p:cNvPr>
          <p:cNvGraphicFramePr/>
          <p:nvPr>
            <p:extLst>
              <p:ext uri="{D42A27DB-BD31-4B8C-83A1-F6EECF244321}">
                <p14:modId xmlns:p14="http://schemas.microsoft.com/office/powerpoint/2010/main" val="891126824"/>
              </p:ext>
            </p:extLst>
          </p:nvPr>
        </p:nvGraphicFramePr>
        <p:xfrm>
          <a:off x="887402" y="2444385"/>
          <a:ext cx="10407583" cy="346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7153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2241-1311-603F-5D18-65A45FB154F1}"/>
              </a:ext>
            </a:extLst>
          </p:cNvPr>
          <p:cNvSpPr>
            <a:spLocks noGrp="1"/>
          </p:cNvSpPr>
          <p:nvPr>
            <p:ph type="title"/>
          </p:nvPr>
        </p:nvSpPr>
        <p:spPr/>
        <p:txBody>
          <a:bodyPr/>
          <a:lstStyle/>
          <a:p>
            <a:r>
              <a:rPr lang="en-US">
                <a:cs typeface="Arial"/>
              </a:rPr>
              <a:t>Azara Quotes</a:t>
            </a:r>
            <a:endParaRPr lang="en-US"/>
          </a:p>
        </p:txBody>
      </p:sp>
      <p:sp>
        <p:nvSpPr>
          <p:cNvPr id="3" name="Slide Number Placeholder 2">
            <a:extLst>
              <a:ext uri="{FF2B5EF4-FFF2-40B4-BE49-F238E27FC236}">
                <a16:creationId xmlns:a16="http://schemas.microsoft.com/office/drawing/2014/main" id="{A2404FA3-B8A8-E0C6-1763-FC973EC3FD26}"/>
              </a:ext>
            </a:extLst>
          </p:cNvPr>
          <p:cNvSpPr>
            <a:spLocks noGrp="1"/>
          </p:cNvSpPr>
          <p:nvPr>
            <p:ph type="sldNum" sz="quarter" idx="4"/>
          </p:nvPr>
        </p:nvSpPr>
        <p:spPr/>
        <p:txBody>
          <a:bodyPr/>
          <a:lstStyle/>
          <a:p>
            <a:fld id="{8AAF491A-F951-4221-B28C-B4FAE8BB284D}" type="slidenum">
              <a:rPr lang="en-US" smtClean="0"/>
              <a:pPr/>
              <a:t>36</a:t>
            </a:fld>
            <a:endParaRPr lang="en-US"/>
          </a:p>
        </p:txBody>
      </p:sp>
      <p:sp>
        <p:nvSpPr>
          <p:cNvPr id="4" name="Text Placeholder 3">
            <a:extLst>
              <a:ext uri="{FF2B5EF4-FFF2-40B4-BE49-F238E27FC236}">
                <a16:creationId xmlns:a16="http://schemas.microsoft.com/office/drawing/2014/main" id="{E8869FD0-FF20-8708-2F27-B848160B51D1}"/>
              </a:ext>
            </a:extLst>
          </p:cNvPr>
          <p:cNvSpPr>
            <a:spLocks noGrp="1"/>
          </p:cNvSpPr>
          <p:nvPr>
            <p:ph type="body" sz="quarter" idx="10"/>
          </p:nvPr>
        </p:nvSpPr>
        <p:spPr/>
        <p:txBody>
          <a:bodyPr vert="horz" lIns="91440" tIns="45720" rIns="91440" bIns="45720" rtlCol="0" anchor="t">
            <a:normAutofit lnSpcReduction="10000"/>
          </a:bodyPr>
          <a:lstStyle/>
          <a:p>
            <a:pPr marL="0" indent="0">
              <a:buNone/>
            </a:pPr>
            <a:r>
              <a:rPr lang="en-US" b="1">
                <a:cs typeface="Times New Roman"/>
              </a:rPr>
              <a:t>Accomplishments</a:t>
            </a:r>
            <a:endParaRPr lang="en-US"/>
          </a:p>
          <a:p>
            <a:pPr marL="277495" lvl="1" indent="0" algn="l">
              <a:buNone/>
            </a:pPr>
            <a:r>
              <a:rPr lang="en-US" sz="1300" i="1">
                <a:cs typeface="Times New Roman"/>
              </a:rPr>
              <a:t>"Azara implementation is moving forward with several trainings attended and scheduled in the upcoming months, including 1:1 trainings. Data validation continues to be a barrier between Azara and PCE systems. Approval has been obtained for GLBHC access to Shimer, allowing additional communication between providers. Training on the system will occur within the next few weeks." -Shiawassee </a:t>
            </a:r>
            <a:r>
              <a:rPr lang="en-US" sz="1300" i="1">
                <a:cs typeface="Arial"/>
              </a:rPr>
              <a:t>2023</a:t>
            </a:r>
            <a:endParaRPr lang="en-US" sz="1300" i="1"/>
          </a:p>
          <a:p>
            <a:pPr marL="277495" lvl="1" indent="0" algn="l">
              <a:buNone/>
            </a:pPr>
            <a:endParaRPr lang="en-US" sz="1300" i="1">
              <a:cs typeface="Arial"/>
            </a:endParaRPr>
          </a:p>
          <a:p>
            <a:pPr marL="277495" lvl="1" indent="0">
              <a:buNone/>
            </a:pPr>
            <a:r>
              <a:rPr lang="en-US" sz="1300" i="1">
                <a:cs typeface="Times New Roman"/>
              </a:rPr>
              <a:t>"BCCMHA: has learned how to utilize the Azara system to better track cohorts and hopes to be able to utilize this tool to evaluate identified health goals in the upcoming year".- Barry 2022 </a:t>
            </a:r>
          </a:p>
          <a:p>
            <a:pPr marL="0" indent="0">
              <a:buNone/>
            </a:pPr>
            <a:r>
              <a:rPr lang="en-US" b="1">
                <a:cs typeface="Times New Roman"/>
              </a:rPr>
              <a:t>Challenges</a:t>
            </a:r>
            <a:r>
              <a:rPr lang="en-US" b="1" i="1">
                <a:cs typeface="Times New Roman"/>
              </a:rPr>
              <a:t> </a:t>
            </a:r>
          </a:p>
          <a:p>
            <a:pPr marL="277495" lvl="1" indent="0" algn="l">
              <a:lnSpc>
                <a:spcPct val="80000"/>
              </a:lnSpc>
              <a:buNone/>
            </a:pPr>
            <a:r>
              <a:rPr lang="en-US" i="1">
                <a:cs typeface="Times New Roman"/>
              </a:rPr>
              <a:t>"</a:t>
            </a:r>
            <a:r>
              <a:rPr lang="en-US" sz="1300" i="1">
                <a:cs typeface="Times New Roman"/>
              </a:rPr>
              <a:t>CMH: We have access to Azara, but there has been minimal direction on how to utilize this tool to develop and track cohorts toward the identified goals."</a:t>
            </a:r>
            <a:r>
              <a:rPr lang="en-US" sz="1300" i="1">
                <a:cs typeface="Arial"/>
              </a:rPr>
              <a:t> Barry 2023</a:t>
            </a:r>
            <a:endParaRPr lang="en-US" sz="1300"/>
          </a:p>
          <a:p>
            <a:pPr marL="277495" lvl="1" indent="0" algn="l">
              <a:lnSpc>
                <a:spcPct val="80000"/>
              </a:lnSpc>
              <a:buNone/>
            </a:pPr>
            <a:endParaRPr lang="en-US" sz="1300" i="1">
              <a:cs typeface="Arial"/>
            </a:endParaRPr>
          </a:p>
          <a:p>
            <a:pPr marL="277495" lvl="1" indent="0" algn="l">
              <a:lnSpc>
                <a:spcPct val="80000"/>
              </a:lnSpc>
              <a:buNone/>
            </a:pPr>
            <a:r>
              <a:rPr lang="en-US" sz="1300" i="1">
                <a:cs typeface="Arial"/>
              </a:rPr>
              <a:t>"Understanding the mapping of the data from PCE to Azara DRVS/ACM has been the data analyst’s greatest challenge.  Knowing where the data is getting pushed/pulled from, and not assuming that data that is shown on the screen is the “only” place the data is captured in our system seems to be the biggest hurdle to get over." Shiawassee 2022</a:t>
            </a:r>
          </a:p>
          <a:p>
            <a:pPr marL="172720" indent="-172720" algn="l">
              <a:lnSpc>
                <a:spcPct val="60000"/>
              </a:lnSpc>
            </a:pPr>
            <a:endParaRPr lang="en-US" sz="1300">
              <a:cs typeface="Arial"/>
            </a:endParaRPr>
          </a:p>
        </p:txBody>
      </p:sp>
    </p:spTree>
    <p:extLst>
      <p:ext uri="{BB962C8B-B14F-4D97-AF65-F5344CB8AC3E}">
        <p14:creationId xmlns:p14="http://schemas.microsoft.com/office/powerpoint/2010/main" val="1979992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A3AA-8EDE-2029-0BB5-DF3B9B0A6DB3}"/>
              </a:ext>
            </a:extLst>
          </p:cNvPr>
          <p:cNvSpPr>
            <a:spLocks noGrp="1"/>
          </p:cNvSpPr>
          <p:nvPr>
            <p:ph type="title"/>
          </p:nvPr>
        </p:nvSpPr>
        <p:spPr/>
        <p:txBody>
          <a:bodyPr>
            <a:normAutofit fontScale="90000"/>
          </a:bodyPr>
          <a:lstStyle/>
          <a:p>
            <a:r>
              <a:rPr lang="en-US" dirty="0">
                <a:cs typeface="Arial"/>
              </a:rPr>
              <a:t>Tying it All Together—Was PIPBHC successful in achieving its goals? </a:t>
            </a:r>
            <a:endParaRPr lang="en-US" dirty="0"/>
          </a:p>
        </p:txBody>
      </p:sp>
      <p:sp>
        <p:nvSpPr>
          <p:cNvPr id="3" name="Slide Number Placeholder 2">
            <a:extLst>
              <a:ext uri="{FF2B5EF4-FFF2-40B4-BE49-F238E27FC236}">
                <a16:creationId xmlns:a16="http://schemas.microsoft.com/office/drawing/2014/main" id="{7F5FAEE4-89F2-CAAE-6E9D-8C1981DC0AF6}"/>
              </a:ext>
            </a:extLst>
          </p:cNvPr>
          <p:cNvSpPr>
            <a:spLocks noGrp="1"/>
          </p:cNvSpPr>
          <p:nvPr>
            <p:ph type="sldNum" sz="quarter" idx="4"/>
          </p:nvPr>
        </p:nvSpPr>
        <p:spPr/>
        <p:txBody>
          <a:bodyPr/>
          <a:lstStyle/>
          <a:p>
            <a:fld id="{8AAF491A-F951-4221-B28C-B4FAE8BB284D}" type="slidenum">
              <a:rPr lang="en-US" dirty="0" smtClean="0"/>
              <a:pPr/>
              <a:t>37</a:t>
            </a:fld>
            <a:endParaRPr lang="en-US" dirty="0"/>
          </a:p>
        </p:txBody>
      </p:sp>
      <p:sp>
        <p:nvSpPr>
          <p:cNvPr id="4" name="Text Placeholder 3">
            <a:extLst>
              <a:ext uri="{FF2B5EF4-FFF2-40B4-BE49-F238E27FC236}">
                <a16:creationId xmlns:a16="http://schemas.microsoft.com/office/drawing/2014/main" id="{BC94667E-915A-F840-E7DC-67DC65E9135A}"/>
              </a:ext>
            </a:extLst>
          </p:cNvPr>
          <p:cNvSpPr>
            <a:spLocks noGrp="1"/>
          </p:cNvSpPr>
          <p:nvPr>
            <p:ph type="body" sz="quarter" idx="10"/>
          </p:nvPr>
        </p:nvSpPr>
        <p:spPr>
          <a:xfrm>
            <a:off x="909310" y="2562119"/>
            <a:ext cx="5473774" cy="4103087"/>
          </a:xfrm>
        </p:spPr>
        <p:txBody>
          <a:bodyPr vert="horz" lIns="91440" tIns="45720" rIns="91440" bIns="45720" rtlCol="0" anchor="t">
            <a:normAutofit/>
          </a:bodyPr>
          <a:lstStyle/>
          <a:p>
            <a:pPr marL="342900" indent="-342900" rtl="0" fontAlgn="base">
              <a:lnSpc>
                <a:spcPct val="90000"/>
              </a:lnSpc>
            </a:pPr>
            <a:r>
              <a:rPr lang="en-US" dirty="0">
                <a:cs typeface="Times New Roman"/>
              </a:rPr>
              <a:t>PIPBHC succeeded in helping each CMH/FQHC partnership progress towards integration through policy developments and practice changes. </a:t>
            </a:r>
            <a:endParaRPr lang="en-US"/>
          </a:p>
          <a:p>
            <a:pPr marL="0" indent="0">
              <a:lnSpc>
                <a:spcPct val="90000"/>
              </a:lnSpc>
              <a:buNone/>
            </a:pPr>
            <a:endParaRPr lang="en-US" dirty="0">
              <a:cs typeface="Times New Roman"/>
            </a:endParaRPr>
          </a:p>
          <a:p>
            <a:pPr marL="342900" indent="-342900">
              <a:lnSpc>
                <a:spcPct val="90000"/>
              </a:lnSpc>
            </a:pPr>
            <a:r>
              <a:rPr lang="en-US" dirty="0">
                <a:cs typeface="Arial"/>
              </a:rPr>
              <a:t>Service recipients reported improved daily functioning and health satisfaction. </a:t>
            </a:r>
          </a:p>
          <a:p>
            <a:pPr marL="0" indent="0">
              <a:lnSpc>
                <a:spcPct val="90000"/>
              </a:lnSpc>
              <a:buNone/>
            </a:pPr>
            <a:endParaRPr lang="en-US" dirty="0">
              <a:cs typeface="Arial"/>
            </a:endParaRPr>
          </a:p>
          <a:p>
            <a:pPr marL="342900" indent="-342900">
              <a:lnSpc>
                <a:spcPct val="90000"/>
              </a:lnSpc>
            </a:pPr>
            <a:r>
              <a:rPr lang="en-US" b="1" dirty="0">
                <a:cs typeface="Arial"/>
              </a:rPr>
              <a:t>Challenges</a:t>
            </a:r>
            <a:r>
              <a:rPr lang="en-US" dirty="0">
                <a:cs typeface="Arial"/>
              </a:rPr>
              <a:t> that hindered full integration during the grant included COVID-19 restrictions,  staffing shortages and role changes, retaining patient motivation and engagement, and the need for a sufficient data sharing platform.</a:t>
            </a:r>
            <a:endParaRPr lang="en-US" dirty="0"/>
          </a:p>
          <a:p>
            <a:pPr marL="0" indent="0">
              <a:lnSpc>
                <a:spcPct val="90000"/>
              </a:lnSpc>
              <a:buNone/>
            </a:pPr>
            <a:endParaRPr lang="en-US" sz="2100" b="1" dirty="0">
              <a:cs typeface="Times New Roman"/>
            </a:endParaRPr>
          </a:p>
          <a:p>
            <a:pPr marL="450215" lvl="1" indent="-172720" algn="l" rtl="0" fontAlgn="base">
              <a:lnSpc>
                <a:spcPct val="90000"/>
              </a:lnSpc>
            </a:pPr>
            <a:endParaRPr lang="en-US" sz="2100" dirty="0"/>
          </a:p>
          <a:p>
            <a:pPr marL="450215" lvl="1" indent="-172720" algn="l" rtl="0" fontAlgn="base">
              <a:lnSpc>
                <a:spcPct val="90000"/>
              </a:lnSpc>
            </a:pPr>
            <a:endParaRPr lang="en-US" sz="2100" i="0" u="none" strike="noStrike" dirty="0">
              <a:effectLst/>
            </a:endParaRPr>
          </a:p>
          <a:p>
            <a:endParaRPr lang="en-US"/>
          </a:p>
        </p:txBody>
      </p:sp>
      <p:pic>
        <p:nvPicPr>
          <p:cNvPr id="38" name="Picture 37" descr="A group of people holding hands&#10;&#10;Description automatically generated">
            <a:extLst>
              <a:ext uri="{FF2B5EF4-FFF2-40B4-BE49-F238E27FC236}">
                <a16:creationId xmlns:a16="http://schemas.microsoft.com/office/drawing/2014/main" id="{D00ACA95-B6DD-686E-E24E-407B6ACFED9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78177" y="2893601"/>
            <a:ext cx="4475574" cy="2425465"/>
          </a:xfrm>
          <a:prstGeom prst="rect">
            <a:avLst/>
          </a:prstGeom>
        </p:spPr>
      </p:pic>
    </p:spTree>
    <p:extLst>
      <p:ext uri="{BB962C8B-B14F-4D97-AF65-F5344CB8AC3E}">
        <p14:creationId xmlns:p14="http://schemas.microsoft.com/office/powerpoint/2010/main" val="143039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6C82-493F-6B89-1B95-5FCDA3380D56}"/>
              </a:ext>
            </a:extLst>
          </p:cNvPr>
          <p:cNvSpPr>
            <a:spLocks noGrp="1"/>
          </p:cNvSpPr>
          <p:nvPr>
            <p:ph type="title"/>
          </p:nvPr>
        </p:nvSpPr>
        <p:spPr/>
        <p:txBody>
          <a:bodyPr/>
          <a:lstStyle/>
          <a:p>
            <a:r>
              <a:rPr lang="en-US" dirty="0">
                <a:cs typeface="Arial"/>
              </a:rPr>
              <a:t>Next Steps </a:t>
            </a:r>
          </a:p>
        </p:txBody>
      </p:sp>
      <p:sp>
        <p:nvSpPr>
          <p:cNvPr id="3" name="Slide Number Placeholder 2">
            <a:extLst>
              <a:ext uri="{FF2B5EF4-FFF2-40B4-BE49-F238E27FC236}">
                <a16:creationId xmlns:a16="http://schemas.microsoft.com/office/drawing/2014/main" id="{912B29FE-B5A8-7406-F6B9-5C7874AC97EC}"/>
              </a:ext>
            </a:extLst>
          </p:cNvPr>
          <p:cNvSpPr>
            <a:spLocks noGrp="1"/>
          </p:cNvSpPr>
          <p:nvPr>
            <p:ph type="sldNum" sz="quarter" idx="4"/>
          </p:nvPr>
        </p:nvSpPr>
        <p:spPr/>
        <p:txBody>
          <a:bodyPr/>
          <a:lstStyle/>
          <a:p>
            <a:fld id="{8AAF491A-F951-4221-B28C-B4FAE8BB284D}" type="slidenum">
              <a:rPr lang="en-US" smtClean="0"/>
              <a:pPr/>
              <a:t>38</a:t>
            </a:fld>
            <a:endParaRPr lang="en-US"/>
          </a:p>
        </p:txBody>
      </p:sp>
      <p:sp>
        <p:nvSpPr>
          <p:cNvPr id="4" name="Text Placeholder 3">
            <a:extLst>
              <a:ext uri="{FF2B5EF4-FFF2-40B4-BE49-F238E27FC236}">
                <a16:creationId xmlns:a16="http://schemas.microsoft.com/office/drawing/2014/main" id="{98FCAD10-F325-7F4D-D547-5E0D9DC5348F}"/>
              </a:ext>
            </a:extLst>
          </p:cNvPr>
          <p:cNvSpPr>
            <a:spLocks noGrp="1"/>
          </p:cNvSpPr>
          <p:nvPr>
            <p:ph type="body" sz="quarter" idx="10"/>
          </p:nvPr>
        </p:nvSpPr>
        <p:spPr>
          <a:xfrm>
            <a:off x="1012791" y="2458637"/>
            <a:ext cx="6245182" cy="3065495"/>
          </a:xfrm>
        </p:spPr>
        <p:txBody>
          <a:bodyPr vert="horz" lIns="91440" tIns="45720" rIns="91440" bIns="45720" rtlCol="0" anchor="t">
            <a:noAutofit/>
          </a:bodyPr>
          <a:lstStyle/>
          <a:p>
            <a:pPr marL="172720" indent="-172720"/>
            <a:r>
              <a:rPr lang="en-US" dirty="0">
                <a:cs typeface="Times New Roman"/>
              </a:rPr>
              <a:t>CCBHC Demonstration and Behavioral Health Homes provide a path forward toward PIPBHC service sustainability. </a:t>
            </a:r>
            <a:endParaRPr lang="en-US" dirty="0"/>
          </a:p>
          <a:p>
            <a:pPr marL="172720" indent="-172720"/>
            <a:r>
              <a:rPr lang="en-US" dirty="0">
                <a:cs typeface="Times New Roman"/>
              </a:rPr>
              <a:t>ARPA funding will sustain data sharing efforts by providing technical assistance for Azara implementation statewide. </a:t>
            </a:r>
            <a:endParaRPr lang="en-US" dirty="0"/>
          </a:p>
          <a:p>
            <a:pPr marL="172720" indent="-172720"/>
            <a:r>
              <a:rPr lang="en-US" dirty="0">
                <a:cs typeface="Times New Roman"/>
              </a:rPr>
              <a:t>Staffing roles will be restructured and billing codes utilized to sustain wellness activities. </a:t>
            </a:r>
            <a:endParaRPr lang="en-US" dirty="0"/>
          </a:p>
          <a:p>
            <a:pPr marL="172720" indent="-172720"/>
            <a:r>
              <a:rPr lang="en-US" dirty="0">
                <a:cs typeface="Times New Roman"/>
              </a:rPr>
              <a:t>A continuous cultural shift is required to reinforce integrated care. </a:t>
            </a:r>
            <a:endParaRPr lang="en-US" dirty="0"/>
          </a:p>
        </p:txBody>
      </p:sp>
      <p:pic>
        <p:nvPicPr>
          <p:cNvPr id="5" name="Picture 4" descr="A row of smooth stones on wet sand&#10;&#10;Description automatically generated">
            <a:extLst>
              <a:ext uri="{FF2B5EF4-FFF2-40B4-BE49-F238E27FC236}">
                <a16:creationId xmlns:a16="http://schemas.microsoft.com/office/drawing/2014/main" id="{671FAA18-6A1F-E749-7DE4-96DCB4C3B2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94376" y="1619649"/>
            <a:ext cx="3133725" cy="4162425"/>
          </a:xfrm>
          <a:prstGeom prst="rect">
            <a:avLst/>
          </a:prstGeom>
        </p:spPr>
      </p:pic>
    </p:spTree>
    <p:extLst>
      <p:ext uri="{BB962C8B-B14F-4D97-AF65-F5344CB8AC3E}">
        <p14:creationId xmlns:p14="http://schemas.microsoft.com/office/powerpoint/2010/main" val="195027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10BE-CCB3-1194-3DFD-ADF970EDE2A3}"/>
              </a:ext>
            </a:extLst>
          </p:cNvPr>
          <p:cNvSpPr>
            <a:spLocks noGrp="1"/>
          </p:cNvSpPr>
          <p:nvPr>
            <p:ph type="title"/>
          </p:nvPr>
        </p:nvSpPr>
        <p:spPr/>
        <p:txBody>
          <a:bodyPr/>
          <a:lstStyle/>
          <a:p>
            <a:r>
              <a:rPr lang="en-US">
                <a:cs typeface="Arial"/>
              </a:rPr>
              <a:t>Questions to Consider</a:t>
            </a:r>
            <a:endParaRPr lang="en-US"/>
          </a:p>
        </p:txBody>
      </p:sp>
      <p:sp>
        <p:nvSpPr>
          <p:cNvPr id="3" name="Slide Number Placeholder 2">
            <a:extLst>
              <a:ext uri="{FF2B5EF4-FFF2-40B4-BE49-F238E27FC236}">
                <a16:creationId xmlns:a16="http://schemas.microsoft.com/office/drawing/2014/main" id="{E73D1B77-C6A1-C2E7-8BF9-53071EE3BE6F}"/>
              </a:ext>
            </a:extLst>
          </p:cNvPr>
          <p:cNvSpPr>
            <a:spLocks noGrp="1"/>
          </p:cNvSpPr>
          <p:nvPr>
            <p:ph type="sldNum" sz="quarter" idx="4"/>
          </p:nvPr>
        </p:nvSpPr>
        <p:spPr/>
        <p:txBody>
          <a:bodyPr/>
          <a:lstStyle/>
          <a:p>
            <a:fld id="{8AAF491A-F951-4221-B28C-B4FAE8BB284D}" type="slidenum">
              <a:rPr lang="en-US" smtClean="0"/>
              <a:pPr/>
              <a:t>39</a:t>
            </a:fld>
            <a:endParaRPr lang="en-US"/>
          </a:p>
        </p:txBody>
      </p:sp>
      <p:sp>
        <p:nvSpPr>
          <p:cNvPr id="4" name="Text Placeholder 3">
            <a:extLst>
              <a:ext uri="{FF2B5EF4-FFF2-40B4-BE49-F238E27FC236}">
                <a16:creationId xmlns:a16="http://schemas.microsoft.com/office/drawing/2014/main" id="{3DACD0E1-F542-10C3-7E87-92EE1B1EE481}"/>
              </a:ext>
            </a:extLst>
          </p:cNvPr>
          <p:cNvSpPr>
            <a:spLocks noGrp="1"/>
          </p:cNvSpPr>
          <p:nvPr>
            <p:ph type="body" sz="quarter" idx="10"/>
          </p:nvPr>
        </p:nvSpPr>
        <p:spPr/>
        <p:txBody>
          <a:bodyPr vert="horz" lIns="91440" tIns="45720" rIns="91440" bIns="45720" rtlCol="0" anchor="t">
            <a:normAutofit/>
          </a:bodyPr>
          <a:lstStyle/>
          <a:p>
            <a:pPr marL="172720" indent="-172720">
              <a:buFont typeface="Calibri" panose="020B0604020202020204" pitchFamily="34" charset="0"/>
              <a:buChar char="-"/>
            </a:pPr>
            <a:r>
              <a:rPr lang="en-US" dirty="0">
                <a:cs typeface="Times New Roman"/>
              </a:rPr>
              <a:t>How do our findings compare to your experience, knowledge, or expectations of health integration? Were any of our findings surprising, or did most align with what you expected?</a:t>
            </a:r>
            <a:endParaRPr lang="en-US" dirty="0"/>
          </a:p>
          <a:p>
            <a:pPr marL="172720" indent="-172720">
              <a:buFont typeface="Calibri" panose="020B0604020202020204" pitchFamily="34" charset="0"/>
              <a:buChar char="-"/>
            </a:pPr>
            <a:endParaRPr lang="en-US" dirty="0">
              <a:cs typeface="Times New Roman"/>
            </a:endParaRPr>
          </a:p>
          <a:p>
            <a:pPr marL="172720" indent="-172720">
              <a:buFont typeface="Calibri,Sans-Serif" panose="020B0604020202020204" pitchFamily="34" charset="0"/>
              <a:buChar char="-"/>
            </a:pPr>
            <a:r>
              <a:rPr lang="en-US" dirty="0">
                <a:cs typeface="Arial"/>
              </a:rPr>
              <a:t>Are there additional opportunities for CHRT in this space? </a:t>
            </a:r>
          </a:p>
          <a:p>
            <a:pPr marL="0" indent="0">
              <a:buNone/>
            </a:pPr>
            <a:endParaRPr lang="en-US" dirty="0">
              <a:cs typeface="Times New Roman"/>
            </a:endParaRPr>
          </a:p>
          <a:p>
            <a:pPr marL="172720" indent="-172720">
              <a:buFont typeface="Calibri" panose="020B0604020202020204" pitchFamily="34" charset="0"/>
              <a:buChar char="-"/>
            </a:pPr>
            <a:r>
              <a:rPr lang="en-US" dirty="0">
                <a:cs typeface="Times New Roman"/>
              </a:rPr>
              <a:t>To inform future evaluation, what additional analyses would you have found interesting that was </a:t>
            </a:r>
            <a:r>
              <a:rPr lang="en-US" dirty="0">
                <a:cs typeface="Arial"/>
              </a:rPr>
              <a:t>not presented here</a:t>
            </a:r>
            <a:r>
              <a:rPr lang="en-US" dirty="0">
                <a:cs typeface="Times New Roman"/>
              </a:rPr>
              <a:t>? </a:t>
            </a:r>
            <a:endParaRPr lang="en-US" dirty="0"/>
          </a:p>
        </p:txBody>
      </p:sp>
    </p:spTree>
    <p:extLst>
      <p:ext uri="{BB962C8B-B14F-4D97-AF65-F5344CB8AC3E}">
        <p14:creationId xmlns:p14="http://schemas.microsoft.com/office/powerpoint/2010/main" val="135801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28D4-938C-4779-AB62-552BBA7C7A8C}"/>
              </a:ext>
            </a:extLst>
          </p:cNvPr>
          <p:cNvSpPr>
            <a:spLocks noGrp="1"/>
          </p:cNvSpPr>
          <p:nvPr>
            <p:ph type="title"/>
          </p:nvPr>
        </p:nvSpPr>
        <p:spPr>
          <a:xfrm>
            <a:off x="1012794" y="1488158"/>
            <a:ext cx="10055273" cy="777949"/>
          </a:xfrm>
        </p:spPr>
        <p:txBody>
          <a:bodyPr anchor="ctr">
            <a:normAutofit/>
          </a:bodyPr>
          <a:lstStyle/>
          <a:p>
            <a:r>
              <a:rPr lang="en-US"/>
              <a:t>PIPBHC’s Goals</a:t>
            </a:r>
          </a:p>
        </p:txBody>
      </p:sp>
      <p:sp>
        <p:nvSpPr>
          <p:cNvPr id="3" name="Slide Number Placeholder 2">
            <a:extLst>
              <a:ext uri="{FF2B5EF4-FFF2-40B4-BE49-F238E27FC236}">
                <a16:creationId xmlns:a16="http://schemas.microsoft.com/office/drawing/2014/main" id="{A7BE7756-508D-4262-BF29-EB6EFE8E9442}"/>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4</a:t>
            </a:fld>
            <a:endParaRPr lang="en-US" sz="800"/>
          </a:p>
        </p:txBody>
      </p:sp>
      <p:graphicFrame>
        <p:nvGraphicFramePr>
          <p:cNvPr id="44" name="Text Placeholder 6">
            <a:extLst>
              <a:ext uri="{FF2B5EF4-FFF2-40B4-BE49-F238E27FC236}">
                <a16:creationId xmlns:a16="http://schemas.microsoft.com/office/drawing/2014/main" id="{C03AE727-6E03-B283-9FF9-EAF1D6B2B219}"/>
              </a:ext>
            </a:extLst>
          </p:cNvPr>
          <p:cNvGraphicFramePr/>
          <p:nvPr>
            <p:extLst>
              <p:ext uri="{D42A27DB-BD31-4B8C-83A1-F6EECF244321}">
                <p14:modId xmlns:p14="http://schemas.microsoft.com/office/powerpoint/2010/main" val="1328895926"/>
              </p:ext>
            </p:extLst>
          </p:nvPr>
        </p:nvGraphicFramePr>
        <p:xfrm>
          <a:off x="1012794" y="2677167"/>
          <a:ext cx="10073996" cy="3478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49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18AE5-F080-F4C3-0036-62637AA345FD}"/>
              </a:ext>
            </a:extLst>
          </p:cNvPr>
          <p:cNvSpPr>
            <a:spLocks noGrp="1"/>
          </p:cNvSpPr>
          <p:nvPr>
            <p:ph type="title"/>
          </p:nvPr>
        </p:nvSpPr>
        <p:spPr>
          <a:xfrm>
            <a:off x="762000" y="1447800"/>
            <a:ext cx="2980024" cy="777949"/>
          </a:xfrm>
        </p:spPr>
        <p:txBody>
          <a:bodyPr>
            <a:normAutofit fontScale="90000"/>
          </a:bodyPr>
          <a:lstStyle/>
          <a:p>
            <a:r>
              <a:rPr lang="en-US"/>
              <a:t>Demographic Profile</a:t>
            </a:r>
          </a:p>
        </p:txBody>
      </p:sp>
      <p:sp>
        <p:nvSpPr>
          <p:cNvPr id="4" name="Text Placeholder 3">
            <a:extLst>
              <a:ext uri="{FF2B5EF4-FFF2-40B4-BE49-F238E27FC236}">
                <a16:creationId xmlns:a16="http://schemas.microsoft.com/office/drawing/2014/main" id="{F42C568E-293E-4736-CCDF-2CD350E1A37C}"/>
              </a:ext>
            </a:extLst>
          </p:cNvPr>
          <p:cNvSpPr>
            <a:spLocks noGrp="1"/>
          </p:cNvSpPr>
          <p:nvPr>
            <p:ph type="body" sz="quarter" idx="10"/>
          </p:nvPr>
        </p:nvSpPr>
        <p:spPr>
          <a:xfrm>
            <a:off x="609600" y="2438400"/>
            <a:ext cx="4419600" cy="3742828"/>
          </a:xfrm>
        </p:spPr>
        <p:txBody>
          <a:bodyPr vert="horz" lIns="91440" tIns="45720" rIns="91440" bIns="45720" rtlCol="0" anchor="t">
            <a:normAutofit/>
          </a:bodyPr>
          <a:lstStyle/>
          <a:p>
            <a:pPr marL="172720" indent="-172720">
              <a:spcAft>
                <a:spcPts val="1800"/>
              </a:spcAft>
            </a:pPr>
            <a:r>
              <a:rPr lang="en-US" dirty="0">
                <a:cs typeface="Times New Roman"/>
              </a:rPr>
              <a:t>MDHHS decided on three (3) underserved and disparate counties to benefit from PIPBHC – Barry, Saginaw, and Shiawassee Counties. </a:t>
            </a:r>
            <a:endParaRPr lang="en-US"/>
          </a:p>
          <a:p>
            <a:pPr marL="172720" indent="-172720">
              <a:spcAft>
                <a:spcPts val="1800"/>
              </a:spcAft>
            </a:pPr>
            <a:r>
              <a:rPr lang="en-US" dirty="0">
                <a:cs typeface="Times New Roman"/>
              </a:rPr>
              <a:t>All three counties held Federal Health Professional Shortage Area designations at the start of the grant (2018) for both mental health and primary care. </a:t>
            </a:r>
            <a:endParaRPr lang="en-US" dirty="0"/>
          </a:p>
        </p:txBody>
      </p:sp>
      <p:pic>
        <p:nvPicPr>
          <p:cNvPr id="5" name="Picture 4">
            <a:extLst>
              <a:ext uri="{FF2B5EF4-FFF2-40B4-BE49-F238E27FC236}">
                <a16:creationId xmlns:a16="http://schemas.microsoft.com/office/drawing/2014/main" id="{B9DD4771-4A2E-488D-647B-4925C59D0463}"/>
              </a:ext>
            </a:extLst>
          </p:cNvPr>
          <p:cNvPicPr>
            <a:picLocks noChangeAspect="1"/>
          </p:cNvPicPr>
          <p:nvPr/>
        </p:nvPicPr>
        <p:blipFill>
          <a:blip r:embed="rId2"/>
          <a:stretch>
            <a:fillRect/>
          </a:stretch>
        </p:blipFill>
        <p:spPr>
          <a:xfrm>
            <a:off x="6324600" y="152400"/>
            <a:ext cx="5427512" cy="6400800"/>
          </a:xfrm>
          <a:prstGeom prst="rect">
            <a:avLst/>
          </a:prstGeom>
        </p:spPr>
      </p:pic>
    </p:spTree>
    <p:extLst>
      <p:ext uri="{BB962C8B-B14F-4D97-AF65-F5344CB8AC3E}">
        <p14:creationId xmlns:p14="http://schemas.microsoft.com/office/powerpoint/2010/main" val="402737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4C7E-FFDF-81E1-7B9A-D01C2481EB90}"/>
              </a:ext>
            </a:extLst>
          </p:cNvPr>
          <p:cNvSpPr>
            <a:spLocks noGrp="1"/>
          </p:cNvSpPr>
          <p:nvPr>
            <p:ph type="title"/>
          </p:nvPr>
        </p:nvSpPr>
        <p:spPr>
          <a:xfrm>
            <a:off x="1012794" y="1412899"/>
            <a:ext cx="10055273" cy="777949"/>
          </a:xfrm>
        </p:spPr>
        <p:txBody>
          <a:bodyPr/>
          <a:lstStyle/>
          <a:p>
            <a:r>
              <a:rPr lang="en-US" dirty="0">
                <a:cs typeface="Arial"/>
              </a:rPr>
              <a:t>County Profiles</a:t>
            </a:r>
            <a:endParaRPr lang="en-US" dirty="0"/>
          </a:p>
        </p:txBody>
      </p:sp>
      <p:sp>
        <p:nvSpPr>
          <p:cNvPr id="3" name="Slide Number Placeholder 2">
            <a:extLst>
              <a:ext uri="{FF2B5EF4-FFF2-40B4-BE49-F238E27FC236}">
                <a16:creationId xmlns:a16="http://schemas.microsoft.com/office/drawing/2014/main" id="{DB9FD037-AF5D-4BB9-7F96-A37044295E76}"/>
              </a:ext>
            </a:extLst>
          </p:cNvPr>
          <p:cNvSpPr>
            <a:spLocks noGrp="1"/>
          </p:cNvSpPr>
          <p:nvPr>
            <p:ph type="sldNum" sz="quarter" idx="4"/>
          </p:nvPr>
        </p:nvSpPr>
        <p:spPr/>
        <p:txBody>
          <a:bodyPr/>
          <a:lstStyle/>
          <a:p>
            <a:fld id="{8AAF491A-F951-4221-B28C-B4FAE8BB284D}" type="slidenum">
              <a:rPr lang="en-US" smtClean="0"/>
              <a:pPr/>
              <a:t>6</a:t>
            </a:fld>
            <a:endParaRPr lang="en-US"/>
          </a:p>
        </p:txBody>
      </p:sp>
      <p:sp>
        <p:nvSpPr>
          <p:cNvPr id="4" name="Text Placeholder 3">
            <a:extLst>
              <a:ext uri="{FF2B5EF4-FFF2-40B4-BE49-F238E27FC236}">
                <a16:creationId xmlns:a16="http://schemas.microsoft.com/office/drawing/2014/main" id="{24AF4C81-D82E-8E5B-99C8-A4C0B681406B}"/>
              </a:ext>
            </a:extLst>
          </p:cNvPr>
          <p:cNvSpPr>
            <a:spLocks noGrp="1"/>
          </p:cNvSpPr>
          <p:nvPr>
            <p:ph type="body" sz="quarter" idx="10"/>
          </p:nvPr>
        </p:nvSpPr>
        <p:spPr>
          <a:xfrm>
            <a:off x="1012791" y="2270490"/>
            <a:ext cx="2980814" cy="3742828"/>
          </a:xfrm>
          <a:solidFill>
            <a:schemeClr val="bg1">
              <a:lumMod val="95000"/>
            </a:schemeClr>
          </a:solidFill>
          <a:ln>
            <a:solidFill>
              <a:srgbClr val="63513F"/>
            </a:solidFill>
          </a:ln>
        </p:spPr>
        <p:txBody>
          <a:bodyPr vert="horz" lIns="91440" tIns="45720" rIns="91440" bIns="45720" rtlCol="0" anchor="t">
            <a:normAutofit lnSpcReduction="10000"/>
          </a:bodyPr>
          <a:lstStyle/>
          <a:p>
            <a:pPr marL="172720" indent="-172720" algn="ctr">
              <a:buNone/>
            </a:pPr>
            <a:endParaRPr lang="en-US" b="1" dirty="0">
              <a:solidFill>
                <a:schemeClr val="tx1"/>
              </a:solidFill>
              <a:ea typeface="+mn-lt"/>
              <a:cs typeface="+mn-lt"/>
            </a:endParaRPr>
          </a:p>
          <a:p>
            <a:pPr marL="172720" indent="-172720" algn="ctr">
              <a:buNone/>
            </a:pPr>
            <a:r>
              <a:rPr lang="en-US" b="1" dirty="0">
                <a:solidFill>
                  <a:schemeClr val="tx1"/>
                </a:solidFill>
                <a:ea typeface="+mn-lt"/>
                <a:cs typeface="+mn-lt"/>
              </a:rPr>
              <a:t>Barry</a:t>
            </a:r>
            <a:endParaRPr lang="en-US" dirty="0">
              <a:solidFill>
                <a:schemeClr val="tx1"/>
              </a:solidFill>
            </a:endParaRPr>
          </a:p>
          <a:p>
            <a:pPr marL="172720" indent="-172720" algn="l">
              <a:spcAft>
                <a:spcPts val="700"/>
              </a:spcAft>
              <a:buFont typeface="Arial"/>
              <a:buChar char="•"/>
            </a:pPr>
            <a:r>
              <a:rPr lang="en-US" sz="1200" dirty="0">
                <a:solidFill>
                  <a:schemeClr val="tx1"/>
                </a:solidFill>
                <a:ea typeface="+mn-lt"/>
                <a:cs typeface="+mn-lt"/>
              </a:rPr>
              <a:t>Southwest Michigan, 77% rural, population 59,147.</a:t>
            </a:r>
            <a:endParaRPr lang="en-US">
              <a:solidFill>
                <a:schemeClr val="tx1"/>
              </a:solidFill>
            </a:endParaRPr>
          </a:p>
          <a:p>
            <a:pPr marL="172720" indent="-172720" algn="l">
              <a:spcAft>
                <a:spcPts val="700"/>
              </a:spcAft>
              <a:buFont typeface="Arial"/>
              <a:buChar char="•"/>
            </a:pPr>
            <a:r>
              <a:rPr lang="en-US" sz="1200" dirty="0">
                <a:solidFill>
                  <a:schemeClr val="tx1"/>
                </a:solidFill>
                <a:ea typeface="+mn-lt"/>
                <a:cs typeface="+mn-lt"/>
              </a:rPr>
              <a:t>FY 2016: 1,410 individuals with SMI/SED (1,162 SMI, 248 children with SED).</a:t>
            </a:r>
            <a:endParaRPr lang="en-US">
              <a:solidFill>
                <a:schemeClr val="tx1"/>
              </a:solidFill>
            </a:endParaRPr>
          </a:p>
          <a:p>
            <a:pPr marL="172720" indent="-172720" algn="l">
              <a:spcAft>
                <a:spcPts val="700"/>
              </a:spcAft>
              <a:buFont typeface="Arial"/>
              <a:buChar char="•"/>
            </a:pPr>
            <a:r>
              <a:rPr lang="en-US" sz="1200" dirty="0">
                <a:solidFill>
                  <a:schemeClr val="tx1"/>
                </a:solidFill>
                <a:ea typeface="+mn-lt"/>
                <a:cs typeface="+mn-lt"/>
              </a:rPr>
              <a:t>SMI/SED Demographics: 97% White, 1.4% Hispanic.</a:t>
            </a:r>
            <a:endParaRPr lang="en-US">
              <a:solidFill>
                <a:schemeClr val="tx1"/>
              </a:solidFill>
            </a:endParaRPr>
          </a:p>
          <a:p>
            <a:pPr marL="172720" indent="-172720" algn="l">
              <a:spcAft>
                <a:spcPts val="700"/>
              </a:spcAft>
              <a:buFont typeface="Arial"/>
              <a:buChar char="•"/>
            </a:pPr>
            <a:r>
              <a:rPr lang="en-US" sz="1200" dirty="0">
                <a:solidFill>
                  <a:schemeClr val="tx1"/>
                </a:solidFill>
                <a:ea typeface="+mn-lt"/>
                <a:cs typeface="+mn-lt"/>
              </a:rPr>
              <a:t>High rates of suicide, opioid deaths, chronic diseases.</a:t>
            </a:r>
            <a:endParaRPr lang="en-US">
              <a:solidFill>
                <a:schemeClr val="tx1"/>
              </a:solidFill>
            </a:endParaRPr>
          </a:p>
          <a:p>
            <a:pPr marL="172720" indent="-172720" algn="l">
              <a:spcAft>
                <a:spcPts val="700"/>
              </a:spcAft>
              <a:buFont typeface="Arial"/>
              <a:buChar char="•"/>
            </a:pPr>
            <a:r>
              <a:rPr lang="en-US" sz="1200" dirty="0">
                <a:solidFill>
                  <a:schemeClr val="tx1"/>
                </a:solidFill>
                <a:ea typeface="+mn-lt"/>
                <a:cs typeface="+mn-lt"/>
              </a:rPr>
              <a:t>Rural setting produced barriers to  integrated care.</a:t>
            </a:r>
            <a:endParaRPr lang="en-US" sz="1200" dirty="0">
              <a:solidFill>
                <a:schemeClr val="tx1"/>
              </a:solidFill>
              <a:cs typeface="Arial"/>
            </a:endParaRPr>
          </a:p>
          <a:p>
            <a:pPr marL="172720" indent="-172720" algn="l">
              <a:spcAft>
                <a:spcPts val="700"/>
              </a:spcAft>
              <a:buFont typeface="Arial"/>
              <a:buChar char="•"/>
            </a:pPr>
            <a:r>
              <a:rPr lang="en-US" sz="1200" dirty="0">
                <a:solidFill>
                  <a:schemeClr val="tx1"/>
                </a:solidFill>
                <a:cs typeface="Arial"/>
              </a:rPr>
              <a:t>Pre-grant, lacked resources to integrated care for SMI and SED populations</a:t>
            </a:r>
          </a:p>
          <a:p>
            <a:pPr marL="172720" indent="0" algn="l">
              <a:buNone/>
            </a:pPr>
            <a:endParaRPr lang="en-US" sz="1200" b="1" dirty="0">
              <a:cs typeface="Arial"/>
            </a:endParaRPr>
          </a:p>
          <a:p>
            <a:pPr marL="0" indent="0">
              <a:buNone/>
            </a:pPr>
            <a:endParaRPr lang="en-US" dirty="0"/>
          </a:p>
        </p:txBody>
      </p:sp>
      <p:sp>
        <p:nvSpPr>
          <p:cNvPr id="5" name="TextBox 4">
            <a:extLst>
              <a:ext uri="{FF2B5EF4-FFF2-40B4-BE49-F238E27FC236}">
                <a16:creationId xmlns:a16="http://schemas.microsoft.com/office/drawing/2014/main" id="{65F14116-547F-268D-ACD8-CD4156163B08}"/>
              </a:ext>
            </a:extLst>
          </p:cNvPr>
          <p:cNvSpPr txBox="1"/>
          <p:nvPr/>
        </p:nvSpPr>
        <p:spPr>
          <a:xfrm>
            <a:off x="4413956" y="2269067"/>
            <a:ext cx="2743200" cy="3805914"/>
          </a:xfrm>
          <a:prstGeom prst="rect">
            <a:avLst/>
          </a:prstGeom>
          <a:solidFill>
            <a:schemeClr val="accent1">
              <a:lumMod val="20000"/>
              <a:lumOff val="80000"/>
            </a:schemeClr>
          </a:solidFill>
          <a:ln>
            <a:solidFill>
              <a:srgbClr val="6351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sz="1050" b="1" dirty="0">
              <a:latin typeface="Söhne"/>
            </a:endParaRPr>
          </a:p>
          <a:p>
            <a:pPr algn="ctr">
              <a:spcAft>
                <a:spcPts val="700"/>
              </a:spcAft>
            </a:pPr>
            <a:r>
              <a:rPr lang="en-US" sz="1800" b="1" dirty="0">
                <a:latin typeface="Arial"/>
                <a:cs typeface="Arial"/>
              </a:rPr>
              <a:t>Saginaw</a:t>
            </a:r>
          </a:p>
          <a:p>
            <a:pPr marL="171450" indent="-171450">
              <a:spcAft>
                <a:spcPts val="700"/>
              </a:spcAft>
              <a:buFont typeface="Arial"/>
              <a:buChar char="•"/>
            </a:pPr>
            <a:r>
              <a:rPr lang="en-US" sz="1200" dirty="0">
                <a:latin typeface="Arial"/>
                <a:cs typeface="Arial"/>
              </a:rPr>
              <a:t>Central Michigan, 31% rural, population 196,479.</a:t>
            </a:r>
            <a:endParaRPr lang="en-US" sz="1050" dirty="0">
              <a:latin typeface="Arial"/>
              <a:cs typeface="Arial"/>
            </a:endParaRPr>
          </a:p>
          <a:p>
            <a:pPr marL="171450" indent="-171450">
              <a:spcAft>
                <a:spcPts val="700"/>
              </a:spcAft>
              <a:buFont typeface="Arial"/>
              <a:buChar char="•"/>
            </a:pPr>
            <a:r>
              <a:rPr lang="en-US" sz="1200" dirty="0">
                <a:latin typeface="Arial"/>
                <a:cs typeface="Arial"/>
              </a:rPr>
              <a:t>FY 2016: 4,459 with SMI/SED (3,667 SMI, 792 children with SED).</a:t>
            </a:r>
            <a:endParaRPr lang="en-US" sz="1050" dirty="0">
              <a:latin typeface="Arial"/>
              <a:cs typeface="Arial"/>
            </a:endParaRPr>
          </a:p>
          <a:p>
            <a:pPr marL="171450" indent="-171450">
              <a:spcAft>
                <a:spcPts val="700"/>
              </a:spcAft>
              <a:buFont typeface="Arial"/>
              <a:buChar char="•"/>
            </a:pPr>
            <a:r>
              <a:rPr lang="en-US" sz="1200" dirty="0">
                <a:latin typeface="Arial"/>
                <a:cs typeface="Arial"/>
              </a:rPr>
              <a:t>SMI/SED Demographics: 54.7% White, 37.8% Black.</a:t>
            </a:r>
            <a:endParaRPr lang="en-US" sz="1050" dirty="0">
              <a:latin typeface="Arial"/>
              <a:cs typeface="Arial"/>
            </a:endParaRPr>
          </a:p>
          <a:p>
            <a:pPr marL="171450" indent="-171450">
              <a:spcAft>
                <a:spcPts val="700"/>
              </a:spcAft>
              <a:buFont typeface="Arial"/>
              <a:buChar char="•"/>
            </a:pPr>
            <a:r>
              <a:rPr lang="en-US" sz="1200" dirty="0">
                <a:latin typeface="Arial"/>
                <a:cs typeface="Arial"/>
              </a:rPr>
              <a:t>Challenges: Violence, trauma, underage drinking/drug use, high SED rates in youth.</a:t>
            </a:r>
            <a:endParaRPr lang="en-US" sz="1050" dirty="0">
              <a:latin typeface="Arial"/>
              <a:cs typeface="Arial"/>
            </a:endParaRPr>
          </a:p>
          <a:p>
            <a:pPr marL="171450" indent="-171450">
              <a:spcAft>
                <a:spcPts val="700"/>
              </a:spcAft>
              <a:buFont typeface="Arial"/>
              <a:buChar char="•"/>
            </a:pPr>
            <a:r>
              <a:rPr lang="en-US" sz="1200" dirty="0">
                <a:latin typeface="Arial"/>
                <a:cs typeface="Arial"/>
              </a:rPr>
              <a:t>Pre-grant, lacked resources to integrated care for SMI and SED populations.</a:t>
            </a:r>
            <a:endParaRPr lang="en-US" sz="1050">
              <a:latin typeface="Arial"/>
              <a:cs typeface="Arial"/>
            </a:endParaRPr>
          </a:p>
          <a:p>
            <a:endParaRPr lang="en-US"/>
          </a:p>
        </p:txBody>
      </p:sp>
      <p:sp>
        <p:nvSpPr>
          <p:cNvPr id="6" name="TextBox 5">
            <a:extLst>
              <a:ext uri="{FF2B5EF4-FFF2-40B4-BE49-F238E27FC236}">
                <a16:creationId xmlns:a16="http://schemas.microsoft.com/office/drawing/2014/main" id="{2C1B72B4-E8F7-113E-58D0-A0C2F6DF27BE}"/>
              </a:ext>
            </a:extLst>
          </p:cNvPr>
          <p:cNvSpPr txBox="1"/>
          <p:nvPr/>
        </p:nvSpPr>
        <p:spPr>
          <a:xfrm>
            <a:off x="7527807" y="2269066"/>
            <a:ext cx="2743200" cy="3805914"/>
          </a:xfrm>
          <a:prstGeom prst="rect">
            <a:avLst/>
          </a:prstGeom>
          <a:solidFill>
            <a:schemeClr val="accent6">
              <a:lumMod val="20000"/>
              <a:lumOff val="80000"/>
            </a:schemeClr>
          </a:solidFill>
          <a:ln>
            <a:solidFill>
              <a:srgbClr val="63513F"/>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a:buChar char="•"/>
            </a:pPr>
            <a:endParaRPr lang="en-US" sz="1050" dirty="0">
              <a:latin typeface="Söhne"/>
            </a:endParaRPr>
          </a:p>
          <a:p>
            <a:pPr algn="ctr">
              <a:spcAft>
                <a:spcPts val="700"/>
              </a:spcAft>
            </a:pPr>
            <a:r>
              <a:rPr lang="en-US" sz="1800" b="1" dirty="0">
                <a:latin typeface="Arial"/>
                <a:cs typeface="Arial"/>
              </a:rPr>
              <a:t>Shiawassee</a:t>
            </a:r>
          </a:p>
          <a:p>
            <a:pPr marL="171450" indent="-171450">
              <a:spcAft>
                <a:spcPts val="700"/>
              </a:spcAft>
              <a:buFont typeface="Arial"/>
              <a:buChar char="•"/>
            </a:pPr>
            <a:r>
              <a:rPr lang="en-US" sz="1200" dirty="0">
                <a:latin typeface="Arial"/>
                <a:cs typeface="Arial"/>
              </a:rPr>
              <a:t>South of Saginaw, 55% rural, population 69,113.</a:t>
            </a:r>
            <a:endParaRPr lang="en-US" sz="1050" dirty="0">
              <a:latin typeface="Arial"/>
              <a:cs typeface="Arial"/>
            </a:endParaRPr>
          </a:p>
          <a:p>
            <a:pPr marL="171450" indent="-171450">
              <a:spcAft>
                <a:spcPts val="700"/>
              </a:spcAft>
              <a:buFont typeface="Arial"/>
              <a:buChar char="•"/>
            </a:pPr>
            <a:r>
              <a:rPr lang="en-US" sz="1200" dirty="0">
                <a:latin typeface="Arial"/>
                <a:cs typeface="Arial"/>
              </a:rPr>
              <a:t>FY 2016: 1,423 with SMI/SED (1,076 SMI, 347 children with SED).</a:t>
            </a:r>
            <a:endParaRPr lang="en-US" sz="1050" dirty="0">
              <a:latin typeface="Arial"/>
              <a:cs typeface="Arial"/>
            </a:endParaRPr>
          </a:p>
          <a:p>
            <a:pPr marL="171450" indent="-171450">
              <a:spcAft>
                <a:spcPts val="700"/>
              </a:spcAft>
              <a:buFont typeface="Arial"/>
              <a:buChar char="•"/>
            </a:pPr>
            <a:r>
              <a:rPr lang="en-US" sz="1200" dirty="0">
                <a:latin typeface="Arial"/>
                <a:cs typeface="Arial"/>
              </a:rPr>
              <a:t>SMI/SED Demographics: 94.4% White, 0.8% Black. </a:t>
            </a:r>
            <a:endParaRPr lang="en-US" sz="1050" dirty="0">
              <a:latin typeface="Arial"/>
              <a:cs typeface="Arial"/>
            </a:endParaRPr>
          </a:p>
          <a:p>
            <a:pPr marL="171450" indent="-171450">
              <a:spcAft>
                <a:spcPts val="700"/>
              </a:spcAft>
              <a:buFont typeface="Arial"/>
              <a:buChar char="•"/>
            </a:pPr>
            <a:r>
              <a:rPr lang="en-US" sz="1200" dirty="0">
                <a:latin typeface="Arial"/>
                <a:cs typeface="Arial"/>
              </a:rPr>
              <a:t>Rural setting contributes to stigma, higher disease rates in lower-income groups.</a:t>
            </a:r>
            <a:endParaRPr lang="en-US" sz="1050" dirty="0">
              <a:latin typeface="Arial"/>
              <a:cs typeface="Arial"/>
            </a:endParaRPr>
          </a:p>
          <a:p>
            <a:pPr marL="171450" indent="-171450">
              <a:spcAft>
                <a:spcPts val="700"/>
              </a:spcAft>
              <a:buFont typeface="Arial"/>
              <a:buChar char="•"/>
            </a:pPr>
            <a:r>
              <a:rPr lang="en-US" sz="1200" dirty="0">
                <a:latin typeface="Arial"/>
                <a:cs typeface="Arial"/>
              </a:rPr>
              <a:t>Scarce resources compromise integrated care for SMI, SUD, and SED populations.</a:t>
            </a:r>
            <a:endParaRPr lang="en-US" sz="1050">
              <a:latin typeface="Arial"/>
              <a:cs typeface="Arial"/>
            </a:endParaRPr>
          </a:p>
          <a:p>
            <a:endParaRPr lang="en-US"/>
          </a:p>
        </p:txBody>
      </p:sp>
    </p:spTree>
    <p:extLst>
      <p:ext uri="{BB962C8B-B14F-4D97-AF65-F5344CB8AC3E}">
        <p14:creationId xmlns:p14="http://schemas.microsoft.com/office/powerpoint/2010/main" val="166780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90ABDB59-9BBA-16BE-DB2C-36FB780F3258}"/>
              </a:ext>
            </a:extLst>
          </p:cNvPr>
          <p:cNvSpPr>
            <a:spLocks noGrp="1"/>
          </p:cNvSpPr>
          <p:nvPr>
            <p:ph type="body" sz="quarter" idx="13"/>
          </p:nvPr>
        </p:nvSpPr>
        <p:spPr>
          <a:xfrm>
            <a:off x="4944754" y="2210786"/>
            <a:ext cx="6321695" cy="466376"/>
          </a:xfrm>
        </p:spPr>
        <p:txBody>
          <a:bodyPr vert="horz" lIns="91440" tIns="45720" rIns="91440" bIns="45720" rtlCol="0" anchor="t">
            <a:noAutofit/>
          </a:bodyPr>
          <a:lstStyle/>
          <a:p>
            <a:r>
              <a:rPr lang="en-US" sz="2800">
                <a:cs typeface="Times New Roman"/>
              </a:rPr>
              <a:t>Each Site was Required to: </a:t>
            </a:r>
            <a:endParaRPr lang="en-US" sz="2800"/>
          </a:p>
        </p:txBody>
      </p:sp>
      <p:sp>
        <p:nvSpPr>
          <p:cNvPr id="2" name="Title 1">
            <a:extLst>
              <a:ext uri="{FF2B5EF4-FFF2-40B4-BE49-F238E27FC236}">
                <a16:creationId xmlns:a16="http://schemas.microsoft.com/office/drawing/2014/main" id="{E71901FD-7270-F652-17B5-9467DA423B22}"/>
              </a:ext>
            </a:extLst>
          </p:cNvPr>
          <p:cNvSpPr>
            <a:spLocks noGrp="1"/>
          </p:cNvSpPr>
          <p:nvPr>
            <p:ph type="title"/>
          </p:nvPr>
        </p:nvSpPr>
        <p:spPr>
          <a:xfrm>
            <a:off x="1266791" y="1271788"/>
            <a:ext cx="10073996" cy="777949"/>
          </a:xfrm>
        </p:spPr>
        <p:txBody>
          <a:bodyPr anchor="ctr">
            <a:normAutofit/>
          </a:bodyPr>
          <a:lstStyle/>
          <a:p>
            <a:r>
              <a:rPr lang="en-US"/>
              <a:t>PIPBHC Site Implementation</a:t>
            </a:r>
          </a:p>
        </p:txBody>
      </p:sp>
      <p:sp>
        <p:nvSpPr>
          <p:cNvPr id="19" name="Text Placeholder 3">
            <a:extLst>
              <a:ext uri="{FF2B5EF4-FFF2-40B4-BE49-F238E27FC236}">
                <a16:creationId xmlns:a16="http://schemas.microsoft.com/office/drawing/2014/main" id="{3A7F83F5-6121-3621-FC75-01A858545B45}"/>
              </a:ext>
            </a:extLst>
          </p:cNvPr>
          <p:cNvSpPr>
            <a:spLocks noGrp="1"/>
          </p:cNvSpPr>
          <p:nvPr>
            <p:ph type="body" sz="quarter" idx="12"/>
          </p:nvPr>
        </p:nvSpPr>
        <p:spPr>
          <a:xfrm>
            <a:off x="1021458" y="2463827"/>
            <a:ext cx="2533650" cy="3022600"/>
          </a:xfrm>
        </p:spPr>
        <p:txBody>
          <a:bodyPr/>
          <a:lstStyle/>
          <a:p>
            <a:endParaRPr lang="en-US"/>
          </a:p>
        </p:txBody>
      </p:sp>
      <p:sp>
        <p:nvSpPr>
          <p:cNvPr id="21" name="Text Placeholder 5">
            <a:extLst>
              <a:ext uri="{FF2B5EF4-FFF2-40B4-BE49-F238E27FC236}">
                <a16:creationId xmlns:a16="http://schemas.microsoft.com/office/drawing/2014/main" id="{45AF3B68-2CC1-4FBE-1692-090A8C54579C}"/>
              </a:ext>
            </a:extLst>
          </p:cNvPr>
          <p:cNvSpPr>
            <a:spLocks noGrp="1"/>
          </p:cNvSpPr>
          <p:nvPr>
            <p:ph type="body" sz="quarter" idx="15"/>
          </p:nvPr>
        </p:nvSpPr>
        <p:spPr>
          <a:xfrm>
            <a:off x="4210981" y="6260831"/>
            <a:ext cx="3872095" cy="184831"/>
          </a:xfrm>
        </p:spPr>
        <p:txBody>
          <a:bodyPr>
            <a:normAutofit fontScale="92500" lnSpcReduction="20000"/>
          </a:bodyPr>
          <a:lstStyle/>
          <a:p>
            <a:endParaRPr lang="en-US"/>
          </a:p>
        </p:txBody>
      </p:sp>
      <p:sp>
        <p:nvSpPr>
          <p:cNvPr id="3" name="Slide Number Placeholder 2">
            <a:extLst>
              <a:ext uri="{FF2B5EF4-FFF2-40B4-BE49-F238E27FC236}">
                <a16:creationId xmlns:a16="http://schemas.microsoft.com/office/drawing/2014/main" id="{ECC7A257-3ACA-14FB-72C6-54FFC26A70A1}"/>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smtClean="0"/>
              <a:pPr>
                <a:lnSpc>
                  <a:spcPct val="90000"/>
                </a:lnSpc>
                <a:spcAft>
                  <a:spcPts val="600"/>
                </a:spcAft>
              </a:pPr>
              <a:t>7</a:t>
            </a:fld>
            <a:endParaRPr lang="en-US" sz="800"/>
          </a:p>
        </p:txBody>
      </p:sp>
      <p:graphicFrame>
        <p:nvGraphicFramePr>
          <p:cNvPr id="6" name="Text Placeholder 3">
            <a:extLst>
              <a:ext uri="{FF2B5EF4-FFF2-40B4-BE49-F238E27FC236}">
                <a16:creationId xmlns:a16="http://schemas.microsoft.com/office/drawing/2014/main" id="{200E83E7-DA03-62A9-2767-D60E28D0D6B2}"/>
              </a:ext>
            </a:extLst>
          </p:cNvPr>
          <p:cNvGraphicFramePr/>
          <p:nvPr>
            <p:extLst>
              <p:ext uri="{D42A27DB-BD31-4B8C-83A1-F6EECF244321}">
                <p14:modId xmlns:p14="http://schemas.microsoft.com/office/powerpoint/2010/main" val="137674316"/>
              </p:ext>
            </p:extLst>
          </p:nvPr>
        </p:nvGraphicFramePr>
        <p:xfrm>
          <a:off x="4944754" y="2730865"/>
          <a:ext cx="6511722" cy="3465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 name="Picture 28" descr="Doctor writing on tablet with pen">
            <a:extLst>
              <a:ext uri="{FF2B5EF4-FFF2-40B4-BE49-F238E27FC236}">
                <a16:creationId xmlns:a16="http://schemas.microsoft.com/office/drawing/2014/main" id="{1099CAD7-7C98-4F2D-5C7B-91BD118FEA74}"/>
              </a:ext>
            </a:extLst>
          </p:cNvPr>
          <p:cNvPicPr>
            <a:picLocks noChangeAspect="1"/>
          </p:cNvPicPr>
          <p:nvPr/>
        </p:nvPicPr>
        <p:blipFill>
          <a:blip r:embed="rId7"/>
          <a:stretch>
            <a:fillRect/>
          </a:stretch>
        </p:blipFill>
        <p:spPr>
          <a:xfrm>
            <a:off x="329260" y="2211650"/>
            <a:ext cx="4440296" cy="3874033"/>
          </a:xfrm>
          <a:prstGeom prst="rect">
            <a:avLst/>
          </a:prstGeom>
        </p:spPr>
      </p:pic>
    </p:spTree>
    <p:extLst>
      <p:ext uri="{BB962C8B-B14F-4D97-AF65-F5344CB8AC3E}">
        <p14:creationId xmlns:p14="http://schemas.microsoft.com/office/powerpoint/2010/main" val="413735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6112-CFC4-4825-6A76-CDD1D206DB85}"/>
              </a:ext>
            </a:extLst>
          </p:cNvPr>
          <p:cNvSpPr>
            <a:spLocks noGrp="1"/>
          </p:cNvSpPr>
          <p:nvPr>
            <p:ph type="title"/>
          </p:nvPr>
        </p:nvSpPr>
        <p:spPr/>
        <p:txBody>
          <a:bodyPr/>
          <a:lstStyle/>
          <a:p>
            <a:r>
              <a:rPr lang="en-US">
                <a:cs typeface="Arial"/>
              </a:rPr>
              <a:t>Evaluation Methodology</a:t>
            </a:r>
          </a:p>
        </p:txBody>
      </p:sp>
      <p:sp>
        <p:nvSpPr>
          <p:cNvPr id="3" name="Slide Number Placeholder 2">
            <a:extLst>
              <a:ext uri="{FF2B5EF4-FFF2-40B4-BE49-F238E27FC236}">
                <a16:creationId xmlns:a16="http://schemas.microsoft.com/office/drawing/2014/main" id="{39CC07BB-7AC5-8811-A2D3-33CE50422626}"/>
              </a:ext>
            </a:extLst>
          </p:cNvPr>
          <p:cNvSpPr>
            <a:spLocks noGrp="1"/>
          </p:cNvSpPr>
          <p:nvPr>
            <p:ph type="sldNum" sz="quarter" idx="4"/>
          </p:nvPr>
        </p:nvSpPr>
        <p:spPr/>
        <p:txBody>
          <a:bodyPr/>
          <a:lstStyle/>
          <a:p>
            <a:fld id="{8AAF491A-F951-4221-B28C-B4FAE8BB284D}" type="slidenum">
              <a:rPr lang="en-US" dirty="0" smtClean="0"/>
              <a:pPr/>
              <a:t>8</a:t>
            </a:fld>
            <a:endParaRPr lang="en-US"/>
          </a:p>
        </p:txBody>
      </p:sp>
      <p:sp>
        <p:nvSpPr>
          <p:cNvPr id="4" name="Text Placeholder 3">
            <a:extLst>
              <a:ext uri="{FF2B5EF4-FFF2-40B4-BE49-F238E27FC236}">
                <a16:creationId xmlns:a16="http://schemas.microsoft.com/office/drawing/2014/main" id="{3043185A-CD7F-3213-D11C-FBD3DE1BB54A}"/>
              </a:ext>
            </a:extLst>
          </p:cNvPr>
          <p:cNvSpPr>
            <a:spLocks noGrp="1"/>
          </p:cNvSpPr>
          <p:nvPr>
            <p:ph type="body" sz="quarter" idx="10"/>
          </p:nvPr>
        </p:nvSpPr>
        <p:spPr>
          <a:xfrm>
            <a:off x="1012791" y="2188562"/>
            <a:ext cx="10054705" cy="4012903"/>
          </a:xfrm>
        </p:spPr>
        <p:txBody>
          <a:bodyPr vert="horz" lIns="91440" tIns="45720" rIns="91440" bIns="45720" rtlCol="0" anchor="t">
            <a:normAutofit/>
          </a:bodyPr>
          <a:lstStyle/>
          <a:p>
            <a:pPr marL="0" indent="0" algn="l">
              <a:buNone/>
            </a:pPr>
            <a:r>
              <a:rPr lang="en-US">
                <a:ea typeface="+mn-lt"/>
                <a:cs typeface="+mn-lt"/>
              </a:rPr>
              <a:t>CHRT used mixed-methods to conduct the evaluation. Results were examined both overall and by site. This included the following: </a:t>
            </a:r>
            <a:endParaRPr lang="en-US">
              <a:cs typeface="Arial"/>
            </a:endParaRPr>
          </a:p>
          <a:p>
            <a:pPr marL="172720" indent="-172720" algn="l"/>
            <a:r>
              <a:rPr lang="en-US" b="1">
                <a:ea typeface="+mn-lt"/>
                <a:cs typeface="+mn-lt"/>
              </a:rPr>
              <a:t>SAMHSA’s National Outcomes Measures (NOMS):</a:t>
            </a:r>
            <a:r>
              <a:rPr lang="en-US">
                <a:ea typeface="+mn-lt"/>
                <a:cs typeface="+mn-lt"/>
              </a:rPr>
              <a:t> self-reported data on substance use, health satisfaction, daily functioning, employment, education, housing, and biometric and health measures such as blood pressure and BMI; Administered to clients at baseline, with reassessments at 6-month intervals, and discharge.  </a:t>
            </a:r>
          </a:p>
          <a:p>
            <a:pPr marL="172720" indent="-172720" algn="l"/>
            <a:r>
              <a:rPr lang="en-US" b="1">
                <a:ea typeface="+mn-lt"/>
                <a:cs typeface="+mn-lt"/>
              </a:rPr>
              <a:t>Quarterly Reports</a:t>
            </a:r>
            <a:r>
              <a:rPr lang="en-US">
                <a:ea typeface="+mn-lt"/>
                <a:cs typeface="+mn-lt"/>
              </a:rPr>
              <a:t>:  provided narrative on progress, successes, challenges and lessons learned as well as policy and workforce developments/changes. </a:t>
            </a:r>
            <a:endParaRPr lang="en-US"/>
          </a:p>
          <a:p>
            <a:pPr marL="172720" indent="-172720" algn="l"/>
            <a:r>
              <a:rPr lang="en-US" b="1">
                <a:ea typeface="+mn-lt"/>
                <a:cs typeface="+mn-lt"/>
              </a:rPr>
              <a:t>Integration Self-Assessment Survey: </a:t>
            </a:r>
            <a:r>
              <a:rPr lang="en-US">
                <a:ea typeface="+mn-lt"/>
                <a:cs typeface="+mn-lt"/>
              </a:rPr>
              <a:t>The Integration Self-Assessment was a tool created by CHRT to assess their level of integration at annual intervals. </a:t>
            </a:r>
            <a:endParaRPr lang="en-US">
              <a:ea typeface="+mn-lt"/>
            </a:endParaRPr>
          </a:p>
          <a:p>
            <a:pPr marL="172720" indent="-172720" algn="l"/>
            <a:r>
              <a:rPr lang="en-US" b="1">
                <a:ea typeface="+mn-lt"/>
                <a:cs typeface="+mn-lt"/>
              </a:rPr>
              <a:t>Site interviews: </a:t>
            </a:r>
            <a:r>
              <a:rPr lang="en-US">
                <a:ea typeface="+mn-lt"/>
                <a:cs typeface="+mn-lt"/>
              </a:rPr>
              <a:t>Semi-structured</a:t>
            </a:r>
            <a:r>
              <a:rPr lang="en-US" b="1">
                <a:ea typeface="+mn-lt"/>
                <a:cs typeface="+mn-lt"/>
              </a:rPr>
              <a:t> </a:t>
            </a:r>
            <a:r>
              <a:rPr lang="en-US">
                <a:ea typeface="+mn-lt"/>
                <a:cs typeface="+mn-lt"/>
              </a:rPr>
              <a:t>interviews with each of the PIPBHC sites.</a:t>
            </a:r>
            <a:br>
              <a:rPr lang="en-US"/>
            </a:br>
            <a:endParaRPr lang="en-US"/>
          </a:p>
          <a:p>
            <a:pPr marL="172720" indent="-172720"/>
            <a:endParaRPr lang="en-US"/>
          </a:p>
        </p:txBody>
      </p:sp>
    </p:spTree>
    <p:extLst>
      <p:ext uri="{BB962C8B-B14F-4D97-AF65-F5344CB8AC3E}">
        <p14:creationId xmlns:p14="http://schemas.microsoft.com/office/powerpoint/2010/main" val="25365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key and a keyhole">
            <a:extLst>
              <a:ext uri="{FF2B5EF4-FFF2-40B4-BE49-F238E27FC236}">
                <a16:creationId xmlns:a16="http://schemas.microsoft.com/office/drawing/2014/main" id="{C2610794-5732-B2FF-1176-83CBAAC24DB3}"/>
              </a:ext>
            </a:extLst>
          </p:cNvPr>
          <p:cNvPicPr>
            <a:picLocks noChangeAspect="1"/>
          </p:cNvPicPr>
          <p:nvPr/>
        </p:nvPicPr>
        <p:blipFill rotWithShape="1">
          <a:blip r:embed="rId2"/>
          <a:srcRect l="40838" r="9" b="9"/>
          <a:stretch/>
        </p:blipFill>
        <p:spPr>
          <a:xfrm>
            <a:off x="20" y="10"/>
            <a:ext cx="6095980" cy="6857990"/>
          </a:xfrm>
          <a:prstGeom prst="rect">
            <a:avLst/>
          </a:prstGeom>
          <a:noFill/>
        </p:spPr>
      </p:pic>
      <p:sp>
        <p:nvSpPr>
          <p:cNvPr id="2" name="Title 1">
            <a:extLst>
              <a:ext uri="{FF2B5EF4-FFF2-40B4-BE49-F238E27FC236}">
                <a16:creationId xmlns:a16="http://schemas.microsoft.com/office/drawing/2014/main" id="{C0BAA497-B188-4514-782C-F3F66B142D3D}"/>
              </a:ext>
            </a:extLst>
          </p:cNvPr>
          <p:cNvSpPr>
            <a:spLocks noGrp="1"/>
          </p:cNvSpPr>
          <p:nvPr>
            <p:ph type="body" sz="quarter" idx="12"/>
          </p:nvPr>
        </p:nvSpPr>
        <p:spPr>
          <a:xfrm>
            <a:off x="6709546" y="1193302"/>
            <a:ext cx="4237933" cy="4482152"/>
          </a:xfrm>
        </p:spPr>
        <p:txBody>
          <a:bodyPr anchor="ctr">
            <a:normAutofit/>
          </a:bodyPr>
          <a:lstStyle/>
          <a:p>
            <a:r>
              <a:rPr lang="en-US" sz="4800">
                <a:latin typeface="Arial"/>
                <a:cs typeface="Arial"/>
              </a:rPr>
              <a:t>Key Findings </a:t>
            </a:r>
          </a:p>
        </p:txBody>
      </p:sp>
      <p:sp>
        <p:nvSpPr>
          <p:cNvPr id="3" name="Slide Number Placeholder 2">
            <a:extLst>
              <a:ext uri="{FF2B5EF4-FFF2-40B4-BE49-F238E27FC236}">
                <a16:creationId xmlns:a16="http://schemas.microsoft.com/office/drawing/2014/main" id="{0AD1558A-560B-95E7-F26B-977E6E574F61}"/>
              </a:ext>
            </a:extLst>
          </p:cNvPr>
          <p:cNvSpPr>
            <a:spLocks noGrp="1"/>
          </p:cNvSpPr>
          <p:nvPr>
            <p:ph type="sldNum" sz="quarter" idx="4"/>
          </p:nvPr>
        </p:nvSpPr>
        <p:spPr>
          <a:xfrm>
            <a:off x="8629906" y="6356458"/>
            <a:ext cx="2742815" cy="214673"/>
          </a:xfrm>
        </p:spPr>
        <p:txBody>
          <a:bodyPr anchor="ctr">
            <a:normAutofit/>
          </a:bodyPr>
          <a:lstStyle/>
          <a:p>
            <a:pPr>
              <a:lnSpc>
                <a:spcPct val="90000"/>
              </a:lnSpc>
              <a:spcAft>
                <a:spcPts val="600"/>
              </a:spcAft>
            </a:pPr>
            <a:fld id="{8AAF491A-F951-4221-B28C-B4FAE8BB284D}" type="slidenum">
              <a:rPr lang="en-US" sz="800" dirty="0" smtClean="0"/>
              <a:pPr>
                <a:lnSpc>
                  <a:spcPct val="90000"/>
                </a:lnSpc>
                <a:spcAft>
                  <a:spcPts val="600"/>
                </a:spcAft>
              </a:pPr>
              <a:t>9</a:t>
            </a:fld>
            <a:endParaRPr lang="en-US" sz="800"/>
          </a:p>
        </p:txBody>
      </p:sp>
    </p:spTree>
    <p:extLst>
      <p:ext uri="{BB962C8B-B14F-4D97-AF65-F5344CB8AC3E}">
        <p14:creationId xmlns:p14="http://schemas.microsoft.com/office/powerpoint/2010/main" val="1531697631"/>
      </p:ext>
    </p:extLst>
  </p:cSld>
  <p:clrMapOvr>
    <a:masterClrMapping/>
  </p:clrMapOvr>
</p:sld>
</file>

<file path=ppt/theme/theme1.xml><?xml version="1.0" encoding="utf-8"?>
<a:theme xmlns:a="http://schemas.openxmlformats.org/drawingml/2006/main" name="Office Theme">
  <a:themeElements>
    <a:clrScheme name="CHRT">
      <a:dk1>
        <a:sysClr val="windowText" lastClr="000000"/>
      </a:dk1>
      <a:lt1>
        <a:sysClr val="window" lastClr="FFFFFF"/>
      </a:lt1>
      <a:dk2>
        <a:srgbClr val="63513D"/>
      </a:dk2>
      <a:lt2>
        <a:srgbClr val="ECE4CC"/>
      </a:lt2>
      <a:accent1>
        <a:srgbClr val="63513D"/>
      </a:accent1>
      <a:accent2>
        <a:srgbClr val="DAE159"/>
      </a:accent2>
      <a:accent3>
        <a:srgbClr val="006272"/>
      </a:accent3>
      <a:accent4>
        <a:srgbClr val="00274C"/>
      </a:accent4>
      <a:accent5>
        <a:srgbClr val="B7BF10"/>
      </a:accent5>
      <a:accent6>
        <a:srgbClr val="789F90"/>
      </a:accent6>
      <a:hlink>
        <a:srgbClr val="006272"/>
      </a:hlink>
      <a:folHlink>
        <a:srgbClr val="789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3</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Promoting Integration of Primary and Behavioral Health Care (PIPBHC) in Michigan</vt:lpstr>
      <vt:lpstr>PowerPoint Presentation</vt:lpstr>
      <vt:lpstr>Promoting Integration of Primary and Behavioral Health Care (PIPBHC)</vt:lpstr>
      <vt:lpstr>PIPBHC’s Goals</vt:lpstr>
      <vt:lpstr>Demographic Profile</vt:lpstr>
      <vt:lpstr>County Profiles</vt:lpstr>
      <vt:lpstr>PIPBHC Site Implementation</vt:lpstr>
      <vt:lpstr>Evaluation Methodology</vt:lpstr>
      <vt:lpstr>PowerPoint Presentation</vt:lpstr>
      <vt:lpstr>Goal 1: Promote integrated care services related to screening, diagnosis, prevention, and treatment of mental and substance use disorders, and co-occurring physical health conditions and chronic diseases.  </vt:lpstr>
      <vt:lpstr> To what extent did the sites reach their enrollment targets and provide integrated care services to its priority patient population?  </vt:lpstr>
      <vt:lpstr>What are some common policy developments and system changes that were implemented to improve integration at the organizational level?</vt:lpstr>
      <vt:lpstr>"SCCMHA has completed policy development for and implementation of Interdisciplinary Teams.  While this concept is not new to Community Mental Health, SCCMHA recognized that we have moved away from team based practice.  Treatment teams for children and adults are actively holding interdisciplinary team meetings and each team has customized their procedures to fit their population and service needs."- Saginaw 2022  </vt:lpstr>
      <vt:lpstr>What are some common challenges that surfaced which impeded integration throughout the course of the grant? </vt:lpstr>
      <vt:lpstr>Lesson Learned/Best Practices </vt:lpstr>
      <vt:lpstr>Goal 2: Promote full integration and collaboration in clinical practices between primary and behavioral health care. </vt:lpstr>
      <vt:lpstr>SAMHSA Behavioral Health Integration Model</vt:lpstr>
      <vt:lpstr>Integration Self-Assessment Tool (ISS)</vt:lpstr>
      <vt:lpstr>Which areas of integration benefited the most?  </vt:lpstr>
      <vt:lpstr>Practice Organization – Metrics (Response Scale &amp; Results) </vt:lpstr>
      <vt:lpstr>Practice Organization – SDOH (Response Scale &amp; Results) </vt:lpstr>
      <vt:lpstr>Clinical Delivery – Treatment Plans (Response Scale &amp; Results) </vt:lpstr>
      <vt:lpstr>Which areas of integration remained challenging to incorporate? </vt:lpstr>
      <vt:lpstr>Barry's Challenge: Clinical Delivery – Screening and Referrals  </vt:lpstr>
      <vt:lpstr>Barry's Challenge: Business Model – Resources </vt:lpstr>
      <vt:lpstr>Practice Organization – Provider (Saginaw)  </vt:lpstr>
      <vt:lpstr>Sustainability – Billing (Shiawassee) </vt:lpstr>
      <vt:lpstr>Change in Overall Level of Integration</vt:lpstr>
      <vt:lpstr>Goal 3: Support the improvement of integrated care models for primary care and behavioral health care to improve the overall wellness and physical health status of adults with a serious mental illness or children with a serious emotional disturbance. </vt:lpstr>
      <vt:lpstr>Does primary and behavioral health integration through the PIPBHC program lead to improved overall wellness? </vt:lpstr>
      <vt:lpstr>Average alcohol usage decreased among males but increased among females after 12 months.   </vt:lpstr>
      <vt:lpstr>Daily functioning improved on average for participants involved in PIPBHC for at least 12 months.  </vt:lpstr>
      <vt:lpstr>Daily functioning improved on average for participants involved in PIPBHC for at least 12 months.  </vt:lpstr>
      <vt:lpstr>Data Integration with Azara</vt:lpstr>
      <vt:lpstr>Overall Learnings—Data Integration with Azara</vt:lpstr>
      <vt:lpstr>Azara Quotes</vt:lpstr>
      <vt:lpstr>Tying it All Together—Was PIPBHC successful in achieving its goals? </vt:lpstr>
      <vt:lpstr>Next Steps </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Daina Fuson</dc:creator>
  <cp:revision>831</cp:revision>
  <dcterms:created xsi:type="dcterms:W3CDTF">2019-05-06T13:56:05Z</dcterms:created>
  <dcterms:modified xsi:type="dcterms:W3CDTF">2023-11-16T15:22:10Z</dcterms:modified>
</cp:coreProperties>
</file>